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8" r:id="rId2"/>
    <p:sldId id="366" r:id="rId3"/>
    <p:sldId id="258" r:id="rId4"/>
    <p:sldId id="257" r:id="rId5"/>
    <p:sldId id="266" r:id="rId6"/>
    <p:sldId id="354" r:id="rId7"/>
    <p:sldId id="362" r:id="rId8"/>
    <p:sldId id="337" r:id="rId9"/>
    <p:sldId id="363" r:id="rId10"/>
    <p:sldId id="280" r:id="rId11"/>
    <p:sldId id="314" r:id="rId1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  <a:srgbClr val="FF9900"/>
    <a:srgbClr val="FFF800"/>
    <a:srgbClr val="67C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9838" autoAdjust="0"/>
  </p:normalViewPr>
  <p:slideViewPr>
    <p:cSldViewPr>
      <p:cViewPr varScale="1">
        <p:scale>
          <a:sx n="73" d="100"/>
          <a:sy n="73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A6602911-66D9-4D81-9BDB-04F63588C38C}" type="datetimeFigureOut">
              <a:rPr lang="en-US"/>
              <a:pPr>
                <a:defRPr/>
              </a:pPr>
              <a:t>8/5/2018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1930B910-2F20-4F0B-929D-C03D4C32A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2589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B87BE2A6-5301-45C6-BC8E-2BC09B9FF020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253BC5B1-4C36-496D-92A8-BE144F3F0C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4550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EC7EA-3849-C74A-B70C-4165129BF460}" type="slidenum">
              <a:rPr lang="en-GB"/>
              <a:pPr/>
              <a:t>8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EC7EA-3849-C74A-B70C-4165129BF460}" type="slidenum">
              <a:rPr lang="en-GB"/>
              <a:pPr/>
              <a:t>9</a:t>
            </a:fld>
            <a:endParaRPr lang="en-GB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3DA43-B48F-4A24-80D9-772671B27CBF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125E2-4CF6-4F7C-8F51-44B3A7FC1F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449CD-311F-4598-BF64-F8079CFC9775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7F927-0C8E-4C68-9B71-DA22A31AD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E7271-4F0E-4C6D-AB76-D0BA38A47F0D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F9A-3D04-4C03-8940-758E2F9B61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84E6A-CD0F-4490-B1A0-E4EF23682815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8F8C7-E6FB-4E43-BC68-BE77AA27D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BE9F2-D923-4D4F-8A20-CA7C827490D3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EE2A1-AA59-44BD-96C3-F7ACC22A2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13581-7726-4DD3-85C6-546A3AD15A4F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436F8-A7D5-4B70-91EB-8E5C043B8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98C51-3437-4D95-A6FF-71691B65CC21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8C87-77C5-47A3-82D3-2565B289F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67C50-DF27-454D-B1CD-598BAED18D0A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E66A3-10CB-4589-AAA6-80E7A9729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23D0-9ADE-491A-A88F-E3CA3BD9827A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1357D-D174-430A-A412-9C20F29086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F1B8-6C53-415F-A580-316E5B87E94C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98BE2-12BD-4FD4-8F58-818D22B7AA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459E2-7C38-40F4-977A-6B9F9F642A42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B12D5-5023-492A-87C2-E65144BB3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F1430-E366-4292-8063-37A82E0A9E9A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0197-D51F-459E-B75A-C0513B36FD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83B3DDFE-0037-4844-B105-417B9BEA2F0F}" type="datetime1">
              <a:rPr lang="en-US"/>
              <a:pPr>
                <a:defRPr/>
              </a:pPr>
              <a:t>8/5/2018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  <a:cs typeface="+mn-cs"/>
              </a:defRPr>
            </a:lvl1pPr>
          </a:lstStyle>
          <a:p>
            <a:pPr>
              <a:defRPr/>
            </a:pPr>
            <a:fld id="{F09C6CCC-7E7E-40C1-828F-DE57A5038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iwb_clock.ex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hyperlink" Target="QAPI.ppt" TargetMode="Externa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hyperlink" Target="QAPI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crolling%20names.pptx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QAPI.pptx" TargetMode="Externa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2.png"/><Relationship Id="rId7" Type="http://schemas.openxmlformats.org/officeDocument/2006/relationships/hyperlink" Target="Scrolling%20names.pptx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1.wmf"/><Relationship Id="rId10" Type="http://schemas.openxmlformats.org/officeDocument/2006/relationships/image" Target="../media/image3.gif"/><Relationship Id="rId4" Type="http://schemas.openxmlformats.org/officeDocument/2006/relationships/oleObject" Target="../embeddings/oleObject1.bin"/><Relationship Id="rId9" Type="http://schemas.openxmlformats.org/officeDocument/2006/relationships/hyperlink" Target="QAPI.ppt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1q_TuDxY5p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46075" y="2152650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47813" y="685800"/>
            <a:ext cx="6337300" cy="15113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Analysing Skills</a:t>
            </a:r>
            <a:endParaRPr lang="en-GB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142875"/>
            <a:ext cx="3962400" cy="609600"/>
          </a:xfrm>
        </p:spPr>
        <p:txBody>
          <a:bodyPr/>
          <a:lstStyle/>
          <a:p>
            <a:pPr eaLnBrk="1" hangingPunct="1"/>
            <a:fld id="{ACED11B9-C006-4AA7-AFEA-18EBC8265908}" type="datetime3">
              <a:rPr lang="en-GB" u="sng" smtClean="0">
                <a:solidFill>
                  <a:srgbClr val="00FFFF"/>
                </a:solidFill>
                <a:latin typeface="Tahoma" pitchFamily="34" charset="0"/>
                <a:ea typeface="ＭＳ Ｐゴシック"/>
                <a:cs typeface="ＭＳ Ｐゴシック"/>
              </a:rPr>
              <a:pPr eaLnBrk="1" hangingPunct="1"/>
              <a:t>5 August, 2018</a:t>
            </a:fld>
            <a:endParaRPr lang="en-GB" u="sng" smtClean="0">
              <a:solidFill>
                <a:srgbClr val="00FFFF"/>
              </a:solidFill>
              <a:latin typeface="Tahom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611188" y="2422525"/>
            <a:ext cx="2808287" cy="5016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FFFF"/>
                    </a:gs>
                    <a:gs pos="50000">
                      <a:srgbClr val="00FF00"/>
                    </a:gs>
                    <a:gs pos="100000">
                      <a:srgbClr val="00FFFF"/>
                    </a:gs>
                  </a:gsLst>
                  <a:lin ang="2700000" scaled="1"/>
                </a:gradFill>
                <a:latin typeface="Impact"/>
              </a:rPr>
              <a:t>Starter</a:t>
            </a: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609600" y="3505200"/>
            <a:ext cx="8208963" cy="26670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 b="1" dirty="0" smtClean="0">
                <a:solidFill>
                  <a:schemeClr val="accent2"/>
                </a:solidFill>
                <a:latin typeface="Comic Sans MS" pitchFamily="66" charset="0"/>
              </a:rPr>
              <a:t>Complete a quick PMI analysis of</a:t>
            </a:r>
          </a:p>
          <a:p>
            <a:pPr algn="ctr"/>
            <a:r>
              <a:rPr lang="en-GB" sz="3600" b="1" dirty="0" smtClean="0">
                <a:solidFill>
                  <a:schemeClr val="accent2"/>
                </a:solidFill>
                <a:latin typeface="Comic Sans MS" pitchFamily="66" charset="0"/>
              </a:rPr>
              <a:t>your tie using the mini white </a:t>
            </a:r>
            <a:br>
              <a:rPr lang="en-GB" sz="3600" b="1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GB" sz="3600" b="1" dirty="0" smtClean="0">
                <a:solidFill>
                  <a:schemeClr val="accent2"/>
                </a:solidFill>
                <a:latin typeface="Comic Sans MS" pitchFamily="66" charset="0"/>
              </a:rPr>
              <a:t>board and pen.</a:t>
            </a:r>
            <a:endParaRPr lang="en-GB" sz="3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9462" name="Picture 15" descr="clock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788" y="908050"/>
            <a:ext cx="58261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5" descr="SUN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29602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289963"/>
              </p:ext>
            </p:extLst>
          </p:nvPr>
        </p:nvGraphicFramePr>
        <p:xfrm>
          <a:off x="3200400" y="1219200"/>
          <a:ext cx="532606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22" name="CorelDRAW" r:id="rId3" imgW="13061880" imgH="14868720" progId="">
                  <p:embed/>
                </p:oleObj>
              </mc:Choice>
              <mc:Fallback>
                <p:oleObj name="CorelDRAW" r:id="rId3" imgW="13061880" imgH="1486872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19200"/>
                        <a:ext cx="5326063" cy="563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36576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Remember </a:t>
            </a:r>
            <a:r>
              <a:rPr lang="en-GB" dirty="0">
                <a:latin typeface="Comic Sans MS" pitchFamily="66" charset="0"/>
              </a:rPr>
              <a:t>how to use different 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types </a:t>
            </a:r>
            <a:r>
              <a:rPr lang="en-GB" dirty="0">
                <a:latin typeface="Comic Sans MS" pitchFamily="66" charset="0"/>
              </a:rPr>
              <a:t>of </a:t>
            </a:r>
            <a:r>
              <a:rPr lang="en-GB" dirty="0" smtClean="0">
                <a:latin typeface="Comic Sans MS" pitchFamily="66" charset="0"/>
              </a:rPr>
              <a:t>evaluation</a:t>
            </a:r>
            <a:endParaRPr lang="en-GB" dirty="0">
              <a:latin typeface="Comic Sans MS" pitchFamily="66" charset="0"/>
            </a:endParaRPr>
          </a:p>
          <a:p>
            <a:pPr algn="ctr"/>
            <a:r>
              <a:rPr lang="en-GB" dirty="0">
                <a:latin typeface="Comic Sans MS" pitchFamily="66" charset="0"/>
              </a:rPr>
              <a:t>techniques.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66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Apply </a:t>
            </a:r>
            <a:r>
              <a:rPr lang="en-GB" dirty="0" smtClean="0">
                <a:latin typeface="Comic Sans MS" pitchFamily="66" charset="0"/>
              </a:rPr>
              <a:t>design &amp; making skills </a:t>
            </a:r>
            <a:r>
              <a:rPr lang="en-GB" dirty="0">
                <a:latin typeface="Comic Sans MS" pitchFamily="66" charset="0"/>
              </a:rPr>
              <a:t>to textiles products.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962400" y="2238386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</a:rPr>
              <a:t>Evaluate </a:t>
            </a:r>
            <a:r>
              <a:rPr lang="en-GB" dirty="0" smtClean="0">
                <a:latin typeface="Comic Sans MS" pitchFamily="66" charset="0"/>
              </a:rPr>
              <a:t>a textiles product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using several techniques.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5" name="Picture 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0" y="4572000"/>
            <a:ext cx="31663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470025"/>
          </a:xfrm>
        </p:spPr>
        <p:txBody>
          <a:bodyPr/>
          <a:lstStyle/>
          <a:p>
            <a:r>
              <a:rPr lang="en-GB" smtClean="0">
                <a:latin typeface="Comic Sans MS" pitchFamily="66" charset="0"/>
                <a:ea typeface="ＭＳ Ｐゴシック"/>
                <a:cs typeface="ＭＳ Ｐゴシック"/>
              </a:rPr>
              <a:t>Who have you been today?</a:t>
            </a:r>
            <a:endParaRPr lang="en-US" smtClean="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subTitle" idx="1"/>
          </p:nvPr>
        </p:nvSpPr>
        <p:spPr>
          <a:xfrm>
            <a:off x="1403350" y="1916113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4000" dirty="0" err="1" smtClean="0">
                <a:solidFill>
                  <a:schemeClr val="tx1"/>
                </a:solidFill>
                <a:latin typeface="Comic Sans MS" pitchFamily="66" charset="0"/>
                <a:ea typeface="ＭＳ Ｐゴシック"/>
                <a:cs typeface="ＭＳ Ｐゴシック"/>
              </a:rPr>
              <a:t>Teamworker</a:t>
            </a: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  <a:ea typeface="ＭＳ Ｐゴシック"/>
                <a:cs typeface="ＭＳ Ｐゴシック"/>
              </a:rPr>
              <a:t>?</a:t>
            </a:r>
          </a:p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  <a:ea typeface="ＭＳ Ｐゴシック"/>
                <a:cs typeface="ＭＳ Ｐゴシック"/>
              </a:rPr>
              <a:t>Independent Enquirer?</a:t>
            </a:r>
          </a:p>
          <a:p>
            <a:pPr>
              <a:lnSpc>
                <a:spcPct val="80000"/>
              </a:lnSpc>
            </a:pPr>
            <a:r>
              <a:rPr lang="en-GB" sz="4000" b="1" u="sng" dirty="0" smtClean="0">
                <a:solidFill>
                  <a:schemeClr val="tx1"/>
                </a:solidFill>
                <a:latin typeface="Comic Sans MS" pitchFamily="66" charset="0"/>
                <a:ea typeface="ＭＳ Ｐゴシック"/>
                <a:cs typeface="ＭＳ Ｐゴシック"/>
              </a:rPr>
              <a:t>Self Manager?</a:t>
            </a:r>
          </a:p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  <a:ea typeface="ＭＳ Ｐゴシック"/>
                <a:cs typeface="ＭＳ Ｐゴシック"/>
              </a:rPr>
              <a:t>Effective Participator?</a:t>
            </a:r>
          </a:p>
          <a:p>
            <a:pPr>
              <a:lnSpc>
                <a:spcPct val="80000"/>
              </a:lnSpc>
            </a:pPr>
            <a:r>
              <a:rPr lang="en-GB" sz="4000" b="1" u="sng" dirty="0" smtClean="0">
                <a:solidFill>
                  <a:schemeClr val="tx1"/>
                </a:solidFill>
                <a:latin typeface="Comic Sans MS" pitchFamily="66" charset="0"/>
                <a:ea typeface="ＭＳ Ｐゴシック"/>
                <a:cs typeface="ＭＳ Ｐゴシック"/>
              </a:rPr>
              <a:t>Creative Thinker?</a:t>
            </a:r>
          </a:p>
          <a:p>
            <a:pPr>
              <a:lnSpc>
                <a:spcPct val="80000"/>
              </a:lnSpc>
            </a:pPr>
            <a:r>
              <a:rPr lang="en-GB" sz="4000" dirty="0" smtClean="0">
                <a:solidFill>
                  <a:schemeClr val="tx1"/>
                </a:solidFill>
                <a:latin typeface="Comic Sans MS" pitchFamily="66" charset="0"/>
                <a:ea typeface="ＭＳ Ｐゴシック"/>
                <a:cs typeface="ＭＳ Ｐゴシック"/>
              </a:rPr>
              <a:t>Reflective Learner?</a:t>
            </a:r>
          </a:p>
          <a:p>
            <a:pPr>
              <a:lnSpc>
                <a:spcPct val="80000"/>
              </a:lnSpc>
            </a:pPr>
            <a:endParaRPr lang="en-US" sz="1800" dirty="0" smtClean="0">
              <a:solidFill>
                <a:schemeClr val="tx1"/>
              </a:solidFill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pic>
        <p:nvPicPr>
          <p:cNvPr id="37891" name="Picture 4" descr="animated_-_question_mark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5663" y="1700213"/>
            <a:ext cx="19383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MCj0434389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57563"/>
            <a:ext cx="126206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6273800" y="4787900"/>
            <a:ext cx="2870200" cy="1879600"/>
          </a:xfrm>
          <a:prstGeom prst="irregularSeal2">
            <a:avLst/>
          </a:prstGeom>
          <a:solidFill>
            <a:srgbClr val="FF990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3600">
                <a:solidFill>
                  <a:schemeClr val="bg1"/>
                </a:solidFill>
                <a:latin typeface="Comic Sans MS" pitchFamily="66" charset="0"/>
              </a:rPr>
              <a:t>Plenary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437085"/>
            <a:ext cx="1295400" cy="141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3973" y="1295400"/>
            <a:ext cx="3639849" cy="5281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463" name="Picture 25" descr="SU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6296025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GB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Starter</a:t>
            </a:r>
            <a:endParaRPr lang="en-GB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323973" y="1514681"/>
            <a:ext cx="4038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Plus</a:t>
            </a:r>
          </a:p>
          <a:p>
            <a:pPr algn="l"/>
            <a:endParaRPr lang="en-GB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Minus</a:t>
            </a:r>
          </a:p>
          <a:p>
            <a:pPr algn="l"/>
            <a:endParaRPr lang="en-GB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Interesting</a:t>
            </a:r>
            <a:endParaRPr lang="en-GB" sz="28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2" name="Picture 2" descr="http://www.show-meboards.co.uk/images/product_images/srpa5_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7" y="1876981"/>
            <a:ext cx="1749425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google.co.uk/url?sa=i&amp;source=images&amp;cd=&amp;docid=avM7mSvdCmJx1M&amp;tbnid=pYT1r8bOOKevQM:&amp;ved=0CAUQjBw&amp;url=http%3A%2F%2Fwww.schoolwearsolutions.com%2F~%2Fmedia%2FImages%2FSchools%2FS%2FSirius%2520Academy%2FProducts%2FSchool%2520GreyEmerald%2520Stripe%2520Tie.ashx%3Fw%3D120%26h%3D120%26as%3D1%26bc%3Dffffff&amp;ei=mUYYU53tLI-VhQexhoHoBQ&amp;psig=AFQjCNEkorR4pFwDwmAiU8TaF6j1bJ6_VA&amp;ust=13941862658239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038" y="1851251"/>
            <a:ext cx="2231737" cy="223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400799" y="5053388"/>
            <a:ext cx="2590800" cy="1461939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You have</a:t>
            </a:r>
            <a:b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2800" b="1" dirty="0">
                <a:solidFill>
                  <a:srgbClr val="FF0000"/>
                </a:solidFill>
                <a:latin typeface="Comic Sans MS" pitchFamily="66" charset="0"/>
              </a:rPr>
              <a:t>3</a:t>
            </a: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 minutes</a:t>
            </a:r>
          </a:p>
          <a:p>
            <a:pPr algn="ctr">
              <a:spcBef>
                <a:spcPct val="50000"/>
              </a:spcBef>
            </a:pPr>
            <a:r>
              <a:rPr lang="en-GB" b="1" dirty="0" smtClean="0">
                <a:solidFill>
                  <a:srgbClr val="FF0000"/>
                </a:solidFill>
                <a:latin typeface="Comic Sans MS" pitchFamily="66" charset="0"/>
              </a:rPr>
              <a:t>Be prepared to share your answers</a:t>
            </a:r>
            <a:r>
              <a:rPr lang="en-GB" sz="16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9" descr="HH01628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39778" y="4116635"/>
            <a:ext cx="1321993" cy="17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169964" y="0"/>
            <a:ext cx="97403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4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ChangeArrowheads="1"/>
          </p:cNvSpPr>
          <p:nvPr/>
        </p:nvSpPr>
        <p:spPr bwMode="auto">
          <a:xfrm>
            <a:off x="611188" y="762000"/>
            <a:ext cx="7921625" cy="11525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Comic Sans MS" pitchFamily="66" charset="0"/>
                <a:cs typeface="Tahoma"/>
              </a:rPr>
              <a:t>Learning Objectives</a:t>
            </a:r>
          </a:p>
        </p:txBody>
      </p:sp>
      <p:pic>
        <p:nvPicPr>
          <p:cNvPr id="17412" name="Picture 8" descr="Team%20pu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5133975"/>
            <a:ext cx="17208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642938" y="2357438"/>
            <a:ext cx="7786687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Lesson Objectives:</a:t>
            </a:r>
          </a:p>
          <a:p>
            <a:endParaRPr lang="en-GB" sz="2800" dirty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To </a:t>
            </a:r>
            <a:r>
              <a:rPr lang="en-GB" sz="2800" b="1" dirty="0" smtClean="0">
                <a:latin typeface="Comic Sans MS" pitchFamily="66" charset="0"/>
              </a:rPr>
              <a:t>demonstrate understanding of evaluating skills, through evaluation of a 20 minute make task.</a:t>
            </a:r>
            <a:endParaRPr lang="en-GB" sz="2800" dirty="0">
              <a:latin typeface="Comic Sans MS" pitchFamily="66" charset="0"/>
            </a:endParaRPr>
          </a:p>
        </p:txBody>
      </p:sp>
      <p:pic>
        <p:nvPicPr>
          <p:cNvPr id="17414" name="Picture 6" descr="SWIRL3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60198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SUN">
            <a:hlinkClick r:id="rId5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60198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79" y="4625179"/>
            <a:ext cx="1239348" cy="1447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62" name="Picture 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611188" y="0"/>
            <a:ext cx="7921625" cy="11525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5039"/>
              </p:ext>
            </p:extLst>
          </p:nvPr>
        </p:nvGraphicFramePr>
        <p:xfrm>
          <a:off x="3200400" y="1219200"/>
          <a:ext cx="532606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CorelDRAW" r:id="rId4" imgW="13061880" imgH="14868720" progId="">
                  <p:embed/>
                </p:oleObj>
              </mc:Choice>
              <mc:Fallback>
                <p:oleObj name="CorelDRAW" r:id="rId4" imgW="13061880" imgH="1486872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19200"/>
                        <a:ext cx="5326063" cy="563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1828800" y="2667000"/>
            <a:ext cx="290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16389" name="Picture 8" descr="istock_000005807071xsmall"/>
          <p:cNvPicPr>
            <a:picLocks noChangeAspect="1" noChangeArrowheads="1"/>
          </p:cNvPicPr>
          <p:nvPr/>
        </p:nvPicPr>
        <p:blipFill>
          <a:blip r:embed="rId6"/>
          <a:srcRect l="4231" t="3906" r="5862"/>
          <a:stretch>
            <a:fillRect/>
          </a:stretch>
        </p:blipFill>
        <p:spPr bwMode="auto">
          <a:xfrm>
            <a:off x="304800" y="1828800"/>
            <a:ext cx="2792413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WordArt 4"/>
          <p:cNvSpPr>
            <a:spLocks noChangeArrowheads="1" noChangeShapeType="1" noTextEdit="1"/>
          </p:cNvSpPr>
          <p:nvPr/>
        </p:nvSpPr>
        <p:spPr bwMode="auto">
          <a:xfrm>
            <a:off x="914400" y="211138"/>
            <a:ext cx="7391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Comic Sans MS" pitchFamily="66" charset="0"/>
                <a:cs typeface="Tahoma"/>
              </a:rPr>
              <a:t>Learning Outcomes</a:t>
            </a:r>
          </a:p>
        </p:txBody>
      </p:sp>
      <p:pic>
        <p:nvPicPr>
          <p:cNvPr id="16391" name="Picture 12" descr="SWIRL3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4800" y="6019800"/>
            <a:ext cx="57626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SUN">
            <a:hlinkClick r:id="rId9" action="ppaction://hlinkpres?slideindex=1&amp;slidetitle="/>
          </p:cNvPr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66800" y="6019800"/>
            <a:ext cx="56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657600" y="5638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Remember </a:t>
            </a:r>
            <a:r>
              <a:rPr lang="en-GB" dirty="0">
                <a:latin typeface="Comic Sans MS" pitchFamily="66" charset="0"/>
              </a:rPr>
              <a:t>how to use different </a:t>
            </a:r>
            <a:endParaRPr lang="en-GB" dirty="0" smtClean="0">
              <a:latin typeface="Comic Sans MS" pitchFamily="66" charset="0"/>
            </a:endParaRPr>
          </a:p>
          <a:p>
            <a:pPr algn="ctr"/>
            <a:r>
              <a:rPr lang="en-GB" dirty="0" smtClean="0">
                <a:latin typeface="Comic Sans MS" pitchFamily="66" charset="0"/>
              </a:rPr>
              <a:t>types </a:t>
            </a:r>
            <a:r>
              <a:rPr lang="en-GB" dirty="0">
                <a:latin typeface="Comic Sans MS" pitchFamily="66" charset="0"/>
              </a:rPr>
              <a:t>of </a:t>
            </a:r>
            <a:r>
              <a:rPr lang="en-GB" dirty="0" smtClean="0">
                <a:latin typeface="Comic Sans MS" pitchFamily="66" charset="0"/>
              </a:rPr>
              <a:t>evaluation</a:t>
            </a:r>
            <a:endParaRPr lang="en-GB" dirty="0">
              <a:latin typeface="Comic Sans MS" pitchFamily="66" charset="0"/>
            </a:endParaRPr>
          </a:p>
          <a:p>
            <a:pPr algn="ctr"/>
            <a:r>
              <a:rPr lang="en-GB" dirty="0">
                <a:latin typeface="Comic Sans MS" pitchFamily="66" charset="0"/>
              </a:rPr>
              <a:t>techniques.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66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Apply </a:t>
            </a:r>
            <a:r>
              <a:rPr lang="en-GB" dirty="0" smtClean="0">
                <a:latin typeface="Comic Sans MS" pitchFamily="66" charset="0"/>
              </a:rPr>
              <a:t>design &amp; making skills </a:t>
            </a:r>
            <a:r>
              <a:rPr lang="en-GB" dirty="0">
                <a:latin typeface="Comic Sans MS" pitchFamily="66" charset="0"/>
              </a:rPr>
              <a:t>to textiles products.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962400" y="2238386"/>
            <a:ext cx="358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 smtClean="0">
                <a:latin typeface="Comic Sans MS" pitchFamily="66" charset="0"/>
              </a:rPr>
              <a:t>Evaluate </a:t>
            </a:r>
            <a:r>
              <a:rPr lang="en-GB" dirty="0" smtClean="0">
                <a:latin typeface="Comic Sans MS" pitchFamily="66" charset="0"/>
              </a:rPr>
              <a:t>a textiles product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using several techniques.</a:t>
            </a:r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90600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Design Brief: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Design and make a sock puppet that can be used to promote </a:t>
            </a:r>
            <a:r>
              <a:rPr lang="en-GB" dirty="0" smtClean="0">
                <a:latin typeface="Comic Sans MS" panose="030F0702030302020204" pitchFamily="66" charset="0"/>
              </a:rPr>
              <a:t>the social issue of 3-5 years olds starting school.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6866" name="Picture 2" descr="SPIRITUAL(1)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39362"/>
            <a:ext cx="1638299" cy="1548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" name="Picture 2" descr="sock-puppet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6" y="3938287"/>
            <a:ext cx="2743200" cy="291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6867" name="Picture 3" descr="MORAL(1)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699" y="3239362"/>
            <a:ext cx="1608495" cy="15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6868" name="Picture 4" descr="SOCIAL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76800"/>
            <a:ext cx="1640674" cy="156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36869" name="Picture 5" descr="CULTURAL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75" y="4868883"/>
            <a:ext cx="1640032" cy="157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876800" y="2362199"/>
            <a:ext cx="3848100" cy="175432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Specification for Sock Puppet</a:t>
            </a: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Appeals to </a:t>
            </a:r>
            <a:r>
              <a:rPr lang="en-GB" dirty="0">
                <a:solidFill>
                  <a:srgbClr val="7030A0"/>
                </a:solidFill>
                <a:latin typeface="Comic Sans MS" panose="030F0702030302020204" pitchFamily="66" charset="0"/>
              </a:rPr>
              <a:t>children aged 3-5 years.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Uses a range of materials.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Promotes a spiritual, moral, social or cultural issue.</a:t>
            </a:r>
            <a:endParaRPr lang="en-GB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990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Social Issue – how to make friend when starting at a new school.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Your </a:t>
            </a:r>
            <a:r>
              <a:rPr lang="en-GB" b="1" dirty="0" smtClean="0">
                <a:latin typeface="Comic Sans MS" panose="030F0702030302020204" pitchFamily="66" charset="0"/>
              </a:rPr>
              <a:t>target audience </a:t>
            </a:r>
            <a:r>
              <a:rPr lang="en-GB" dirty="0" smtClean="0">
                <a:latin typeface="Comic Sans MS" panose="030F0702030302020204" pitchFamily="66" charset="0"/>
              </a:rPr>
              <a:t>is 3-5 year old children, which will be starting at a new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primary school. The puppet needs to help them make friends.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400800" y="5807571"/>
            <a:ext cx="2590800" cy="76944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2:20</a:t>
            </a:r>
            <a:endParaRPr lang="en-GB" sz="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Picture 9" descr="HH0162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0775" y="4851896"/>
            <a:ext cx="10382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68982"/>
            <a:ext cx="4419600" cy="218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4022651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www.youtube.com/watch?v=1q_TuDxY5pI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156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8" t="24554" r="30553" b="45419"/>
          <a:stretch/>
        </p:blipFill>
        <p:spPr bwMode="auto">
          <a:xfrm>
            <a:off x="190005" y="1066801"/>
            <a:ext cx="8621486" cy="515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9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23627"/>
          <a:stretch/>
        </p:blipFill>
        <p:spPr bwMode="auto">
          <a:xfrm>
            <a:off x="1" y="5476744"/>
            <a:ext cx="1371600" cy="139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92464"/>
              </p:ext>
            </p:extLst>
          </p:nvPr>
        </p:nvGraphicFramePr>
        <p:xfrm>
          <a:off x="1371600" y="1752600"/>
          <a:ext cx="6698615" cy="3829330"/>
        </p:xfrm>
        <a:graphic>
          <a:graphicData uri="http://schemas.openxmlformats.org/drawingml/2006/table">
            <a:tbl>
              <a:tblPr/>
              <a:tblGrid>
                <a:gridCol w="228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916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Idea 1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 dirty="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Idea 2</a:t>
                      </a: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kern="1400">
                          <a:solidFill>
                            <a:srgbClr val="000000"/>
                          </a:solidFill>
                          <a:effectLst/>
                          <a:latin typeface="Comic Sans MS"/>
                        </a:rPr>
                        <a:t>Idea 3</a:t>
                      </a:r>
                      <a:endParaRPr lang="en-GB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76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6576" marR="36576" marT="36576" marB="36576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2197100" y="4337050"/>
            <a:ext cx="6699250" cy="38290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1" y="914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You need to produce your design ideas, look at the materials available and back in your book for ideas on the type of labels and annotation you need to add.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00800" y="5936159"/>
            <a:ext cx="2590800" cy="76944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You have</a:t>
            </a:r>
            <a:b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15 </a:t>
            </a:r>
            <a:r>
              <a:rPr lang="en-GB" sz="2800" b="1" dirty="0">
                <a:solidFill>
                  <a:srgbClr val="FF0000"/>
                </a:solidFill>
                <a:latin typeface="Comic Sans MS" pitchFamily="66" charset="0"/>
              </a:rPr>
              <a:t>minutes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" name="Picture 9" descr="HH0162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4980484"/>
            <a:ext cx="10382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5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CEDEF"/>
              </a:clrFrom>
              <a:clrTo>
                <a:srgbClr val="ECED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5" r="23627"/>
          <a:stretch/>
        </p:blipFill>
        <p:spPr bwMode="auto">
          <a:xfrm>
            <a:off x="1" y="5476744"/>
            <a:ext cx="1371600" cy="139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2197100" y="4337050"/>
            <a:ext cx="6699250" cy="38290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1" y="914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Ask 5 other students what their opinion of your chosen design idea is.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400800" y="5936159"/>
            <a:ext cx="2590800" cy="76944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You have</a:t>
            </a:r>
            <a:b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sz="2800" b="1" dirty="0" smtClean="0">
                <a:solidFill>
                  <a:srgbClr val="FF0000"/>
                </a:solidFill>
                <a:latin typeface="Comic Sans MS" pitchFamily="66" charset="0"/>
              </a:rPr>
              <a:t>15 </a:t>
            </a:r>
            <a:r>
              <a:rPr lang="en-GB" sz="2800" b="1" dirty="0">
                <a:solidFill>
                  <a:srgbClr val="FF0000"/>
                </a:solidFill>
                <a:latin typeface="Comic Sans MS" pitchFamily="66" charset="0"/>
              </a:rPr>
              <a:t>minutes</a:t>
            </a:r>
            <a:r>
              <a:rPr lang="en-GB" sz="16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" name="Picture 9" descr="HH0162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4980484"/>
            <a:ext cx="10382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00" y="1582243"/>
            <a:ext cx="6704013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1000" y="3733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Explain how you will change your design.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0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276</Words>
  <Application>Microsoft Office PowerPoint</Application>
  <PresentationFormat>On-screen Show (4:3)</PresentationFormat>
  <Paragraphs>57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ＭＳ Ｐゴシック</vt:lpstr>
      <vt:lpstr>Arial</vt:lpstr>
      <vt:lpstr>Calibri</vt:lpstr>
      <vt:lpstr>Comic Sans MS</vt:lpstr>
      <vt:lpstr>Impact</vt:lpstr>
      <vt:lpstr>Tahoma</vt:lpstr>
      <vt:lpstr>Times New Roman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Who have you been today?</vt:lpstr>
    </vt:vector>
  </TitlesOfParts>
  <Company>WHSTC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David Hudson</cp:lastModifiedBy>
  <cp:revision>330</cp:revision>
  <dcterms:created xsi:type="dcterms:W3CDTF">2012-02-12T20:31:01Z</dcterms:created>
  <dcterms:modified xsi:type="dcterms:W3CDTF">2018-08-05T11:47:39Z</dcterms:modified>
</cp:coreProperties>
</file>