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0" r:id="rId3"/>
    <p:sldId id="257" r:id="rId4"/>
    <p:sldId id="266" r:id="rId5"/>
    <p:sldId id="273" r:id="rId6"/>
    <p:sldId id="265" r:id="rId7"/>
    <p:sldId id="274" r:id="rId8"/>
    <p:sldId id="269" r:id="rId9"/>
    <p:sldId id="268" r:id="rId10"/>
    <p:sldId id="272" r:id="rId11"/>
    <p:sldId id="259" r:id="rId12"/>
    <p:sldId id="267" r:id="rId13"/>
    <p:sldId id="260" r:id="rId14"/>
    <p:sldId id="278" r:id="rId15"/>
    <p:sldId id="270" r:id="rId16"/>
    <p:sldId id="276" r:id="rId17"/>
    <p:sldId id="277" r:id="rId18"/>
    <p:sldId id="279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B7B4B-07CC-4A6E-B916-65779BBABE9C}" v="8" dt="2018-08-06T14:01:41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28" autoAdjust="0"/>
  </p:normalViewPr>
  <p:slideViewPr>
    <p:cSldViewPr>
      <p:cViewPr varScale="1">
        <p:scale>
          <a:sx n="29" d="100"/>
          <a:sy n="29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CB79F-CED2-44EF-B75E-4FFCFA60C479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FBCB-CAE2-4633-BBE6-01E10F168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3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3 labels at a time – use recall – write them on the board – ask the students to label the three they have just learnt. Move on to the next 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BCB-CAE2-4633-BBE6-01E10F1685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4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BCB-CAE2-4633-BBE6-01E10F1685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4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BCB-CAE2-4633-BBE6-01E10F1685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7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BCB-CAE2-4633-BBE6-01E10F16858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4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BCB-CAE2-4633-BBE6-01E10F16858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41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a demo on line and rec boxes to show using the tab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FBCB-CAE2-4633-BBE6-01E10F1685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392468-6ABA-42D4-9419-2D499E954874}" type="datetimeFigureOut">
              <a:rPr lang="en-GB" smtClean="0"/>
              <a:t>07/08/2018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36DD2B-3B7D-4100-B41E-1499EE7208B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m/url?sa=i&amp;source=images&amp;cd=&amp;cad=rja&amp;uact=8&amp;ved=2ahUKEwj0nLywrpnbAhXKJFAKHSMpA1gQjRx6BAgBEAU&amp;url=https://www.megafront.com/product/software/autodesk-autocad-2018/&amp;psig=AOvVaw1waRnNO6-dAtnkb204ACke&amp;ust=1527079975385792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v49fr1_TUAhUSGhQKHdvSCxUQjRwIBw&amp;url=http://www.trinityhigh.com/school-information/contact.php&amp;psig=AFQjCNGENz71pbQvs2rnO9VBEC-wsw1cmg&amp;ust=14994315208590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861920"/>
            <a:ext cx="5637010" cy="2072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To learn how to navigate and use AutoCAD to build the foundations for 2D drawing.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Arial,sans-serif"/>
              </a:rPr>
              <a:t>Course Objective:.</a:t>
            </a: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utocad 2018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27" y="260648"/>
            <a:ext cx="5076825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8" y="1412775"/>
            <a:ext cx="7101409" cy="2793463"/>
          </a:xfrm>
        </p:spPr>
        <p:txBody>
          <a:bodyPr/>
          <a:lstStyle/>
          <a:p>
            <a:r>
              <a:rPr lang="en-GB" dirty="0"/>
              <a:t>Practise turning layers on and off to see the affects on the drawing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6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1" t="16666" r="35370" b="31440"/>
          <a:stretch/>
        </p:blipFill>
        <p:spPr bwMode="auto">
          <a:xfrm>
            <a:off x="2530624" y="2276872"/>
            <a:ext cx="4059382" cy="37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Task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3527" y="1484784"/>
            <a:ext cx="7848873" cy="3384376"/>
          </a:xfrm>
        </p:spPr>
        <p:txBody>
          <a:bodyPr/>
          <a:lstStyle/>
          <a:p>
            <a:r>
              <a:rPr lang="en-GB" dirty="0"/>
              <a:t>Change the colours of the layers to be in line with the PLOT STYLE Table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6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7" y="2564904"/>
            <a:ext cx="3192694" cy="343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 rot="-5400000">
            <a:off x="888368" y="3777002"/>
            <a:ext cx="3382482" cy="1055777"/>
          </a:xfrm>
          <a:prstGeom prst="rect">
            <a:avLst/>
          </a:prstGeom>
          <a:noFill/>
          <a:ln w="6350" algn="ctr">
            <a:solidFill>
              <a:srgbClr val="E1E1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itchFamily="34" charset="0"/>
                <a:cs typeface="Arial" pitchFamily="34" charset="0"/>
              </a:rPr>
              <a:t>PLOT STYLE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alibri" pitchFamily="34" charset="0"/>
                <a:cs typeface="Arial" pitchFamily="34" charset="0"/>
              </a:rPr>
              <a:t>The colours are code for the line  thickness when printing. 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Task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23527" y="1484784"/>
            <a:ext cx="8236621" cy="3384376"/>
          </a:xfrm>
        </p:spPr>
        <p:txBody>
          <a:bodyPr/>
          <a:lstStyle/>
          <a:p>
            <a:r>
              <a:rPr lang="en-GB" dirty="0"/>
              <a:t>Use construction lines to add a rectangle to represent the LEDs on the front of the torch.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6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30493" r="35795" b="25189"/>
          <a:stretch/>
        </p:blipFill>
        <p:spPr bwMode="auto">
          <a:xfrm>
            <a:off x="2267744" y="2419285"/>
            <a:ext cx="4253346" cy="32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331640" y="4509120"/>
            <a:ext cx="1944216" cy="864096"/>
          </a:xfrm>
          <a:prstGeom prst="straightConnector1">
            <a:avLst/>
          </a:prstGeom>
          <a:ln w="76200"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1400326"/>
            <a:ext cx="8020597" cy="42609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200" dirty="0"/>
              <a:t>Write down:</a:t>
            </a:r>
          </a:p>
          <a:p>
            <a:r>
              <a:rPr lang="en-GB" sz="4800" dirty="0"/>
              <a:t>3</a:t>
            </a:r>
            <a:r>
              <a:rPr lang="en-GB" sz="3200" dirty="0"/>
              <a:t> things you’ve done today</a:t>
            </a:r>
          </a:p>
          <a:p>
            <a:r>
              <a:rPr lang="en-GB" sz="4800" dirty="0"/>
              <a:t>2</a:t>
            </a:r>
            <a:r>
              <a:rPr lang="en-GB" sz="3200" dirty="0"/>
              <a:t> new skills that you have learnt today</a:t>
            </a:r>
          </a:p>
          <a:p>
            <a:r>
              <a:rPr lang="en-GB" sz="4800" dirty="0"/>
              <a:t>1</a:t>
            </a:r>
            <a:r>
              <a:rPr lang="en-GB" sz="3200" dirty="0"/>
              <a:t> reason why learning these skills is important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648" y="260648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Plenary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8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9515" y="1414703"/>
            <a:ext cx="8509426" cy="4232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GB" sz="2400"/>
              <a:t>Did you know, before the development of CAD programmes in the 1980's, design engineers used to work in drafting offices like this...</a:t>
            </a:r>
            <a:endParaRPr lang="en-GB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648" y="260648"/>
            <a:ext cx="6512511" cy="1143000"/>
          </a:xfrm>
        </p:spPr>
        <p:txBody>
          <a:bodyPr/>
          <a:lstStyle/>
          <a:p>
            <a:pPr algn="l"/>
            <a:r>
              <a:rPr lang="en-GB"/>
              <a:t>Lesson 3: Starter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8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A person in a white room&#10;&#10;Description generated with very high confidence">
            <a:extLst>
              <a:ext uri="{FF2B5EF4-FFF2-40B4-BE49-F238E27FC236}">
                <a16:creationId xmlns:a16="http://schemas.microsoft.com/office/drawing/2014/main" xmlns="" id="{56E6A079-752D-4A58-B330-2A22F16FC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862" y="2587565"/>
            <a:ext cx="5407144" cy="38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7920880" cy="3888432"/>
          </a:xfrm>
        </p:spPr>
        <p:txBody>
          <a:bodyPr>
            <a:normAutofit/>
          </a:bodyPr>
          <a:lstStyle/>
          <a:p>
            <a:r>
              <a:rPr lang="en-GB" sz="3200" dirty="0"/>
              <a:t> To learn AutoCAD shortcuts</a:t>
            </a:r>
          </a:p>
          <a:p>
            <a:r>
              <a:rPr lang="en-GB" sz="3200" dirty="0"/>
              <a:t> To learn how to use the ‘Draw’ tools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picture containing clock&#10;&#10;Description generated with high confidence">
            <a:extLst>
              <a:ext uri="{FF2B5EF4-FFF2-40B4-BE49-F238E27FC236}">
                <a16:creationId xmlns:a16="http://schemas.microsoft.com/office/drawing/2014/main" xmlns="" id="{2F295911-9464-4FCF-B855-9ED37A33E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180" y="3338153"/>
            <a:ext cx="4312848" cy="28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8" y="1412775"/>
            <a:ext cx="7101409" cy="2793463"/>
          </a:xfrm>
        </p:spPr>
        <p:txBody>
          <a:bodyPr/>
          <a:lstStyle/>
          <a:p>
            <a:r>
              <a:rPr lang="en-GB" dirty="0"/>
              <a:t>Fill in the missing blanks – use AutoCAD’s command line to help you work out the Multi-Key Commands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6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 descr="Image result for trinity cofe high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24621" r="12236" b="13068"/>
          <a:stretch/>
        </p:blipFill>
        <p:spPr bwMode="auto">
          <a:xfrm>
            <a:off x="1864509" y="2289613"/>
            <a:ext cx="5209906" cy="360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DEFFC6-3D86-49ED-A177-5C233D67A2E9}"/>
              </a:ext>
            </a:extLst>
          </p:cNvPr>
          <p:cNvSpPr txBox="1"/>
          <p:nvPr/>
        </p:nvSpPr>
        <p:spPr>
          <a:xfrm>
            <a:off x="2925433" y="3356754"/>
            <a:ext cx="308825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Hint: Start typing the word in the command line and the shortcut will appear (ensure F12 is on), </a:t>
            </a:r>
          </a:p>
          <a:p>
            <a:pPr algn="ctr"/>
            <a:r>
              <a:rPr lang="en-US"/>
              <a:t>e.g. Copy's shortcut is CO.</a:t>
            </a:r>
          </a:p>
        </p:txBody>
      </p:sp>
    </p:spTree>
    <p:extLst>
      <p:ext uri="{BB962C8B-B14F-4D97-AF65-F5344CB8AC3E}">
        <p14:creationId xmlns:p14="http://schemas.microsoft.com/office/powerpoint/2010/main" val="36601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Task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8" y="1412775"/>
            <a:ext cx="7101409" cy="2793463"/>
          </a:xfrm>
        </p:spPr>
        <p:txBody>
          <a:bodyPr/>
          <a:lstStyle/>
          <a:p>
            <a:r>
              <a:rPr lang="en-GB" dirty="0"/>
              <a:t>Complete the ‘Draw Tools’ worksheet in AutoCAD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6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 descr="Image result for trinity cofe high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"/>
          <a:stretch/>
        </p:blipFill>
        <p:spPr bwMode="auto">
          <a:xfrm>
            <a:off x="1749369" y="2209915"/>
            <a:ext cx="5453098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1400326"/>
            <a:ext cx="8020597" cy="4260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GB" sz="3200" dirty="0"/>
              <a:t>Describe the activities completed during the lesson without using the keywords or topic of the lesson.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648" y="260648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Plenary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8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7703" y="1414703"/>
            <a:ext cx="8121238" cy="42321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GB" sz="3600" dirty="0"/>
              <a:t>3 minutes to write down as many keywords from the previous lessons.</a:t>
            </a:r>
            <a:endParaRPr lang="en-GB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648" y="260648"/>
            <a:ext cx="6512511" cy="1143000"/>
          </a:xfrm>
        </p:spPr>
        <p:txBody>
          <a:bodyPr/>
          <a:lstStyle/>
          <a:p>
            <a:pPr algn="l"/>
            <a:r>
              <a:rPr lang="en-GB"/>
              <a:t>Lesson 4: Starter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8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/>
              <a:t>Lesson1: 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87925" y="1341738"/>
            <a:ext cx="6428777" cy="16168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GB" sz="2400" dirty="0"/>
              <a:t>In 1957, Dr Patrick Hanratty became the 'Father of </a:t>
            </a:r>
            <a:r>
              <a:rPr lang="en-GB" sz="2400" dirty="0">
                <a:solidFill>
                  <a:srgbClr val="FF0000"/>
                </a:solidFill>
              </a:rPr>
              <a:t>CAD</a:t>
            </a:r>
            <a:r>
              <a:rPr lang="en-GB" sz="2400" dirty="0"/>
              <a:t>' by inventing a machine, controlled by numbers (</a:t>
            </a:r>
            <a:r>
              <a:rPr lang="en-GB" sz="2400" dirty="0">
                <a:solidFill>
                  <a:srgbClr val="FF0000"/>
                </a:solidFill>
              </a:rPr>
              <a:t>CNC</a:t>
            </a:r>
            <a:r>
              <a:rPr lang="en-GB" sz="2400" dirty="0"/>
              <a:t>), that was able to draw a simple line.</a:t>
            </a:r>
          </a:p>
          <a:p>
            <a:pPr marL="45720" indent="0">
              <a:buNone/>
            </a:pPr>
            <a:endParaRPr lang="en-GB" sz="3200" dirty="0"/>
          </a:p>
          <a:p>
            <a:pPr marL="45720" indent="0">
              <a:buNone/>
            </a:pP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09CE66-72CB-442D-AC75-7D14E898AD0F}"/>
              </a:ext>
            </a:extLst>
          </p:cNvPr>
          <p:cNvSpPr txBox="1"/>
          <p:nvPr/>
        </p:nvSpPr>
        <p:spPr>
          <a:xfrm>
            <a:off x="4465608" y="3286664"/>
            <a:ext cx="4554747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3F3F3F"/>
                </a:solidFill>
              </a:rPr>
              <a:t>1. What does CAD stand for?</a:t>
            </a:r>
          </a:p>
          <a:p>
            <a:pPr algn="ctr"/>
            <a:endParaRPr lang="en-US" sz="2400" dirty="0">
              <a:solidFill>
                <a:srgbClr val="3F3F3F"/>
              </a:solidFill>
            </a:endParaRPr>
          </a:p>
          <a:p>
            <a:pPr algn="ctr"/>
            <a:r>
              <a:rPr lang="en-US" sz="2400" dirty="0">
                <a:solidFill>
                  <a:srgbClr val="3F3F3F"/>
                </a:solidFill>
              </a:rPr>
              <a:t>2. What does CNC stand for?</a:t>
            </a:r>
          </a:p>
        </p:txBody>
      </p:sp>
      <p:pic>
        <p:nvPicPr>
          <p:cNvPr id="9" name="Picture 9" descr="A large white building&#10;&#10;Description generated with high confidence">
            <a:extLst>
              <a:ext uri="{FF2B5EF4-FFF2-40B4-BE49-F238E27FC236}">
                <a16:creationId xmlns:a16="http://schemas.microsoft.com/office/drawing/2014/main" xmlns="" id="{EEB47CE0-9B3B-46EC-A79B-C50439B723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500"/>
          <a:stretch/>
        </p:blipFill>
        <p:spPr>
          <a:xfrm>
            <a:off x="547958" y="2964252"/>
            <a:ext cx="4067175" cy="2781300"/>
          </a:xfrm>
          <a:prstGeom prst="rect">
            <a:avLst/>
          </a:prstGeom>
        </p:spPr>
      </p:pic>
      <p:pic>
        <p:nvPicPr>
          <p:cNvPr id="11" name="Picture 11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xmlns="" id="{0BBF3295-9489-45CD-B2DE-A5B90DBF66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324" t="3011" r="10563" b="50753"/>
          <a:stretch/>
        </p:blipFill>
        <p:spPr>
          <a:xfrm>
            <a:off x="372643" y="1337723"/>
            <a:ext cx="2119539" cy="20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7920880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 To learn how to use the ‘Modify’ tools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xmlns="" id="{7BAE0FCA-DA92-4BCA-8D83-7032452D1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560" y="2542456"/>
            <a:ext cx="3814313" cy="36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1400326"/>
            <a:ext cx="8020597" cy="4260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GB" sz="3200" dirty="0"/>
              <a:t>Expand this sentence to summarise what you have learnt today.</a:t>
            </a:r>
            <a:endParaRPr lang="en-US" dirty="0"/>
          </a:p>
          <a:p>
            <a:pPr marL="45720" indent="0">
              <a:buNone/>
            </a:pPr>
            <a:endParaRPr lang="en-GB" sz="3200" dirty="0"/>
          </a:p>
          <a:p>
            <a:pPr marL="45720" indent="0" algn="ctr">
              <a:buNone/>
            </a:pPr>
            <a:r>
              <a:rPr lang="en-GB" sz="3200" dirty="0"/>
              <a:t>"During today's lesson, I have </a:t>
            </a:r>
            <a:endParaRPr lang="en-GB" dirty="0"/>
          </a:p>
          <a:p>
            <a:pPr marL="45720" indent="0" algn="ctr">
              <a:buNone/>
            </a:pPr>
            <a:r>
              <a:rPr lang="en-GB" sz="3200" dirty="0"/>
              <a:t>learnt how to use the modify tools"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648" y="260648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Plenary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8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6853E1FB-7D63-4E47-ABE8-0D5E473FD3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227156"/>
              </p:ext>
            </p:extLst>
          </p:nvPr>
        </p:nvGraphicFramePr>
        <p:xfrm>
          <a:off x="1615775" y="1414552"/>
          <a:ext cx="5701845" cy="3309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369">
                  <a:extLst>
                    <a:ext uri="{9D8B030D-6E8A-4147-A177-3AD203B41FA5}">
                      <a16:colId xmlns:a16="http://schemas.microsoft.com/office/drawing/2014/main" xmlns="" val="576986156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xmlns="" val="4079302416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xmlns="" val="3836952497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xmlns="" val="815975222"/>
                    </a:ext>
                  </a:extLst>
                </a:gridCol>
                <a:gridCol w="1140369">
                  <a:extLst>
                    <a:ext uri="{9D8B030D-6E8A-4147-A177-3AD203B41FA5}">
                      <a16:colId xmlns:a16="http://schemas.microsoft.com/office/drawing/2014/main" xmlns="" val="1635001234"/>
                    </a:ext>
                  </a:extLst>
                </a:gridCol>
              </a:tblGrid>
              <a:tr h="843686"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Can you find the 2 key terms?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3493813"/>
                  </a:ext>
                </a:extLst>
              </a:tr>
              <a:tr h="8436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COM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AID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94412449"/>
                  </a:ext>
                </a:extLst>
              </a:tr>
              <a:tr h="811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CON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NUM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6090560"/>
                  </a:ext>
                </a:extLst>
              </a:tr>
              <a:tr h="8112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CAL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DES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3077095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648" y="260648"/>
            <a:ext cx="6512511" cy="1143000"/>
          </a:xfrm>
        </p:spPr>
        <p:txBody>
          <a:bodyPr/>
          <a:lstStyle/>
          <a:p>
            <a:pPr algn="l"/>
            <a:r>
              <a:rPr lang="en-GB"/>
              <a:t>Lesson 5: Starter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8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7920880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 Continue to learn how to use the ‘Modify’ tools and learn how to annotate your drawing.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xmlns="" id="{E73E8FF8-6050-4CAF-ACAF-88CDB6155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74" y="3712657"/>
            <a:ext cx="5316747" cy="24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1400326"/>
            <a:ext cx="8020597" cy="42609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GB" sz="3200" dirty="0"/>
              <a:t>Split the class in to 2 </a:t>
            </a:r>
            <a:r>
              <a:rPr lang="en-GB" sz="3200" dirty="0" smtClean="0"/>
              <a:t>teams to play a game of blockbusters.</a:t>
            </a:r>
            <a:endParaRPr lang="en-GB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648" y="260648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Plenary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8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2025" y="1916832"/>
            <a:ext cx="7283152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 Be able to name the main features of the AutoCAD interface</a:t>
            </a:r>
          </a:p>
          <a:p>
            <a:pPr marL="45720" indent="0">
              <a:buNone/>
            </a:pPr>
            <a:endParaRPr lang="en-GB" sz="600" dirty="0"/>
          </a:p>
          <a:p>
            <a:r>
              <a:rPr lang="en-GB" sz="3200" dirty="0"/>
              <a:t> Use the zoom, pan and select commands to interact with a given drawing.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8" y="1412775"/>
            <a:ext cx="7101409" cy="2793463"/>
          </a:xfrm>
        </p:spPr>
        <p:txBody>
          <a:bodyPr/>
          <a:lstStyle/>
          <a:p>
            <a:r>
              <a:rPr lang="en-GB" dirty="0"/>
              <a:t>Complete the Cheat Sheet, part 1.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6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 descr="Image result for trinity cofe high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2F03D874-AFCC-41F9-9346-912494C42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363" y="1932481"/>
            <a:ext cx="6064369" cy="4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332656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Task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8" y="1211601"/>
            <a:ext cx="7101409" cy="2793463"/>
          </a:xfrm>
        </p:spPr>
        <p:txBody>
          <a:bodyPr/>
          <a:lstStyle/>
          <a:p>
            <a:r>
              <a:rPr lang="en-GB" sz="2400" dirty="0"/>
              <a:t>Use the ‘select all’ and ‘select crossing’ tools to highlight parts of the drawing.  Change the colours of your selected parts to result in a multi-coloured drawing.</a:t>
            </a:r>
          </a:p>
          <a:p>
            <a:endParaRPr lang="en-GB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6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8" name="Picture 2" descr="Image result for trinity cofe high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"/>
          <a:stretch/>
        </p:blipFill>
        <p:spPr bwMode="auto">
          <a:xfrm>
            <a:off x="2080354" y="2913235"/>
            <a:ext cx="4797371" cy="34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8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424936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60070" indent="-514350">
              <a:buAutoNum type="arabicPeriod"/>
            </a:pPr>
            <a:r>
              <a:rPr lang="en-GB" sz="3200" dirty="0"/>
              <a:t>Name 3 parts of the AutoCAD interface.</a:t>
            </a:r>
          </a:p>
          <a:p>
            <a:pPr marL="560070" indent="-514350">
              <a:buAutoNum type="arabicPeriod"/>
            </a:pPr>
            <a:r>
              <a:rPr lang="en-GB" sz="3200" dirty="0"/>
              <a:t>Does ‘select crossing’ show as a blue or green shape?</a:t>
            </a:r>
          </a:p>
          <a:p>
            <a:pPr marL="560070" indent="-514350">
              <a:buAutoNum type="arabicPeriod"/>
            </a:pPr>
            <a:r>
              <a:rPr lang="en-GB" sz="3200" dirty="0"/>
              <a:t>If I want to select just the stepped line, would I move my mouse ‘left to right’ or ‘right to left’?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490304" y="4437112"/>
            <a:ext cx="1800200" cy="165618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xmlns="" id="{6B144883-8809-454B-947C-E45677A57327}"/>
              </a:ext>
            </a:extLst>
          </p:cNvPr>
          <p:cNvCxnSpPr/>
          <p:nvPr/>
        </p:nvCxnSpPr>
        <p:spPr>
          <a:xfrm>
            <a:off x="3552825" y="4953000"/>
            <a:ext cx="1628775" cy="647700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/>
              <a:t>Lesson 2: 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02171" y="1399247"/>
            <a:ext cx="5346520" cy="38740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en-US" sz="2400" dirty="0"/>
              <a:t>5 years after Dr Patrick Hanratty's success, </a:t>
            </a:r>
            <a:r>
              <a:rPr lang="en-US" sz="2400" b="1" dirty="0">
                <a:solidFill>
                  <a:srgbClr val="FF0000"/>
                </a:solidFill>
              </a:rPr>
              <a:t>Ivan Sutherland</a:t>
            </a:r>
            <a:r>
              <a:rPr lang="en-US" sz="2400" b="1" dirty="0"/>
              <a:t>  </a:t>
            </a:r>
            <a:r>
              <a:rPr lang="en-US" sz="2400" dirty="0"/>
              <a:t>invented </a:t>
            </a:r>
            <a:r>
              <a:rPr lang="en-US" sz="2400" b="1" dirty="0">
                <a:solidFill>
                  <a:srgbClr val="FF0000"/>
                </a:solidFill>
              </a:rPr>
              <a:t>Sketchpad</a:t>
            </a:r>
            <a:r>
              <a:rPr lang="en-US" sz="2400" dirty="0"/>
              <a:t>. 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xmlns="" id="{751482E3-5262-49C6-B999-23297B045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38" t="115" r="-148"/>
          <a:stretch/>
        </p:blipFill>
        <p:spPr>
          <a:xfrm>
            <a:off x="445697" y="1470870"/>
            <a:ext cx="3112297" cy="30867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1D0126-1AE0-4692-B47D-8BF6AD97489A}"/>
              </a:ext>
            </a:extLst>
          </p:cNvPr>
          <p:cNvSpPr txBox="1"/>
          <p:nvPr/>
        </p:nvSpPr>
        <p:spPr>
          <a:xfrm>
            <a:off x="2185359" y="5529532"/>
            <a:ext cx="501769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404040"/>
                </a:solidFill>
              </a:rPr>
              <a:t>Task: Study the CAD Cheat Sheet 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GB" sz="2400" dirty="0">
                <a:solidFill>
                  <a:srgbClr val="404040"/>
                </a:solidFill>
              </a:rPr>
              <a:t>you created last lesson 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3F5B88-B135-4054-8B78-8DC47BC961A3}"/>
              </a:ext>
            </a:extLst>
          </p:cNvPr>
          <p:cNvSpPr txBox="1"/>
          <p:nvPr/>
        </p:nvSpPr>
        <p:spPr>
          <a:xfrm>
            <a:off x="3766869" y="2725947"/>
            <a:ext cx="5218981" cy="22159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404040"/>
                </a:solidFill>
              </a:rPr>
              <a:t>This was the first computer program to allow human-computer interaction and enabled humans to draw simples lines and circles on a computer. </a:t>
            </a:r>
            <a:endParaRPr lang="en-US" sz="2400" dirty="0"/>
          </a:p>
          <a:p>
            <a:endParaRPr lang="en-US">
              <a:latin typeface="Trebuchet MS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4E11EB-873D-47F5-873B-076EAF900382}"/>
              </a:ext>
            </a:extLst>
          </p:cNvPr>
          <p:cNvSpPr txBox="1"/>
          <p:nvPr/>
        </p:nvSpPr>
        <p:spPr>
          <a:xfrm>
            <a:off x="402566" y="4695645"/>
            <a:ext cx="8583283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none" strike="noStrike" dirty="0">
                <a:solidFill>
                  <a:srgbClr val="404040"/>
                </a:solidFill>
                <a:latin typeface="Trebuchet MS"/>
              </a:rPr>
              <a:t>Sketchpad is the ancestor of modern CAD programs.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03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48" y="404664"/>
            <a:ext cx="6512511" cy="1143000"/>
          </a:xfrm>
        </p:spPr>
        <p:txBody>
          <a:bodyPr/>
          <a:lstStyle/>
          <a:p>
            <a:pPr algn="l"/>
            <a:r>
              <a:rPr lang="en-GB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151" y="1758681"/>
            <a:ext cx="7862559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 Know what the layer functions are for</a:t>
            </a:r>
          </a:p>
          <a:p>
            <a:r>
              <a:rPr lang="en-GB" sz="3200" dirty="0"/>
              <a:t> Be able to manipulate the layers</a:t>
            </a:r>
          </a:p>
          <a:p>
            <a:r>
              <a:rPr lang="en-GB" sz="3200" dirty="0"/>
              <a:t> Draw a simple shape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55876" y="6488668"/>
            <a:ext cx="2028859" cy="369332"/>
            <a:chOff x="3455876" y="6488668"/>
            <a:chExt cx="2028859" cy="369332"/>
          </a:xfrm>
        </p:grpSpPr>
        <p:pic>
          <p:nvPicPr>
            <p:cNvPr id="5" name="Picture 2" descr="C:\Users\james_l\AppData\Local\Microsoft\Windows\Temporary Internet Files\Content.IE5\WX1KDSB9\twitter-logo-1[1].pn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876" y="6561348"/>
              <a:ext cx="252028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635896" y="6488668"/>
              <a:ext cx="1848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@</a:t>
              </a:r>
              <a:r>
                <a:rPr lang="en-GB" dirty="0" err="1">
                  <a:solidFill>
                    <a:schemeClr val="bg1">
                      <a:lumMod val="50000"/>
                    </a:schemeClr>
                  </a:solidFill>
                </a:rPr>
                <a:t>TrinityHighEng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2" descr="Image result for trinity cofe high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95" y="5661248"/>
            <a:ext cx="109670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r>
              <a:rPr lang="en-GB" dirty="0"/>
              <a:t>Why so many layers?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1174" r="7244" b="9470"/>
          <a:stretch/>
        </p:blipFill>
        <p:spPr bwMode="auto">
          <a:xfrm>
            <a:off x="683568" y="980728"/>
            <a:ext cx="7706190" cy="5445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</Template>
  <TotalTime>800</TotalTime>
  <Words>488</Words>
  <Application>Microsoft Office PowerPoint</Application>
  <PresentationFormat>On-screen Show (4:3)</PresentationFormat>
  <Paragraphs>116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General</vt:lpstr>
      <vt:lpstr>Course Objective:.</vt:lpstr>
      <vt:lpstr>Lesson1: Starter</vt:lpstr>
      <vt:lpstr>Objectives</vt:lpstr>
      <vt:lpstr>Task 1</vt:lpstr>
      <vt:lpstr>Task 2</vt:lpstr>
      <vt:lpstr>Plenary</vt:lpstr>
      <vt:lpstr>Lesson 2: Starter</vt:lpstr>
      <vt:lpstr>Objectives</vt:lpstr>
      <vt:lpstr>Why so many layers?</vt:lpstr>
      <vt:lpstr>Task 1</vt:lpstr>
      <vt:lpstr>Task 2</vt:lpstr>
      <vt:lpstr>Task 3</vt:lpstr>
      <vt:lpstr>Plenary</vt:lpstr>
      <vt:lpstr>Lesson 3: Starter</vt:lpstr>
      <vt:lpstr>Objectives</vt:lpstr>
      <vt:lpstr>Task 1</vt:lpstr>
      <vt:lpstr>Task 2</vt:lpstr>
      <vt:lpstr>Plenary</vt:lpstr>
      <vt:lpstr>Lesson 4: Starter</vt:lpstr>
      <vt:lpstr>Objectives</vt:lpstr>
      <vt:lpstr>Plenary</vt:lpstr>
      <vt:lpstr>Lesson 5: Starter</vt:lpstr>
      <vt:lpstr>Objectives</vt:lpstr>
      <vt:lpstr>Plenary</vt:lpstr>
    </vt:vector>
  </TitlesOfParts>
  <Company>Trinity High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James</dc:creator>
  <cp:lastModifiedBy>Lisa James</cp:lastModifiedBy>
  <cp:revision>176</cp:revision>
  <dcterms:created xsi:type="dcterms:W3CDTF">2018-05-22T12:49:09Z</dcterms:created>
  <dcterms:modified xsi:type="dcterms:W3CDTF">2018-08-07T11:53:43Z</dcterms:modified>
</cp:coreProperties>
</file>