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73"/>
    <a:srgbClr val="747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 snapToGrid="0">
      <p:cViewPr varScale="1">
        <p:scale>
          <a:sx n="84" d="100"/>
          <a:sy n="84" d="100"/>
        </p:scale>
        <p:origin x="643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45935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2934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Answers:	1	1	1	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GB"/>
              <a:t>	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	2	1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984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Answers:	2	2	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3	3	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8137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Answers:	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5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2167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1537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67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128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5652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3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46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072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803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900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407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461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18" y="5717996"/>
            <a:ext cx="1029176" cy="1086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maths.org/content/art-gallery-proble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clipart-library.com/clipart/1928177.htm" TargetMode="External"/><Relationship Id="rId3" Type="http://schemas.openxmlformats.org/officeDocument/2006/relationships/image" Target="../media/image21.png"/><Relationship Id="rId7" Type="http://schemas.openxmlformats.org/officeDocument/2006/relationships/hyperlink" Target="https://mlp-vectorclub.deviantart.com/art/Fire-cutie-mark-28998856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88"/>
          <p:cNvSpPr txBox="1">
            <a:spLocks noGrp="1"/>
          </p:cNvSpPr>
          <p:nvPr>
            <p:ph type="ctrTitle"/>
          </p:nvPr>
        </p:nvSpPr>
        <p:spPr>
          <a:xfrm>
            <a:off x="841248" y="1122362"/>
            <a:ext cx="9826752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6000" b="0" i="0" u="none" strike="noStrike" cap="none" dirty="0">
                <a:ea typeface="Calibri"/>
                <a:sym typeface="Calibri"/>
              </a:rPr>
              <a:t>Fire detection with the </a:t>
            </a:r>
            <a:r>
              <a:rPr lang="en-GB" sz="6000" b="0" i="0" u="none" strike="noStrike" cap="none" dirty="0" smtClean="0">
                <a:ea typeface="Calibri"/>
                <a:sym typeface="Calibri"/>
              </a:rPr>
              <a:t>Internet of Things</a:t>
            </a:r>
            <a:endParaRPr lang="en-GB" sz="6000" b="0" i="0" u="none" strike="noStrike" cap="none" dirty="0">
              <a:ea typeface="Calibri"/>
              <a:sym typeface="Calibri"/>
            </a:endParaRPr>
          </a:p>
        </p:txBody>
      </p:sp>
      <p:sp>
        <p:nvSpPr>
          <p:cNvPr id="8" name="Shape 89"/>
          <p:cNvSpPr txBox="1">
            <a:spLocks noGrp="1"/>
          </p:cNvSpPr>
          <p:nvPr>
            <p:ph type="subTitle" idx="1"/>
          </p:nvPr>
        </p:nvSpPr>
        <p:spPr>
          <a:xfrm>
            <a:off x="841248" y="3602037"/>
            <a:ext cx="9826752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 dirty="0">
                <a:latin typeface="+mn-lt"/>
                <a:ea typeface="Calibri"/>
                <a:cs typeface="Calibri"/>
                <a:sym typeface="Calibri"/>
              </a:rPr>
              <a:t>Exploring </a:t>
            </a:r>
            <a:r>
              <a:rPr lang="en-GB" dirty="0">
                <a:latin typeface="+mn-lt"/>
              </a:rPr>
              <a:t>the properties of polygons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49"/>
          <p:cNvSpPr txBox="1"/>
          <p:nvPr/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dirty="0">
                <a:solidFill>
                  <a:srgbClr val="0E5475"/>
                </a:solidFill>
                <a:latin typeface="Calibri"/>
                <a:ea typeface="Calibri"/>
                <a:cs typeface="Calibri"/>
                <a:sym typeface="Calibri"/>
              </a:rPr>
              <a:t>Where to place the detectors? </a:t>
            </a:r>
          </a:p>
        </p:txBody>
      </p:sp>
      <p:sp>
        <p:nvSpPr>
          <p:cNvPr id="8" name="Shape 150"/>
          <p:cNvSpPr/>
          <p:nvPr/>
        </p:nvSpPr>
        <p:spPr>
          <a:xfrm>
            <a:off x="960120" y="1266878"/>
            <a:ext cx="10323341" cy="23083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buSzPct val="25000"/>
              <a:buNone/>
            </a:pP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Your turn!</a:t>
            </a:r>
          </a:p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buSzPct val="25000"/>
              <a:buNone/>
            </a:pP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For each of the rooms on the worksheet, what is the smallest number of detectors required so that the entire room is covered? </a:t>
            </a:r>
            <a:b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Use the fewest detectors possible. Remember they can only be placed at the vertex of each room, and they can’t sense fire through walls!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2650" y="1240029"/>
            <a:ext cx="2207419" cy="2235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22160" y="1309911"/>
            <a:ext cx="2347679" cy="2189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06963" y="1319959"/>
            <a:ext cx="1961108" cy="2250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59044" y="3981292"/>
            <a:ext cx="2001025" cy="2330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22160" y="3931112"/>
            <a:ext cx="2336950" cy="243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60425" y="3941653"/>
            <a:ext cx="2378925" cy="2409887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GB" dirty="0">
                <a:ea typeface="Calibri"/>
              </a:rPr>
              <a:t>Where to place the detectors? </a:t>
            </a:r>
            <a:endParaRPr lang="en-GB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GB" dirty="0">
                <a:ea typeface="Calibri"/>
              </a:rPr>
              <a:t>Where to place the detectors? </a:t>
            </a:r>
            <a:r>
              <a:rPr lang="en-GB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GB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541" y="1130500"/>
            <a:ext cx="2499033" cy="2499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5123" y="4377185"/>
            <a:ext cx="3055243" cy="2221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89541" y="4257325"/>
            <a:ext cx="2735952" cy="231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96000" y="1130501"/>
            <a:ext cx="3374365" cy="248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3181" y="3456991"/>
            <a:ext cx="5593265" cy="2547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90175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Where to place the detectors</a:t>
            </a:r>
            <a:r>
              <a:rPr lang="en-GB" sz="44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?</a:t>
            </a:r>
            <a:endParaRPr lang="en-GB" sz="44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266878"/>
            <a:ext cx="108386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Challenge</a:t>
            </a:r>
            <a:r>
              <a:rPr lang="en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</a:t>
            </a: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/>
            </a:r>
            <a:b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fire detector company think this room required 5 detectors - do you agree?</a:t>
            </a:r>
            <a:b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How many distinct ways can the detectors be placed?</a:t>
            </a:r>
            <a:endParaRPr lang="en-GB" sz="2600" dirty="0">
              <a:solidFill>
                <a:srgbClr val="4A4C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GB" dirty="0">
                <a:ea typeface="Calibri"/>
              </a:rPr>
              <a:t>How many detectors are required?</a:t>
            </a:r>
            <a:endParaRPr lang="en-GB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31831" y="1373400"/>
            <a:ext cx="7431110" cy="5097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1590" y="1825625"/>
            <a:ext cx="4095749" cy="318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19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How many detectors are required?</a:t>
            </a:r>
          </a:p>
        </p:txBody>
      </p:sp>
      <p:sp>
        <p:nvSpPr>
          <p:cNvPr id="10" name="Shape 200"/>
          <p:cNvSpPr txBox="1">
            <a:spLocks noGrp="1"/>
          </p:cNvSpPr>
          <p:nvPr>
            <p:ph type="body" idx="1"/>
          </p:nvPr>
        </p:nvSpPr>
        <p:spPr>
          <a:xfrm>
            <a:off x="5331853" y="1536192"/>
            <a:ext cx="6021946" cy="46407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This room has nine vertices</a:t>
            </a:r>
            <a:r>
              <a:rPr lang="en-GB" b="0" i="0" u="none" strike="noStrike" cap="none" dirty="0" smtClean="0">
                <a:ea typeface="Calibri"/>
                <a:sym typeface="Calibri"/>
              </a:rPr>
              <a:t>.</a:t>
            </a:r>
            <a:endParaRPr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How many fire detectors are required</a:t>
            </a:r>
            <a:r>
              <a:rPr lang="en-GB" b="0" i="0" u="none" strike="noStrike" cap="none" dirty="0" smtClean="0">
                <a:ea typeface="Calibri"/>
                <a:sym typeface="Calibri"/>
              </a:rPr>
              <a:t>?</a:t>
            </a:r>
            <a:endParaRPr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Can you design a room with nine vertices that requires more? What is the m</a:t>
            </a:r>
            <a:r>
              <a:rPr lang="en-GB" dirty="0"/>
              <a:t>aximum</a:t>
            </a:r>
            <a:r>
              <a:rPr lang="en-GB" b="0" i="0" u="none" strike="noStrike" cap="none" dirty="0">
                <a:ea typeface="Calibri"/>
                <a:sym typeface="Calibri"/>
              </a:rPr>
              <a:t> number of </a:t>
            </a:r>
            <a:r>
              <a:rPr lang="en-GB" dirty="0"/>
              <a:t>detectors</a:t>
            </a:r>
            <a:r>
              <a:rPr lang="en-GB" b="0" i="0" u="none" strike="noStrike" cap="none" dirty="0">
                <a:ea typeface="Calibri"/>
                <a:sym typeface="Calibri"/>
              </a:rPr>
              <a:t>?</a:t>
            </a:r>
          </a:p>
          <a:p>
            <a:pPr marL="0" indent="0">
              <a:buSzPct val="25000"/>
              <a:buNone/>
            </a:pPr>
            <a:r>
              <a:rPr lang="en-GB" sz="2800" b="1" dirty="0">
                <a:latin typeface="Calibri"/>
                <a:ea typeface="Calibri"/>
                <a:cs typeface="Calibri"/>
              </a:rPr>
              <a:t>Challenge:</a:t>
            </a:r>
            <a:r>
              <a:rPr lang="en-GB" sz="2800" dirty="0">
                <a:latin typeface="Calibri"/>
                <a:ea typeface="Calibri"/>
                <a:cs typeface="Calibri"/>
              </a:rPr>
              <a:t/>
            </a:r>
            <a:br>
              <a:rPr lang="en-GB" sz="2800" dirty="0">
                <a:latin typeface="Calibri"/>
                <a:ea typeface="Calibri"/>
                <a:cs typeface="Calibri"/>
              </a:rPr>
            </a:br>
            <a:r>
              <a:rPr lang="en-GB" sz="2800" dirty="0" smtClean="0">
                <a:latin typeface="Calibri"/>
                <a:ea typeface="Calibri"/>
                <a:cs typeface="Calibri"/>
              </a:rPr>
              <a:t>Investigate </a:t>
            </a:r>
            <a:r>
              <a:rPr lang="en-GB" sz="2800" dirty="0">
                <a:latin typeface="Calibri"/>
                <a:ea typeface="Calibri"/>
                <a:cs typeface="Calibri"/>
              </a:rPr>
              <a:t>the maximum number of detectors for rooms with a different number of vertices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75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The ‘floor function’ </a:t>
            </a:r>
          </a:p>
        </p:txBody>
      </p:sp>
      <p:sp>
        <p:nvSpPr>
          <p:cNvPr id="8" name="Shape 209"/>
          <p:cNvSpPr txBox="1">
            <a:spLocks noGrp="1"/>
          </p:cNvSpPr>
          <p:nvPr>
            <p:ph type="body" idx="1"/>
          </p:nvPr>
        </p:nvSpPr>
        <p:spPr>
          <a:xfrm>
            <a:off x="838200" y="1352282"/>
            <a:ext cx="10515599" cy="51773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It turns out, the number of detectors required </a:t>
            </a:r>
            <a:r>
              <a:rPr lang="en-GB" b="1" i="1" u="none" strike="noStrike" cap="none" dirty="0">
                <a:ea typeface="Calibri"/>
                <a:sym typeface="Calibri"/>
              </a:rPr>
              <a:t>is</a:t>
            </a:r>
            <a:r>
              <a:rPr lang="en-GB" b="0" i="0" u="none" strike="noStrike" cap="none" dirty="0">
                <a:ea typeface="Calibri"/>
                <a:sym typeface="Calibri"/>
              </a:rPr>
              <a:t> connected to the number of vertices. </a:t>
            </a:r>
            <a:r>
              <a:rPr lang="en-GB" b="0" i="0" u="none" strike="noStrike" cap="none" dirty="0" smtClean="0">
                <a:ea typeface="Calibri"/>
                <a:sym typeface="Calibri"/>
              </a:rPr>
              <a:t/>
            </a:r>
            <a:br>
              <a:rPr lang="en-GB" b="0" i="0" u="none" strike="noStrike" cap="none" dirty="0" smtClean="0">
                <a:ea typeface="Calibri"/>
                <a:sym typeface="Calibri"/>
              </a:rPr>
            </a:br>
            <a:endParaRPr lang="en-GB"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 smtClean="0">
                <a:ea typeface="Calibri"/>
                <a:sym typeface="Calibri"/>
              </a:rPr>
              <a:t>If </a:t>
            </a:r>
            <a:r>
              <a:rPr lang="en-GB" b="0" i="0" u="none" strike="noStrike" cap="none" dirty="0">
                <a:ea typeface="Calibri"/>
                <a:sym typeface="Calibri"/>
              </a:rPr>
              <a:t>there are n vertices, the maximum number of detectors required is</a:t>
            </a:r>
            <a:r>
              <a:rPr lang="en-GB" b="0" i="0" u="none" strike="noStrike" cap="none" dirty="0" smtClean="0">
                <a:ea typeface="Calibri"/>
                <a:sym typeface="Calibri"/>
              </a:rPr>
              <a:t>:</a:t>
            </a:r>
            <a:br>
              <a:rPr lang="en-GB" b="0" i="0" u="none" strike="noStrike" cap="none" dirty="0" smtClean="0">
                <a:ea typeface="Calibri"/>
                <a:sym typeface="Calibri"/>
              </a:rPr>
            </a:br>
            <a:endParaRPr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The floor function rounds down to the nearest integer. </a:t>
            </a:r>
            <a:br>
              <a:rPr lang="en-GB" b="0" i="0" u="none" strike="noStrike" cap="none" dirty="0">
                <a:ea typeface="Calibri"/>
                <a:sym typeface="Calibri"/>
              </a:rPr>
            </a:br>
            <a:r>
              <a:rPr lang="en-GB" b="0" i="0" u="none" strike="noStrike" cap="none" dirty="0">
                <a:ea typeface="Calibri"/>
                <a:sym typeface="Calibri"/>
              </a:rPr>
              <a:t/>
            </a:r>
            <a:br>
              <a:rPr lang="en-GB" b="0" i="0" u="none" strike="noStrike" cap="none" dirty="0">
                <a:ea typeface="Calibri"/>
                <a:sym typeface="Calibri"/>
              </a:rPr>
            </a:br>
            <a:r>
              <a:rPr lang="en-GB" b="0" i="0" u="none" strike="noStrike" cap="none" dirty="0">
                <a:ea typeface="Calibri"/>
                <a:sym typeface="Calibri"/>
              </a:rPr>
              <a:t>Does this fits with your maximum suggestion findings?</a:t>
            </a:r>
            <a:br>
              <a:rPr lang="en-GB" b="0" i="0" u="none" strike="noStrike" cap="none" dirty="0">
                <a:ea typeface="Calibri"/>
                <a:sym typeface="Calibri"/>
              </a:rPr>
            </a:br>
            <a:endParaRPr lang="en-GB"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sng" strike="noStrike" cap="none" dirty="0">
                <a:ea typeface="Calibri"/>
                <a:sym typeface="Calibri"/>
                <a:hlinkClick r:id="rId3"/>
              </a:rPr>
              <a:t>Click here to see the proof</a:t>
            </a:r>
            <a:r>
              <a:rPr lang="en-GB" b="0" i="0" u="none" strike="noStrike" cap="none" dirty="0">
                <a:ea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15"/>
          <p:cNvSpPr txBox="1">
            <a:spLocks noGrp="1"/>
          </p:cNvSpPr>
          <p:nvPr>
            <p:ph type="ctrTitle"/>
          </p:nvPr>
        </p:nvSpPr>
        <p:spPr>
          <a:xfrm>
            <a:off x="932688" y="492368"/>
            <a:ext cx="9735311" cy="9777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6000" b="0" i="0" u="none" strike="noStrike" cap="none" dirty="0">
                <a:solidFill>
                  <a:schemeClr val="bg1"/>
                </a:solidFill>
                <a:ea typeface="Calibri"/>
                <a:sym typeface="Calibri"/>
              </a:rPr>
              <a:t>Cisco Little Big Futures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726650" y="0"/>
            <a:ext cx="2285037" cy="800282"/>
            <a:chOff x="6538210" y="5970467"/>
            <a:chExt cx="2285037" cy="80028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703385" y="1645920"/>
            <a:ext cx="11057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credits: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 drawing: By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Wilgengebroed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Flickr [CC BY 2.0], via Wikimedia Commons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 smtClean="0">
                <a:solidFill>
                  <a:schemeClr val="bg1"/>
                </a:solidFill>
                <a:hlinkClick r:id="rId7"/>
              </a:rPr>
              <a:t>Flames</a:t>
            </a:r>
            <a:endParaRPr lang="en-GB" sz="1600" dirty="0">
              <a:solidFill>
                <a:schemeClr val="bg1"/>
              </a:solidFill>
            </a:endParaRPr>
          </a:p>
          <a:p>
            <a:r>
              <a:rPr lang="en-GB" sz="1600" dirty="0">
                <a:solidFill>
                  <a:schemeClr val="bg1"/>
                </a:solidFill>
              </a:rPr>
              <a:t> </a:t>
            </a:r>
          </a:p>
          <a:p>
            <a:r>
              <a:rPr lang="en-GB" sz="1600" dirty="0">
                <a:solidFill>
                  <a:schemeClr val="bg1"/>
                </a:solidFill>
                <a:hlinkClick r:id="rId8"/>
              </a:rPr>
              <a:t>Fire </a:t>
            </a:r>
            <a:r>
              <a:rPr lang="en-GB" sz="1600" dirty="0" smtClean="0">
                <a:solidFill>
                  <a:schemeClr val="bg1"/>
                </a:solidFill>
                <a:hlinkClick r:id="rId8"/>
              </a:rPr>
              <a:t>detector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9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Making fire detection more connected</a:t>
            </a:r>
          </a:p>
        </p:txBody>
      </p:sp>
      <p:sp>
        <p:nvSpPr>
          <p:cNvPr id="8" name="Shape 96"/>
          <p:cNvSpPr txBox="1">
            <a:spLocks noGrp="1"/>
          </p:cNvSpPr>
          <p:nvPr>
            <p:ph type="body" idx="1"/>
          </p:nvPr>
        </p:nvSpPr>
        <p:spPr>
          <a:xfrm>
            <a:off x="838199" y="1499617"/>
            <a:ext cx="6069837" cy="44575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600" b="0" i="0" u="none" strike="noStrike" cap="none" dirty="0">
                <a:ea typeface="Calibri"/>
                <a:sym typeface="Calibri"/>
              </a:rPr>
              <a:t>The Internet of Things (</a:t>
            </a:r>
            <a:r>
              <a:rPr lang="en-GB" sz="2600" b="0" i="0" u="none" strike="noStrike" cap="none" dirty="0" err="1">
                <a:ea typeface="Calibri"/>
                <a:sym typeface="Calibri"/>
              </a:rPr>
              <a:t>IoT</a:t>
            </a:r>
            <a:r>
              <a:rPr lang="en-GB" sz="2600" b="0" i="0" u="none" strike="noStrike" cap="none" dirty="0">
                <a:ea typeface="Calibri"/>
                <a:sym typeface="Calibri"/>
              </a:rPr>
              <a:t>) connects the unconnected.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600" b="0" i="0" u="none" strike="noStrike" cap="none" dirty="0">
                <a:ea typeface="Calibri"/>
                <a:sym typeface="Calibri"/>
              </a:rPr>
              <a:t/>
            </a:r>
            <a:br>
              <a:rPr lang="en-GB" sz="2600" b="0" i="0" u="none" strike="noStrike" cap="none" dirty="0">
                <a:ea typeface="Calibri"/>
                <a:sym typeface="Calibri"/>
              </a:rPr>
            </a:br>
            <a:r>
              <a:rPr lang="en-GB" sz="2600" b="0" i="0" u="none" strike="noStrike" cap="none" dirty="0">
                <a:ea typeface="Calibri"/>
                <a:sym typeface="Calibri"/>
              </a:rPr>
              <a:t>The </a:t>
            </a:r>
            <a:r>
              <a:rPr lang="en-GB" sz="2600" b="0" i="0" u="none" strike="noStrike" cap="none" dirty="0" err="1">
                <a:ea typeface="Calibri"/>
                <a:sym typeface="Calibri"/>
              </a:rPr>
              <a:t>IoT</a:t>
            </a:r>
            <a:r>
              <a:rPr lang="en-GB" sz="2600" b="0" i="0" u="none" strike="noStrike" cap="none" dirty="0">
                <a:ea typeface="Calibri"/>
                <a:sym typeface="Calibri"/>
              </a:rPr>
              <a:t> is improving fire detection, helping to save lives through more intelligent, faster and efficient systems.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600" b="0" i="0" u="none" strike="noStrike" cap="none" dirty="0">
                <a:ea typeface="Calibri"/>
                <a:sym typeface="Calibri"/>
              </a:rPr>
              <a:t>‘Smart’ fire detectors can now communicate with other detectors, alert the fire service and warn people at risk of fire…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Shape 97" descr="https://upload.wikimedia.org/wikipedia/commons/a/ab/Internet_of_Thing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45307" y="1260920"/>
            <a:ext cx="4445762" cy="4266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06268" y="1825625"/>
            <a:ext cx="1836313" cy="1066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71809" y="4702932"/>
            <a:ext cx="1068920" cy="1680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9865" y="4702932"/>
            <a:ext cx="1068920" cy="1680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35838" y="4702930"/>
            <a:ext cx="1068920" cy="168069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Making fire detection more connected</a:t>
            </a:r>
          </a:p>
        </p:txBody>
      </p:sp>
      <p:sp>
        <p:nvSpPr>
          <p:cNvPr id="11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211646" cy="417150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sng" strike="noStrike" cap="none" dirty="0">
                <a:ea typeface="Calibri"/>
                <a:sym typeface="Calibri"/>
              </a:rPr>
              <a:t>Your challenge: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You work in a company specialising in fire detection.</a:t>
            </a:r>
            <a:br>
              <a:rPr lang="en-GB" b="0" i="0" u="none" strike="noStrike" cap="none" dirty="0">
                <a:ea typeface="Calibri"/>
                <a:sym typeface="Calibri"/>
              </a:rPr>
            </a:br>
            <a:r>
              <a:rPr lang="en-GB" b="0" i="0" u="none" strike="noStrike" cap="none" dirty="0">
                <a:ea typeface="Calibri"/>
                <a:sym typeface="Calibri"/>
              </a:rPr>
              <a:t/>
            </a:r>
            <a:br>
              <a:rPr lang="en-GB" b="0" i="0" u="none" strike="noStrike" cap="none" dirty="0">
                <a:ea typeface="Calibri"/>
                <a:sym typeface="Calibri"/>
              </a:rPr>
            </a:br>
            <a:r>
              <a:rPr lang="en-GB" b="0" i="0" u="none" strike="noStrike" cap="none" dirty="0">
                <a:ea typeface="Calibri"/>
                <a:sym typeface="Calibri"/>
              </a:rPr>
              <a:t>The company are often asked to fit alarms in buildings with unusual designs. You have been asked to help decide where to place the fire detectors.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2001" y="4705267"/>
            <a:ext cx="1836313" cy="1066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18512" y="4398420"/>
            <a:ext cx="1068920" cy="168069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/>
          <p:nvPr/>
        </p:nvSpPr>
        <p:spPr>
          <a:xfrm>
            <a:off x="838200" y="5737292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GB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279037" y="5450889"/>
            <a:ext cx="5264458" cy="177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79037" y="4562066"/>
            <a:ext cx="5264458" cy="6944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208772" y="3786692"/>
            <a:ext cx="4322042" cy="124536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68288" y="3786692"/>
            <a:ext cx="2792099" cy="10103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17925" y="3786692"/>
            <a:ext cx="1219283" cy="8055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121520" y="3606822"/>
            <a:ext cx="1938234" cy="10264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40333" y="4177115"/>
            <a:ext cx="2525734" cy="7401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71744" y="4954469"/>
            <a:ext cx="2655163" cy="3165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0404" y="5511559"/>
            <a:ext cx="2726916" cy="52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826907" y="3483072"/>
            <a:ext cx="572981" cy="8617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56536" y="3471884"/>
            <a:ext cx="330896" cy="8617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0510221" y="5112733"/>
            <a:ext cx="139850" cy="1582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hape 112"/>
          <p:cNvSpPr txBox="1">
            <a:spLocks noGrp="1"/>
          </p:cNvSpPr>
          <p:nvPr>
            <p:ph type="body" idx="1"/>
          </p:nvPr>
        </p:nvSpPr>
        <p:spPr>
          <a:xfrm>
            <a:off x="838200" y="1389889"/>
            <a:ext cx="10790816" cy="208199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strike="noStrike" cap="none" dirty="0">
                <a:ea typeface="Calibri"/>
                <a:sym typeface="Calibri"/>
              </a:rPr>
              <a:t>Your challenge: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The company uses just one type of detector. Passive Infrared (</a:t>
            </a:r>
            <a:r>
              <a:rPr lang="en-GB" dirty="0"/>
              <a:t>PIR) sensors</a:t>
            </a:r>
            <a:r>
              <a:rPr lang="en-GB" b="0" i="0" u="none" strike="noStrike" cap="none" dirty="0">
                <a:ea typeface="Calibri"/>
                <a:sym typeface="Calibri"/>
              </a:rPr>
              <a:t> </a:t>
            </a:r>
            <a:r>
              <a:rPr lang="en-GB" dirty="0"/>
              <a:t>provide a signal when they sense an increase in the overall amount of infrared (heat) from any direction. Infrared is </a:t>
            </a:r>
            <a:r>
              <a:rPr lang="en-GB" dirty="0" smtClean="0"/>
              <a:t>similar to visible light.</a:t>
            </a:r>
            <a:r>
              <a:rPr lang="en-GB" dirty="0"/>
              <a:t/>
            </a:r>
            <a:br>
              <a:rPr lang="en-GB" dirty="0"/>
            </a:br>
            <a:endParaRPr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 smtClean="0">
                <a:ea typeface="Calibri"/>
                <a:sym typeface="Calibri"/>
              </a:rPr>
              <a:t>Infrared cannot travel through walls</a:t>
            </a:r>
            <a:endParaRPr lang="en-GB" sz="4400" b="0" i="0" u="none" strike="noStrike" cap="none" dirty="0">
              <a:ea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65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6" presetClass="emph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2001" y="4705267"/>
            <a:ext cx="1836313" cy="1066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18512" y="4398420"/>
            <a:ext cx="1068920" cy="168069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/>
          <p:nvPr/>
        </p:nvSpPr>
        <p:spPr>
          <a:xfrm>
            <a:off x="838200" y="5737292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GB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279037" y="5390866"/>
            <a:ext cx="3391005" cy="777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79037" y="4705267"/>
            <a:ext cx="3391005" cy="5512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208772" y="4177115"/>
            <a:ext cx="3461270" cy="85494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68288" y="3786692"/>
            <a:ext cx="2792099" cy="10103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17925" y="3786692"/>
            <a:ext cx="1219283" cy="8055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121520" y="3606822"/>
            <a:ext cx="1938234" cy="10264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40333" y="4177115"/>
            <a:ext cx="2525734" cy="7401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71744" y="4954469"/>
            <a:ext cx="2655163" cy="3165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0404" y="5511559"/>
            <a:ext cx="2726916" cy="52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826907" y="3483072"/>
            <a:ext cx="572981" cy="8617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56536" y="3471884"/>
            <a:ext cx="330896" cy="8617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670042" y="3357349"/>
            <a:ext cx="600501" cy="36576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hape 112"/>
          <p:cNvSpPr txBox="1">
            <a:spLocks noGrp="1"/>
          </p:cNvSpPr>
          <p:nvPr>
            <p:ph type="body" idx="1"/>
          </p:nvPr>
        </p:nvSpPr>
        <p:spPr>
          <a:xfrm>
            <a:off x="838200" y="1609696"/>
            <a:ext cx="10790816" cy="164625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strike="noStrike" cap="none" dirty="0" smtClean="0">
                <a:ea typeface="Calibri"/>
                <a:sym typeface="Calibri"/>
              </a:rPr>
              <a:t>Just like visible light, infrared travels in straight lines and cannot travel through walls. </a:t>
            </a:r>
            <a:endParaRPr b="0" i="0" strike="noStrike" cap="none" dirty="0">
              <a:ea typeface="Calibri"/>
              <a:sym typeface="Calibri"/>
            </a:endParaRPr>
          </a:p>
        </p:txBody>
      </p:sp>
      <p:sp>
        <p:nvSpPr>
          <p:cNvPr id="24" name="Shape 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Making fire detection more connected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challenge…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en-GB" dirty="0"/>
              <a:t>For each room you will have to decide where to place fire detectors so that the entire room is covered, using the smallest number of detectors</a:t>
            </a:r>
            <a:r>
              <a:rPr lang="en-GB" dirty="0" smtClean="0"/>
              <a:t>.</a:t>
            </a:r>
          </a:p>
          <a:p>
            <a:pPr marL="17780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Rules:</a:t>
            </a:r>
          </a:p>
          <a:p>
            <a:pPr marL="692150" indent="-514350">
              <a:buFont typeface="+mj-lt"/>
              <a:buAutoNum type="arabicPeriod"/>
            </a:pPr>
            <a:r>
              <a:rPr lang="en-GB" dirty="0" smtClean="0"/>
              <a:t>Detectors </a:t>
            </a:r>
            <a:r>
              <a:rPr lang="en-GB" dirty="0"/>
              <a:t>can only be placed at the vertex (corner) of each room </a:t>
            </a:r>
            <a:endParaRPr lang="en-GB" dirty="0" smtClean="0"/>
          </a:p>
          <a:p>
            <a:pPr marL="692150" indent="-514350">
              <a:buFont typeface="+mj-lt"/>
              <a:buAutoNum type="arabicPeriod"/>
            </a:pPr>
            <a:r>
              <a:rPr lang="en-GB" dirty="0" smtClean="0"/>
              <a:t>Detectors cannot sense </a:t>
            </a:r>
            <a:r>
              <a:rPr lang="en-GB" dirty="0"/>
              <a:t>fire through walls!</a:t>
            </a:r>
          </a:p>
          <a:p>
            <a:pPr marL="1778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3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23"/>
          <p:cNvSpPr txBox="1"/>
          <p:nvPr/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dirty="0">
                <a:solidFill>
                  <a:srgbClr val="0E5475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Where to place the detectors? </a:t>
            </a:r>
          </a:p>
        </p:txBody>
      </p:sp>
      <p:sp>
        <p:nvSpPr>
          <p:cNvPr id="7" name="Shape 124"/>
          <p:cNvSpPr txBox="1"/>
          <p:nvPr/>
        </p:nvSpPr>
        <p:spPr>
          <a:xfrm>
            <a:off x="892908" y="1414194"/>
            <a:ext cx="6025023" cy="41299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This is the plan of an area you have been asked to protect from fire.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Remember detectors can only be placed at the vertex of each room, they can sense fire 360</a:t>
            </a:r>
            <a:r>
              <a:rPr lang="en-GB" sz="2600" baseline="300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at any distance but they can’t detect fire through walls!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Using the fewest detectors possible, where should the fire detectors be placed so that the entire room is covered?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Shape 1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00047" y="1635062"/>
            <a:ext cx="3411496" cy="36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b="0" i="0" u="none" strike="noStrike" cap="none" dirty="0">
                <a:ea typeface="Calibri"/>
                <a:sym typeface="Calibri"/>
              </a:rPr>
              <a:t>Where to place the detectors? </a:t>
            </a:r>
          </a:p>
        </p:txBody>
      </p:sp>
      <p:sp>
        <p:nvSpPr>
          <p:cNvPr id="9" name="Shape 132"/>
          <p:cNvSpPr txBox="1">
            <a:spLocks noGrp="1"/>
          </p:cNvSpPr>
          <p:nvPr>
            <p:ph type="body" idx="1"/>
          </p:nvPr>
        </p:nvSpPr>
        <p:spPr>
          <a:xfrm>
            <a:off x="1039368" y="1901352"/>
            <a:ext cx="4396273" cy="25233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b="0" i="0" u="none" strike="noStrike" cap="none" dirty="0">
                <a:ea typeface="Calibri"/>
                <a:sym typeface="Calibri"/>
              </a:rPr>
              <a:t>Use the fewest detectors possible, and remember fire detectors can only be placed at the vertex of each room, and they can’t sense fire through walls!</a:t>
            </a:r>
          </a:p>
        </p:txBody>
      </p:sp>
      <p:pic>
        <p:nvPicPr>
          <p:cNvPr id="10" name="Shape 1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84872" y="1901352"/>
            <a:ext cx="3539436" cy="3571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39"/>
          <p:cNvSpPr txBox="1"/>
          <p:nvPr/>
        </p:nvSpPr>
        <p:spPr>
          <a:xfrm>
            <a:off x="892907" y="1414194"/>
            <a:ext cx="11004937" cy="12730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Use the fewest detectors possible, and remember fire detectors can only be placed at the vertex of each room, and they can’t sense fire through walls!</a:t>
            </a:r>
          </a:p>
        </p:txBody>
      </p:sp>
      <p:pic>
        <p:nvPicPr>
          <p:cNvPr id="8" name="Shape 1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8469" y="2834531"/>
            <a:ext cx="4043260" cy="2903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4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61458" y="2848222"/>
            <a:ext cx="3303150" cy="292226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43"/>
          <p:cNvSpPr txBox="1"/>
          <p:nvPr/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4400" dirty="0">
                <a:solidFill>
                  <a:srgbClr val="0E5475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Where to place the detectors?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445</Words>
  <Application>Microsoft Office PowerPoint</Application>
  <PresentationFormat>Widescreen</PresentationFormat>
  <Paragraphs>64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Fire detection with the Internet of Things</vt:lpstr>
      <vt:lpstr>Making fire detection more connected</vt:lpstr>
      <vt:lpstr>Making fire detection more connected</vt:lpstr>
      <vt:lpstr>Infrared cannot travel through walls</vt:lpstr>
      <vt:lpstr>Making fire detection more connected</vt:lpstr>
      <vt:lpstr>Your challenge…</vt:lpstr>
      <vt:lpstr>PowerPoint Presentation</vt:lpstr>
      <vt:lpstr>Where to place the detectors? </vt:lpstr>
      <vt:lpstr>PowerPoint Presentation</vt:lpstr>
      <vt:lpstr>PowerPoint Presentation</vt:lpstr>
      <vt:lpstr>Where to place the detectors? </vt:lpstr>
      <vt:lpstr>Where to place the detectors?  </vt:lpstr>
      <vt:lpstr>Where to place the detectors?</vt:lpstr>
      <vt:lpstr>How many detectors are required?</vt:lpstr>
      <vt:lpstr>How many detectors are required?</vt:lpstr>
      <vt:lpstr>The ‘floor function’ </vt:lpstr>
      <vt:lpstr>Cisco Little Big Futures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detection with the IoT</dc:title>
  <dc:creator>Dave Gibbs</dc:creator>
  <cp:lastModifiedBy>Isabel Salas-Wardman</cp:lastModifiedBy>
  <cp:revision>11</cp:revision>
  <dcterms:modified xsi:type="dcterms:W3CDTF">2018-01-08T11:00:41Z</dcterms:modified>
</cp:coreProperties>
</file>