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7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4"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59" d="100"/>
          <a:sy n="59" d="100"/>
        </p:scale>
        <p:origin x="-912" y="-104"/>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0714299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glishcoffeedrinker.blogspot.co.uk/2010/01/fly-in-urinal.html" TargetMode="External"/><Relationship Id="rId4" Type="http://schemas.openxmlformats.org/officeDocument/2006/relationships/hyperlink" Target="http://toilet-guru.com/netherlands.php"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embed.wistia.com/deliveries/d85dd1e98696eaa594058c2c8fb0f551a99363a3.jp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verywell.com/treatment-of-broken-bones-2549211"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thqafawe3lom.com/2013/08/blog-post_6348.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ecx.images-amazon.com/images/I/41qjTI7JBOL.jp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i.imgur.com/BCTPuD5.jp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cuteness.com/blog/content/how-to-help-a-dog-cope-with-a-con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orksthatwork.com/artefacts/higher-productivity" TargetMode="External"/><Relationship Id="rId4" Type="http://schemas.openxmlformats.org/officeDocument/2006/relationships/hyperlink" Target="https://farm2.static.flickr.com/1415/688897479_d129cd7550.jpg"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sugru.com/tech-gadget/how-to-organise-your-cables-with-lego-minifigur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381000" y="685800"/>
            <a:ext cx="6096000" cy="3429000"/>
          </a:xfrm>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r>
              <a:t>This presentation is used to introduce students to the many aspects of the term FIX. Use each image as a trigger for students response: What do they see? How do they think it relates to Fixing? Can they think of similar examples?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381000" y="685800"/>
            <a:ext cx="6096000" cy="3429000"/>
          </a:xfrm>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rPr dirty="0"/>
              <a:t>London Transport is always looking for ways to help ease congestions in underground stations. Simple graphic language is used to communicate standing on the right, walking on the left.</a:t>
            </a:r>
          </a:p>
          <a:p>
            <a:r>
              <a:rPr dirty="0"/>
              <a:t>Do you think this is more effective than a sign instructing you to Stand Right, Walk left?</a:t>
            </a:r>
          </a:p>
          <a:p>
            <a:endParaRPr dirty="0"/>
          </a:p>
          <a:p>
            <a:r>
              <a:rPr lang="en-GB" sz="1200" dirty="0" smtClean="0"/>
              <a:t>Image </a:t>
            </a:r>
            <a:r>
              <a:rPr sz="1200" dirty="0" smtClean="0"/>
              <a:t> </a:t>
            </a:r>
            <a:r>
              <a:rPr sz="1200" dirty="0"/>
              <a:t>credit: Yoni Alter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rPr dirty="0"/>
              <a:t>Why is there a fly in this urinal?</a:t>
            </a:r>
          </a:p>
          <a:p>
            <a:r>
              <a:rPr dirty="0"/>
              <a:t>The management at </a:t>
            </a:r>
            <a:r>
              <a:rPr dirty="0" err="1"/>
              <a:t>Schipol</a:t>
            </a:r>
            <a:r>
              <a:rPr dirty="0"/>
              <a:t> Airport in Amsterdam employed a design team to help them think of ways to reduce cleaning costs of the Men’s toilets. Unofficial data says since introducing the flies ‘spillage’ has reduced by anything from 20-50%.  </a:t>
            </a:r>
            <a:r>
              <a:rPr lang="en-US" dirty="0"/>
              <a:t/>
            </a:r>
            <a:br>
              <a:rPr lang="en-US" dirty="0"/>
            </a:br>
            <a:endParaRPr lang="en-US" dirty="0" smtClean="0"/>
          </a:p>
          <a:p>
            <a:r>
              <a:rPr lang="en-US" sz="1200" dirty="0" smtClean="0"/>
              <a:t>Image credits:</a:t>
            </a:r>
            <a:endParaRPr sz="1200" dirty="0"/>
          </a:p>
          <a:p>
            <a:r>
              <a:rPr sz="1200" dirty="0" err="1"/>
              <a:t>Droog</a:t>
            </a:r>
            <a:r>
              <a:rPr sz="1200" dirty="0"/>
              <a:t> Design, </a:t>
            </a:r>
          </a:p>
          <a:p>
            <a:r>
              <a:rPr sz="1200" dirty="0"/>
              <a:t>Photos: Peter </a:t>
            </a:r>
            <a:r>
              <a:rPr sz="1200" dirty="0" err="1"/>
              <a:t>Biľak</a:t>
            </a:r>
            <a:r>
              <a:rPr sz="1200" dirty="0"/>
              <a:t>, </a:t>
            </a:r>
          </a:p>
          <a:p>
            <a:r>
              <a:rPr sz="1200" u="sng" dirty="0">
                <a:hlinkClick r:id="rId3"/>
              </a:rPr>
              <a:t>http://englishcoffeedrinker.blogspot.co.uk/2010/01/fly-in-urinal.html</a:t>
            </a:r>
          </a:p>
          <a:p>
            <a:r>
              <a:rPr sz="1200" u="sng" dirty="0">
                <a:hlinkClick r:id="rId4"/>
              </a:rPr>
              <a:t>http://toilet-guru.com/netherlands.php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rPr dirty="0"/>
              <a:t>What’s the problem? What needs ‘fixing’? Is Fixing always a positive thing?</a:t>
            </a:r>
          </a:p>
          <a:p>
            <a:r>
              <a:rPr dirty="0"/>
              <a:t>Benches commissioned by local councils to deter skateboarders from using street furniture for skating; public benches designed to prevent homeless people from lying down.</a:t>
            </a:r>
          </a:p>
          <a:p>
            <a:endParaRPr dirty="0"/>
          </a:p>
          <a:p>
            <a:r>
              <a:rPr sz="1200" dirty="0"/>
              <a:t>Image credits:</a:t>
            </a:r>
          </a:p>
          <a:p>
            <a:r>
              <a:rPr sz="1200" dirty="0"/>
              <a:t>Top right: </a:t>
            </a:r>
            <a:r>
              <a:rPr sz="1200" u="sng" dirty="0">
                <a:hlinkClick r:id="rId3"/>
              </a:rPr>
              <a:t>http://embed.wistia.com/deliveries/d85dd1e98696eaa594058c2c8fb0f551a99363a3.jpg</a:t>
            </a:r>
          </a:p>
          <a:p>
            <a:r>
              <a:rPr sz="1200" dirty="0"/>
              <a:t>Top Left: Photograph: Linda </a:t>
            </a:r>
            <a:r>
              <a:rPr sz="1200" dirty="0" err="1"/>
              <a:t>Nylind</a:t>
            </a:r>
            <a:r>
              <a:rPr sz="1200" dirty="0"/>
              <a:t> for the Guardian</a:t>
            </a:r>
          </a:p>
          <a:p>
            <a:r>
              <a:rPr sz="1200" dirty="0"/>
              <a:t>Top right: http://unpleasant.pravi.me/wp-content/uploads/2012/10/anti-scate-01.jpg</a:t>
            </a:r>
          </a:p>
          <a:p>
            <a:r>
              <a:rPr dirty="0"/>
              <a:t>Bottom left: https://imgur.com/gallery/NDQ5D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rPr dirty="0"/>
              <a:t>Introduce </a:t>
            </a:r>
            <a:r>
              <a:rPr dirty="0" err="1"/>
              <a:t>Fixperts</a:t>
            </a:r>
            <a:r>
              <a:rPr dirty="0"/>
              <a:t> – (See </a:t>
            </a:r>
            <a:r>
              <a:rPr i="1" dirty="0"/>
              <a:t>Introduction to </a:t>
            </a:r>
            <a:r>
              <a:rPr i="1" dirty="0" err="1"/>
              <a:t>Fixperts</a:t>
            </a:r>
            <a:r>
              <a:rPr i="1" dirty="0"/>
              <a:t> for teachers</a:t>
            </a:r>
            <a:r>
              <a:rPr dirty="0"/>
              <a:t> document)</a:t>
            </a:r>
          </a:p>
          <a:p>
            <a:r>
              <a:rPr dirty="0"/>
              <a:t> </a:t>
            </a:r>
          </a:p>
          <a:p>
            <a:r>
              <a:rPr dirty="0" err="1"/>
              <a:t>Fixperts</a:t>
            </a:r>
            <a:r>
              <a:rPr dirty="0"/>
              <a:t> is a creative social campaign and design education </a:t>
            </a:r>
            <a:r>
              <a:rPr dirty="0" err="1"/>
              <a:t>programme</a:t>
            </a:r>
            <a:r>
              <a:rPr dirty="0"/>
              <a:t> that connects people through the act of ‘fixing’</a:t>
            </a:r>
          </a:p>
          <a:p>
            <a:r>
              <a:rPr dirty="0"/>
              <a:t>A </a:t>
            </a:r>
            <a:r>
              <a:rPr dirty="0" err="1"/>
              <a:t>Fixperts</a:t>
            </a:r>
            <a:r>
              <a:rPr dirty="0"/>
              <a:t> project offers designers and communicators the opportunity to collaborate with a real person and identify real needs in the world around them. They then work in teams to research and develop solutions, sketch out ideas, model prototypes and make a final product to gift to the Fix Partner.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r>
              <a:rPr dirty="0"/>
              <a:t>The story is captured in a short video and shared with others in the form of a Fix Film, like this story of Edna and her Sockhorn.</a:t>
            </a:r>
            <a:endParaRPr lang="en-US" dirty="0"/>
          </a:p>
          <a:p>
            <a:endParaRPr/>
          </a:p>
          <a:p>
            <a:r>
              <a:rPr dirty="0"/>
              <a:t>(Show one </a:t>
            </a:r>
            <a:r>
              <a:rPr dirty="0" err="1"/>
              <a:t>Fixperts</a:t>
            </a:r>
            <a:r>
              <a:rPr dirty="0"/>
              <a:t> film to the class.)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381000" y="685800"/>
            <a:ext cx="6096000" cy="3429000"/>
          </a:xfrm>
          <a:prstGeom prst="rect">
            <a:avLst/>
          </a:prstGeom>
        </p:spPr>
        <p:txBody>
          <a:bodyPr/>
          <a:lstStyle/>
          <a:p>
            <a:endParaRPr/>
          </a:p>
        </p:txBody>
      </p:sp>
      <p:sp>
        <p:nvSpPr>
          <p:cNvPr id="48" name="Shape 48"/>
          <p:cNvSpPr>
            <a:spLocks noGrp="1"/>
          </p:cNvSpPr>
          <p:nvPr>
            <p:ph type="body" sz="quarter" idx="1"/>
          </p:nvPr>
        </p:nvSpPr>
        <p:spPr>
          <a:prstGeom prst="rect">
            <a:avLst/>
          </a:prstGeom>
        </p:spPr>
        <p:txBody>
          <a:bodyPr/>
          <a:lstStyle/>
          <a:p>
            <a:r>
              <a:t>What does this word make you think of?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xfrm>
            <a:off x="381000" y="685800"/>
            <a:ext cx="6096000" cy="3429000"/>
          </a:xfrm>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r>
              <a:rPr dirty="0"/>
              <a:t>Anyone fixed something recently? What?</a:t>
            </a:r>
            <a:br>
              <a:rPr dirty="0"/>
            </a:br>
            <a:endParaRPr dirty="0"/>
          </a:p>
          <a:p>
            <a:r>
              <a:rPr sz="1200" dirty="0"/>
              <a:t>Image: </a:t>
            </a:r>
            <a:r>
              <a:rPr sz="1200" u="sng" dirty="0">
                <a:hlinkClick r:id="rId3"/>
              </a:rPr>
              <a:t>https://www.verywell.com/treatment-of-broken-bones-2549211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xfrm>
            <a:off x="381000" y="685800"/>
            <a:ext cx="6096000" cy="3429000"/>
          </a:xfrm>
          <a:prstGeom prst="rect">
            <a:avLst/>
          </a:prstGeom>
        </p:spPr>
        <p:txBody>
          <a:bodyPr/>
          <a:lstStyle/>
          <a:p>
            <a:endParaRPr/>
          </a:p>
        </p:txBody>
      </p:sp>
      <p:sp>
        <p:nvSpPr>
          <p:cNvPr id="59" name="Shape 59"/>
          <p:cNvSpPr>
            <a:spLocks noGrp="1"/>
          </p:cNvSpPr>
          <p:nvPr>
            <p:ph type="body" sz="quarter" idx="1"/>
          </p:nvPr>
        </p:nvSpPr>
        <p:spPr>
          <a:prstGeom prst="rect">
            <a:avLst/>
          </a:prstGeom>
        </p:spPr>
        <p:txBody>
          <a:bodyPr/>
          <a:lstStyle/>
          <a:p>
            <a:r>
              <a:rPr dirty="0"/>
              <a:t>Temporary fixes, improvised fixes…</a:t>
            </a:r>
            <a:br>
              <a:rPr dirty="0"/>
            </a:br>
            <a:endParaRPr dirty="0"/>
          </a:p>
          <a:p>
            <a:r>
              <a:rPr sz="1200" dirty="0"/>
              <a:t>Image: </a:t>
            </a:r>
            <a:r>
              <a:rPr sz="1200" u="sng" dirty="0">
                <a:hlinkClick r:id="rId3"/>
              </a:rPr>
              <a:t>http://www.thqafawe3lom.com/2013/08/blog-post_6348.html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noRot="1" noChangeAspect="1"/>
          </p:cNvSpPr>
          <p:nvPr>
            <p:ph type="sldImg"/>
          </p:nvPr>
        </p:nvSpPr>
        <p:spPr>
          <a:xfrm>
            <a:off x="381000" y="685800"/>
            <a:ext cx="6096000" cy="3429000"/>
          </a:xfrm>
          <a:prstGeom prst="rect">
            <a:avLst/>
          </a:prstGeom>
        </p:spPr>
        <p:txBody>
          <a:bodyPr/>
          <a:lstStyle/>
          <a:p>
            <a:endParaRPr/>
          </a:p>
        </p:txBody>
      </p:sp>
      <p:sp>
        <p:nvSpPr>
          <p:cNvPr id="65" name="Shape 65"/>
          <p:cNvSpPr>
            <a:spLocks noGrp="1"/>
          </p:cNvSpPr>
          <p:nvPr>
            <p:ph type="body" sz="quarter" idx="1"/>
          </p:nvPr>
        </p:nvSpPr>
        <p:spPr>
          <a:prstGeom prst="rect">
            <a:avLst/>
          </a:prstGeom>
        </p:spPr>
        <p:txBody>
          <a:bodyPr/>
          <a:lstStyle/>
          <a:p>
            <a:r>
              <a:rPr dirty="0"/>
              <a:t>Fixing often involves solving a problem. </a:t>
            </a:r>
          </a:p>
          <a:p>
            <a:r>
              <a:rPr dirty="0"/>
              <a:t>Ketchup in traditional glass bottles got stuck and was difficult to shake out. This plastic bottle not only allows us to squeeze the ketchup out, it is also designed to stand upside down to help the ketchup pour fluidly. </a:t>
            </a:r>
            <a:r>
              <a:rPr lang="en-US" dirty="0"/>
              <a:t/>
            </a:r>
            <a:br>
              <a:rPr lang="en-US" dirty="0"/>
            </a:br>
            <a:endParaRPr sz="1200" dirty="0"/>
          </a:p>
          <a:p>
            <a:r>
              <a:rPr sz="1200" dirty="0"/>
              <a:t>Image: </a:t>
            </a:r>
            <a:r>
              <a:rPr sz="1200" u="sng" dirty="0">
                <a:hlinkClick r:id="rId3"/>
              </a:rPr>
              <a:t>http://ecx.images-amazon.com/images/I/41qjTI7JBOL.jpg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xfrm>
            <a:off x="381000" y="685800"/>
            <a:ext cx="6096000" cy="3429000"/>
          </a:xfrm>
          <a:prstGeom prst="rect">
            <a:avLst/>
          </a:prstGeom>
        </p:spPr>
        <p:txBody>
          <a:bodyPr/>
          <a:lstStyle/>
          <a:p>
            <a:endParaRPr/>
          </a:p>
        </p:txBody>
      </p:sp>
      <p:sp>
        <p:nvSpPr>
          <p:cNvPr id="73" name="Shape 73"/>
          <p:cNvSpPr>
            <a:spLocks noGrp="1"/>
          </p:cNvSpPr>
          <p:nvPr>
            <p:ph type="body" sz="quarter" idx="1"/>
          </p:nvPr>
        </p:nvSpPr>
        <p:spPr>
          <a:prstGeom prst="rect">
            <a:avLst/>
          </a:prstGeom>
        </p:spPr>
        <p:txBody>
          <a:bodyPr/>
          <a:lstStyle/>
          <a:p>
            <a:r>
              <a:rPr dirty="0"/>
              <a:t>Reflective spray applied to reindeer antlers to increase visibility and reduce incidents of car accidents (over 3500 reindeer were killed in car accidents in Finland in 2013).</a:t>
            </a:r>
          </a:p>
          <a:p>
            <a:endParaRPr sz="1200" dirty="0"/>
          </a:p>
          <a:p>
            <a:r>
              <a:rPr sz="1200" dirty="0" smtClean="0"/>
              <a:t>Image</a:t>
            </a:r>
            <a:r>
              <a:rPr lang="en-GB" sz="1200" dirty="0" smtClean="0"/>
              <a:t> credit</a:t>
            </a:r>
            <a:r>
              <a:rPr sz="1200" dirty="0" smtClean="0"/>
              <a:t>s</a:t>
            </a:r>
            <a:r>
              <a:rPr sz="1200" dirty="0"/>
              <a:t>:  </a:t>
            </a:r>
            <a:r>
              <a:rPr lang="en-US" sz="1200" dirty="0"/>
              <a:t/>
            </a:r>
            <a:br>
              <a:rPr lang="en-US" sz="1200" dirty="0"/>
            </a:br>
            <a:r>
              <a:rPr sz="1200" dirty="0"/>
              <a:t>Photo: Anne Ollila, Reindeer Herders' Association.</a:t>
            </a:r>
          </a:p>
          <a:p>
            <a:r>
              <a:rPr sz="1200" u="sng" dirty="0">
                <a:hlinkClick r:id="rId3"/>
              </a:rPr>
              <a:t>http://i.imgur.com/BCTPuD5.jpg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381000" y="685800"/>
            <a:ext cx="6096000" cy="3429000"/>
          </a:xfrm>
          <a:prstGeom prst="rect">
            <a:avLst/>
          </a:prstGeom>
        </p:spPr>
        <p:txBody>
          <a:bodyPr/>
          <a:lstStyle/>
          <a:p>
            <a:endParaRPr/>
          </a:p>
        </p:txBody>
      </p:sp>
      <p:sp>
        <p:nvSpPr>
          <p:cNvPr id="78" name="Shape 78"/>
          <p:cNvSpPr>
            <a:spLocks noGrp="1"/>
          </p:cNvSpPr>
          <p:nvPr>
            <p:ph type="body" sz="quarter" idx="1"/>
          </p:nvPr>
        </p:nvSpPr>
        <p:spPr>
          <a:prstGeom prst="rect">
            <a:avLst/>
          </a:prstGeom>
        </p:spPr>
        <p:txBody>
          <a:bodyPr/>
          <a:lstStyle/>
          <a:p>
            <a:r>
              <a:rPr dirty="0"/>
              <a:t>What problem has this solved?</a:t>
            </a:r>
          </a:p>
          <a:p>
            <a:r>
              <a:rPr dirty="0"/>
              <a:t>Often solutions are incredibly simple, yet fit for purpose – they simply do the job!</a:t>
            </a:r>
            <a:r>
              <a:rPr lang="en-US" dirty="0"/>
              <a:t/>
            </a:r>
            <a:br>
              <a:rPr lang="en-US" dirty="0"/>
            </a:br>
            <a:endParaRPr dirty="0"/>
          </a:p>
          <a:p>
            <a:r>
              <a:rPr sz="1200" dirty="0"/>
              <a:t>Image: Royalty Free</a:t>
            </a:r>
          </a:p>
          <a:p>
            <a:r>
              <a:rPr u="sng" dirty="0">
                <a:hlinkClick r:id="rId3"/>
              </a:rPr>
              <a:t>https://www.cuteness.com/blog/content/how-to-help-a-dog-cope-with-a-cone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r>
              <a:rPr dirty="0"/>
              <a:t>What has this fix improved? </a:t>
            </a:r>
          </a:p>
          <a:p>
            <a:r>
              <a:rPr dirty="0"/>
              <a:t>Painters on stilts work faster than those using ladders</a:t>
            </a:r>
            <a:r>
              <a:rPr lang="en-US" dirty="0"/>
              <a:t/>
            </a:r>
            <a:br>
              <a:rPr lang="en-US" dirty="0"/>
            </a:br>
            <a:endParaRPr dirty="0"/>
          </a:p>
          <a:p>
            <a:r>
              <a:rPr sz="1200" dirty="0" smtClean="0"/>
              <a:t>Image</a:t>
            </a:r>
            <a:r>
              <a:rPr lang="en-GB" sz="1200" dirty="0" smtClean="0"/>
              <a:t> credits</a:t>
            </a:r>
            <a:r>
              <a:rPr sz="1200" dirty="0" smtClean="0"/>
              <a:t>: </a:t>
            </a:r>
            <a:r>
              <a:rPr lang="en-US" sz="1200" dirty="0"/>
              <a:t/>
            </a:r>
            <a:br>
              <a:rPr lang="en-US" sz="1200" dirty="0"/>
            </a:br>
            <a:r>
              <a:rPr sz="1200" dirty="0">
                <a:hlinkClick r:id="rId3"/>
              </a:rPr>
              <a:t>https://worksthatwork.com/artefacts/higher-productivity</a:t>
            </a:r>
          </a:p>
          <a:p>
            <a:r>
              <a:rPr sz="1200" u="sng" dirty="0">
                <a:hlinkClick r:id="rId4"/>
              </a:rPr>
              <a:t>https://farm2.static.flickr.com/1415/688897479_d129cd7550.jpg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381000" y="685800"/>
            <a:ext cx="6096000" cy="3429000"/>
          </a:xfrm>
          <a:prstGeom prst="rect">
            <a:avLst/>
          </a:prstGeom>
        </p:spPr>
        <p:txBody>
          <a:bodyPr/>
          <a:lstStyle/>
          <a:p>
            <a:endParaRPr/>
          </a:p>
        </p:txBody>
      </p:sp>
      <p:sp>
        <p:nvSpPr>
          <p:cNvPr id="92" name="Shape 92"/>
          <p:cNvSpPr>
            <a:spLocks noGrp="1"/>
          </p:cNvSpPr>
          <p:nvPr>
            <p:ph type="body" sz="quarter" idx="1"/>
          </p:nvPr>
        </p:nvSpPr>
        <p:spPr>
          <a:prstGeom prst="rect">
            <a:avLst/>
          </a:prstGeom>
        </p:spPr>
        <p:txBody>
          <a:bodyPr/>
          <a:lstStyle/>
          <a:p>
            <a:r>
              <a:rPr dirty="0"/>
              <a:t>Sugru (sugru.com) is a rubber compound that sticks permanently to lots of stuff and is used to repair, customise and build things. After 24 hours it harden and is water and heat resistant.</a:t>
            </a:r>
          </a:p>
          <a:p>
            <a:r>
              <a:rPr dirty="0"/>
              <a:t> This person used sugru to ‘fix’ the mess his cables were in, when he discovered that Lego figures’ hands are exactly the right diameter to fit around an Apple cable!</a:t>
            </a:r>
          </a:p>
          <a:p>
            <a:endParaRPr dirty="0"/>
          </a:p>
          <a:p>
            <a:r>
              <a:rPr sz="1200" dirty="0"/>
              <a:t>Images: sugru.com </a:t>
            </a:r>
          </a:p>
          <a:p>
            <a:r>
              <a:rPr sz="1200" u="sng" dirty="0">
                <a:hlinkClick r:id="rId3"/>
              </a:rPr>
              <a:t>https://sugru.com/tech-gadget/how-to-organise-your-cables-with-lego-minifigures</a:t>
            </a:r>
          </a:p>
          <a:p>
            <a:r>
              <a:rPr sz="1200" dirty="0"/>
              <a:t>https://macgyverisms.wonderhowto.com/how-to/organize-your-cable-clutter-with-sugru-mini-lego-people-0156162/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x3 layout">
    <p:spTree>
      <p:nvGrpSpPr>
        <p:cNvPr id="1" name=""/>
        <p:cNvGrpSpPr/>
        <p:nvPr/>
      </p:nvGrpSpPr>
      <p:grpSpPr>
        <a:xfrm>
          <a:off x="0" y="0"/>
          <a:ext cx="0" cy="0"/>
          <a:chOff x="0" y="0"/>
          <a:chExt cx="0" cy="0"/>
        </a:xfrm>
      </p:grpSpPr>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pic>
        <p:nvPicPr>
          <p:cNvPr id="4" name="Picture 3"/>
          <p:cNvPicPr>
            <a:picLocks noChangeAspect="1"/>
          </p:cNvPicPr>
          <p:nvPr userDrawn="1"/>
        </p:nvPicPr>
        <p:blipFill rotWithShape="1">
          <a:blip r:embed="rId2"/>
          <a:srcRect l="11078" t="39590" r="35110" b="21117"/>
          <a:stretch/>
        </p:blipFill>
        <p:spPr>
          <a:xfrm rot="10800000">
            <a:off x="-1" y="0"/>
            <a:ext cx="24384001" cy="13716000"/>
          </a:xfrm>
          <a:prstGeom prst="rect">
            <a:avLst/>
          </a:prstGeom>
          <a:solidFill>
            <a:schemeClr val="accent1">
              <a:lumMod val="40000"/>
              <a:lumOff val="60000"/>
            </a:schemeClr>
          </a:solidFill>
        </p:spPr>
      </p:pic>
    </p:spTree>
    <p:extLst>
      <p:ext uri="{BB962C8B-B14F-4D97-AF65-F5344CB8AC3E}">
        <p14:creationId xmlns:p14="http://schemas.microsoft.com/office/powerpoint/2010/main" val="3423574762"/>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37453"/>
        </a:solidFill>
        <a:effectLst/>
      </p:bgPr>
    </p:bg>
    <p:spTree>
      <p:nvGrpSpPr>
        <p:cNvPr id="1" name=""/>
        <p:cNvGrpSpPr/>
        <p:nvPr/>
      </p:nvGrpSpPr>
      <p:grpSpPr>
        <a:xfrm>
          <a:off x="0" y="0"/>
          <a:ext cx="0" cy="0"/>
          <a:chOff x="0" y="0"/>
          <a:chExt cx="0" cy="0"/>
        </a:xfrm>
      </p:grpSpPr>
      <p:sp>
        <p:nvSpPr>
          <p:cNvPr id="2" name="Shape 2"/>
          <p:cNvSpPr/>
          <p:nvPr/>
        </p:nvSpPr>
        <p:spPr>
          <a:xfrm>
            <a:off x="530355" y="322844"/>
            <a:ext cx="1043560" cy="46941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2300">
                <a:solidFill>
                  <a:srgbClr val="000000"/>
                </a:solidFill>
                <a:latin typeface="Simplon Mono"/>
                <a:ea typeface="Simplon Mono"/>
                <a:cs typeface="Simplon Mono"/>
                <a:sym typeface="Simplon Mono"/>
              </a:defRPr>
            </a:lvl1pPr>
          </a:lstStyle>
          <a:p>
            <a:r>
              <a:t>FixEd</a:t>
            </a:r>
          </a:p>
        </p:txBody>
      </p:sp>
      <p:sp>
        <p:nvSpPr>
          <p:cNvPr id="3" name="Shape 3"/>
          <p:cNvSpPr/>
          <p:nvPr/>
        </p:nvSpPr>
        <p:spPr>
          <a:xfrm>
            <a:off x="8511915" y="322844"/>
            <a:ext cx="4062706" cy="46941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2300">
                <a:solidFill>
                  <a:srgbClr val="000000"/>
                </a:solidFill>
                <a:latin typeface="Simplon Mono"/>
                <a:ea typeface="Simplon Mono"/>
                <a:cs typeface="Simplon Mono"/>
                <a:sym typeface="Simplon Mono"/>
              </a:defRPr>
            </a:lvl1pPr>
          </a:lstStyle>
          <a:p>
            <a:r>
              <a:t>Introduction to Fixing</a:t>
            </a:r>
          </a:p>
        </p:txBody>
      </p:sp>
      <p:sp>
        <p:nvSpPr>
          <p:cNvPr id="4" name="Shape 4"/>
          <p:cNvSpPr/>
          <p:nvPr/>
        </p:nvSpPr>
        <p:spPr>
          <a:xfrm>
            <a:off x="8580318" y="12429926"/>
            <a:ext cx="15131231" cy="1"/>
          </a:xfrm>
          <a:prstGeom prst="line">
            <a:avLst/>
          </a:prstGeom>
          <a:ln w="25400">
            <a:solidFill>
              <a:srgbClr val="000000"/>
            </a:solidFill>
            <a:miter lim="400000"/>
          </a:ln>
        </p:spPr>
        <p:txBody>
          <a:bodyPr lIns="50800" tIns="50800" rIns="50800" bIns="50800" anchor="ctr"/>
          <a:lstStyle/>
          <a:p>
            <a:pPr>
              <a:defRPr sz="3600"/>
            </a:pPr>
            <a:endParaRPr/>
          </a:p>
        </p:txBody>
      </p:sp>
      <p:sp>
        <p:nvSpPr>
          <p:cNvPr id="5" name="Shape 5"/>
          <p:cNvSpPr/>
          <p:nvPr/>
        </p:nvSpPr>
        <p:spPr>
          <a:xfrm>
            <a:off x="647051" y="12429926"/>
            <a:ext cx="7251113" cy="1"/>
          </a:xfrm>
          <a:prstGeom prst="line">
            <a:avLst/>
          </a:prstGeom>
          <a:ln w="25400">
            <a:solidFill>
              <a:srgbClr val="000000"/>
            </a:solidFill>
            <a:miter lim="400000"/>
          </a:ln>
        </p:spPr>
        <p:txBody>
          <a:bodyPr lIns="50800" tIns="50800" rIns="50800" bIns="50800" anchor="ctr"/>
          <a:lstStyle/>
          <a:p>
            <a:pPr>
              <a:defRPr sz="3600"/>
            </a:pPr>
            <a:endParaRPr/>
          </a:p>
        </p:txBody>
      </p:sp>
      <p:sp>
        <p:nvSpPr>
          <p:cNvPr id="6" name="Shape 6"/>
          <p:cNvSpPr>
            <a:spLocks noGrp="1"/>
          </p:cNvSpPr>
          <p:nvPr>
            <p:ph type="sldNum" sz="quarter" idx="2"/>
          </p:nvPr>
        </p:nvSpPr>
        <p:spPr>
          <a:xfrm>
            <a:off x="8518324" y="12798849"/>
            <a:ext cx="493586" cy="586131"/>
          </a:xfrm>
          <a:prstGeom prst="rect">
            <a:avLst/>
          </a:prstGeom>
          <a:ln w="12700">
            <a:miter lim="400000"/>
          </a:ln>
        </p:spPr>
        <p:txBody>
          <a:bodyPr wrap="none" lIns="50800" tIns="50800" rIns="50800" bIns="50800">
            <a:spAutoFit/>
          </a:bodyPr>
          <a:lstStyle>
            <a:lvl1pPr>
              <a:defRPr sz="3300">
                <a:solidFill>
                  <a:srgbClr val="000000"/>
                </a:solidFill>
                <a:latin typeface="Simplon Norm Medium"/>
                <a:ea typeface="Simplon Norm Medium"/>
                <a:cs typeface="Simplon Norm Medium"/>
                <a:sym typeface="Simplon Norm Medium"/>
              </a:defRPr>
            </a:lvl1pPr>
          </a:lstStyle>
          <a:p>
            <a:fld id="{86CB4B4D-7CA3-9044-876B-883B54F8677D}" type="slidenum">
              <a:t>‹#›</a:t>
            </a:fld>
            <a:endParaRPr/>
          </a:p>
        </p:txBody>
      </p:sp>
      <p:sp>
        <p:nvSpPr>
          <p:cNvPr id="7" name="Shape 7"/>
          <p:cNvSpPr>
            <a:spLocks noGrp="1"/>
          </p:cNvSpPr>
          <p:nvPr>
            <p:ph type="title"/>
          </p:nvPr>
        </p:nvSpPr>
        <p:spPr>
          <a:xfrm>
            <a:off x="1371600" y="-1477434"/>
            <a:ext cx="20828000" cy="464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r>
              <a:t>Title Text</a:t>
            </a:r>
          </a:p>
        </p:txBody>
      </p:sp>
      <p:sp>
        <p:nvSpPr>
          <p:cNvPr id="8" name="Shape 8"/>
          <p:cNvSpPr>
            <a:spLocks noGrp="1"/>
          </p:cNvSpPr>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0" marR="0" indent="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1pPr>
      <a:lvl2pPr marL="0" marR="0" indent="22860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2pPr>
      <a:lvl3pPr marL="0" marR="0" indent="45720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3pPr>
      <a:lvl4pPr marL="0" marR="0" indent="68580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4pPr>
      <a:lvl5pPr marL="0" marR="0" indent="91440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5pPr>
      <a:lvl6pPr marL="0" marR="0" indent="114300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6pPr>
      <a:lvl7pPr marL="0" marR="0" indent="137160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7pPr>
      <a:lvl8pPr marL="0" marR="0" indent="160020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8pPr>
      <a:lvl9pPr marL="0" marR="0" indent="1828800" algn="ctr" defTabSz="825500" latinLnBrk="0">
        <a:lnSpc>
          <a:spcPct val="100000"/>
        </a:lnSpc>
        <a:spcBef>
          <a:spcPts val="0"/>
        </a:spcBef>
        <a:spcAft>
          <a:spcPts val="0"/>
        </a:spcAft>
        <a:buClrTx/>
        <a:buSzTx/>
        <a:buFontTx/>
        <a:buNone/>
        <a:tabLst/>
        <a:defRPr sz="3300" b="0" i="0" u="none" strike="noStrike" cap="none" spc="0" baseline="0">
          <a:ln>
            <a:noFill/>
          </a:ln>
          <a:solidFill>
            <a:schemeClr val="tx1"/>
          </a:solidFill>
          <a:uFillTx/>
          <a:latin typeface="+mn-lt"/>
          <a:ea typeface="+mn-ea"/>
          <a:cs typeface="+mn-cs"/>
          <a:sym typeface="Simplon Norm Medium"/>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v.uk/guidance/exceptions-to-copyrigh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6"/>
          <p:cNvSpPr/>
          <p:nvPr/>
        </p:nvSpPr>
        <p:spPr>
          <a:xfrm>
            <a:off x="567438" y="2057638"/>
            <a:ext cx="4514799" cy="17615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000000"/>
                </a:solidFill>
                <a:latin typeface="Simplon Norm"/>
                <a:ea typeface="Simplon Norm"/>
                <a:cs typeface="Simplon Norm"/>
                <a:sym typeface="Simplon Norm"/>
              </a:defRPr>
            </a:lvl1pPr>
          </a:lstStyle>
          <a:p>
            <a:pPr algn="l">
              <a:lnSpc>
                <a:spcPct val="80000"/>
              </a:lnSpc>
            </a:pPr>
            <a:r>
              <a:rPr lang="en-GB" dirty="0" smtClean="0">
                <a:latin typeface="Helvetica"/>
                <a:cs typeface="Helvetica"/>
              </a:rPr>
              <a:t>Introduction </a:t>
            </a:r>
            <a:br>
              <a:rPr lang="en-GB" dirty="0" smtClean="0">
                <a:latin typeface="Helvetica"/>
                <a:cs typeface="Helvetica"/>
              </a:rPr>
            </a:br>
            <a:r>
              <a:rPr lang="en-GB" dirty="0" smtClean="0">
                <a:latin typeface="Helvetica"/>
                <a:cs typeface="Helvetica"/>
              </a:rPr>
              <a:t>to Fixing</a:t>
            </a:r>
            <a:endParaRPr dirty="0">
              <a:latin typeface="Helvetica"/>
              <a:cs typeface="Helvetica"/>
            </a:endParaRPr>
          </a:p>
        </p:txBody>
      </p:sp>
    </p:spTree>
    <p:extLst>
      <p:ext uri="{BB962C8B-B14F-4D97-AF65-F5344CB8AC3E}">
        <p14:creationId xmlns:p14="http://schemas.microsoft.com/office/powerpoint/2010/main" val="770499429"/>
      </p:ext>
    </p:extLst>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Shape 8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pic>
        <p:nvPicPr>
          <p:cNvPr id="88" name="pasted-image.png"/>
          <p:cNvPicPr>
            <a:picLocks noChangeAspect="1"/>
          </p:cNvPicPr>
          <p:nvPr/>
        </p:nvPicPr>
        <p:blipFill>
          <a:blip r:embed="rId3">
            <a:extLst/>
          </a:blip>
          <a:srcRect l="14735" r="36639" b="199"/>
          <a:stretch>
            <a:fillRect/>
          </a:stretch>
        </p:blipFill>
        <p:spPr>
          <a:xfrm>
            <a:off x="973536" y="2401673"/>
            <a:ext cx="7251272" cy="8371614"/>
          </a:xfrm>
          <a:prstGeom prst="rect">
            <a:avLst/>
          </a:prstGeom>
          <a:ln w="12700">
            <a:miter lim="400000"/>
          </a:ln>
        </p:spPr>
      </p:pic>
      <p:pic>
        <p:nvPicPr>
          <p:cNvPr id="89" name="pasted-image.png"/>
          <p:cNvPicPr>
            <a:picLocks noChangeAspect="1"/>
          </p:cNvPicPr>
          <p:nvPr/>
        </p:nvPicPr>
        <p:blipFill>
          <a:blip r:embed="rId4">
            <a:extLst/>
          </a:blip>
          <a:srcRect l="5846" r="11763" b="5846"/>
          <a:stretch>
            <a:fillRect/>
          </a:stretch>
        </p:blipFill>
        <p:spPr>
          <a:xfrm>
            <a:off x="16158482" y="2401673"/>
            <a:ext cx="7325918" cy="8371858"/>
          </a:xfrm>
          <a:prstGeom prst="rect">
            <a:avLst/>
          </a:prstGeom>
          <a:ln w="12700">
            <a:miter lim="400000"/>
          </a:ln>
        </p:spPr>
      </p:pic>
      <p:pic>
        <p:nvPicPr>
          <p:cNvPr id="90" name="pasted-image.png"/>
          <p:cNvPicPr>
            <a:picLocks noChangeAspect="1"/>
          </p:cNvPicPr>
          <p:nvPr/>
        </p:nvPicPr>
        <p:blipFill>
          <a:blip r:embed="rId5">
            <a:extLst/>
          </a:blip>
          <a:srcRect l="4166" t="18373" r="56749"/>
          <a:stretch>
            <a:fillRect/>
          </a:stretch>
        </p:blipFill>
        <p:spPr>
          <a:xfrm>
            <a:off x="8568331" y="2401673"/>
            <a:ext cx="7264038" cy="836694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 name="Shape 94"/>
          <p:cNvSpPr>
            <a:spLocks noGrp="1"/>
          </p:cNvSpPr>
          <p:nvPr>
            <p:ph type="sldNum" sz="quarter" idx="2"/>
          </p:nvPr>
        </p:nvSpPr>
        <p:spPr>
          <a:xfrm>
            <a:off x="8557510" y="12798849"/>
            <a:ext cx="415214"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pic>
        <p:nvPicPr>
          <p:cNvPr id="95" name="pasted-image.png"/>
          <p:cNvPicPr>
            <a:picLocks noChangeAspect="1"/>
          </p:cNvPicPr>
          <p:nvPr/>
        </p:nvPicPr>
        <p:blipFill>
          <a:blip r:embed="rId3">
            <a:extLst/>
          </a:blip>
          <a:srcRect l="25055" t="56619" r="30496"/>
          <a:stretch>
            <a:fillRect/>
          </a:stretch>
        </p:blipFill>
        <p:spPr>
          <a:xfrm rot="21420000">
            <a:off x="2217099" y="742352"/>
            <a:ext cx="19949124" cy="10953489"/>
          </a:xfrm>
          <a:custGeom>
            <a:avLst/>
            <a:gdLst/>
            <a:ahLst/>
            <a:cxnLst>
              <a:cxn ang="0">
                <a:pos x="wd2" y="hd2"/>
              </a:cxn>
              <a:cxn ang="5400000">
                <a:pos x="wd2" y="hd2"/>
              </a:cxn>
              <a:cxn ang="10800000">
                <a:pos x="wd2" y="hd2"/>
              </a:cxn>
              <a:cxn ang="16200000">
                <a:pos x="wd2" y="hd2"/>
              </a:cxn>
            </a:cxnLst>
            <a:rect l="0" t="0" r="r" b="b"/>
            <a:pathLst>
              <a:path w="21600" h="21600" extrusionOk="0">
                <a:moveTo>
                  <a:pt x="565" y="0"/>
                </a:moveTo>
                <a:lnTo>
                  <a:pt x="0" y="19618"/>
                </a:lnTo>
                <a:lnTo>
                  <a:pt x="20769" y="21600"/>
                </a:lnTo>
                <a:lnTo>
                  <a:pt x="21036" y="21600"/>
                </a:lnTo>
                <a:lnTo>
                  <a:pt x="21600" y="2008"/>
                </a:lnTo>
                <a:lnTo>
                  <a:pt x="565" y="0"/>
                </a:lnTo>
                <a:close/>
              </a:path>
            </a:pathLst>
          </a:custGeom>
          <a:ln w="12700">
            <a:miter lim="400000"/>
          </a:ln>
        </p:spPr>
      </p:pic>
      <p:sp>
        <p:nvSpPr>
          <p:cNvPr id="96" name="Shape 96"/>
          <p:cNvSpPr/>
          <p:nvPr/>
        </p:nvSpPr>
        <p:spPr>
          <a:xfrm>
            <a:off x="6547994" y="11171253"/>
            <a:ext cx="11507173" cy="111825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6600">
                <a:solidFill>
                  <a:srgbClr val="000000"/>
                </a:solidFill>
                <a:latin typeface="Simplon Norm"/>
                <a:ea typeface="Simplon Norm"/>
                <a:cs typeface="Simplon Norm"/>
                <a:sym typeface="Simplon Norm"/>
              </a:defRPr>
            </a:lvl1pPr>
          </a:lstStyle>
          <a:p>
            <a:r>
              <a:rPr dirty="0">
                <a:latin typeface="Helvetica"/>
                <a:cs typeface="Helvetica"/>
              </a:rPr>
              <a:t>Fix = Change how we behave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 name="Shape 100"/>
          <p:cNvSpPr>
            <a:spLocks noGrp="1"/>
          </p:cNvSpPr>
          <p:nvPr>
            <p:ph type="sldNum" sz="quarter" idx="2"/>
          </p:nvPr>
        </p:nvSpPr>
        <p:spPr>
          <a:xfrm>
            <a:off x="8523982" y="12798849"/>
            <a:ext cx="482270"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grpSp>
        <p:nvGrpSpPr>
          <p:cNvPr id="105" name="Group 105"/>
          <p:cNvGrpSpPr/>
          <p:nvPr/>
        </p:nvGrpSpPr>
        <p:grpSpPr>
          <a:xfrm>
            <a:off x="4823639" y="1263488"/>
            <a:ext cx="15050762" cy="10509359"/>
            <a:chOff x="0" y="222433"/>
            <a:chExt cx="15050761" cy="10509358"/>
          </a:xfrm>
        </p:grpSpPr>
        <p:pic>
          <p:nvPicPr>
            <p:cNvPr id="101" name="pasted-image.png"/>
            <p:cNvPicPr>
              <a:picLocks noChangeAspect="1"/>
            </p:cNvPicPr>
            <p:nvPr/>
          </p:nvPicPr>
          <p:blipFill>
            <a:blip r:embed="rId3">
              <a:extLst/>
            </a:blip>
            <a:srcRect t="14535" b="453"/>
            <a:stretch>
              <a:fillRect/>
            </a:stretch>
          </p:blipFill>
          <p:spPr>
            <a:xfrm>
              <a:off x="-1" y="222433"/>
              <a:ext cx="15024762" cy="5364568"/>
            </a:xfrm>
            <a:prstGeom prst="rect">
              <a:avLst/>
            </a:prstGeom>
            <a:ln w="12700" cap="flat">
              <a:noFill/>
              <a:miter lim="400000"/>
            </a:ln>
            <a:effectLst/>
          </p:spPr>
        </p:pic>
        <p:pic>
          <p:nvPicPr>
            <p:cNvPr id="102" name="pasted-image.png"/>
            <p:cNvPicPr>
              <a:picLocks noChangeAspect="1"/>
            </p:cNvPicPr>
            <p:nvPr/>
          </p:nvPicPr>
          <p:blipFill>
            <a:blip r:embed="rId4">
              <a:extLst/>
            </a:blip>
            <a:srcRect l="2237" r="3744"/>
            <a:stretch>
              <a:fillRect/>
            </a:stretch>
          </p:blipFill>
          <p:spPr>
            <a:xfrm>
              <a:off x="12428" y="5859924"/>
              <a:ext cx="6381396" cy="4871868"/>
            </a:xfrm>
            <a:prstGeom prst="rect">
              <a:avLst/>
            </a:prstGeom>
            <a:ln w="12700" cap="flat">
              <a:noFill/>
              <a:miter lim="400000"/>
            </a:ln>
            <a:effectLst/>
          </p:spPr>
        </p:pic>
        <p:pic>
          <p:nvPicPr>
            <p:cNvPr id="103" name="pasted-image.png"/>
            <p:cNvPicPr>
              <a:picLocks noChangeAspect="1"/>
            </p:cNvPicPr>
            <p:nvPr/>
          </p:nvPicPr>
          <p:blipFill>
            <a:blip r:embed="rId5">
              <a:extLst/>
            </a:blip>
            <a:srcRect l="3213"/>
            <a:stretch>
              <a:fillRect/>
            </a:stretch>
          </p:blipFill>
          <p:spPr>
            <a:xfrm>
              <a:off x="6803042" y="5859924"/>
              <a:ext cx="3536493" cy="4871868"/>
            </a:xfrm>
            <a:prstGeom prst="rect">
              <a:avLst/>
            </a:prstGeom>
            <a:ln w="12700" cap="flat">
              <a:noFill/>
              <a:miter lim="400000"/>
            </a:ln>
            <a:effectLst/>
          </p:spPr>
        </p:pic>
        <p:pic>
          <p:nvPicPr>
            <p:cNvPr id="104" name="pasted-image.png"/>
            <p:cNvPicPr>
              <a:picLocks noChangeAspect="1"/>
            </p:cNvPicPr>
            <p:nvPr/>
          </p:nvPicPr>
          <p:blipFill>
            <a:blip r:embed="rId6">
              <a:extLst/>
            </a:blip>
            <a:srcRect l="1620" r="10027"/>
            <a:stretch>
              <a:fillRect/>
            </a:stretch>
          </p:blipFill>
          <p:spPr>
            <a:xfrm>
              <a:off x="10748856" y="5861511"/>
              <a:ext cx="4301906" cy="4869059"/>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 name="Shape 109"/>
          <p:cNvSpPr>
            <a:spLocks noGrp="1"/>
          </p:cNvSpPr>
          <p:nvPr>
            <p:ph type="sldNum" sz="quarter" idx="2"/>
          </p:nvPr>
        </p:nvSpPr>
        <p:spPr>
          <a:xfrm>
            <a:off x="8522724" y="12798849"/>
            <a:ext cx="484786"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grpSp>
        <p:nvGrpSpPr>
          <p:cNvPr id="114" name="Group 114"/>
          <p:cNvGrpSpPr/>
          <p:nvPr/>
        </p:nvGrpSpPr>
        <p:grpSpPr>
          <a:xfrm>
            <a:off x="5148402" y="1258850"/>
            <a:ext cx="14087196" cy="10539388"/>
            <a:chOff x="0" y="0"/>
            <a:chExt cx="14087194" cy="10539386"/>
          </a:xfrm>
        </p:grpSpPr>
        <p:pic>
          <p:nvPicPr>
            <p:cNvPr id="110" name="pasted-image.png"/>
            <p:cNvPicPr>
              <a:picLocks noChangeAspect="1"/>
            </p:cNvPicPr>
            <p:nvPr/>
          </p:nvPicPr>
          <p:blipFill>
            <a:blip r:embed="rId3">
              <a:extLst/>
            </a:blip>
            <a:srcRect t="13624"/>
            <a:stretch>
              <a:fillRect/>
            </a:stretch>
          </p:blipFill>
          <p:spPr>
            <a:xfrm>
              <a:off x="0" y="5138633"/>
              <a:ext cx="8305094" cy="5380197"/>
            </a:xfrm>
            <a:prstGeom prst="rect">
              <a:avLst/>
            </a:prstGeom>
            <a:ln w="12700" cap="flat">
              <a:noFill/>
              <a:miter lim="400000"/>
            </a:ln>
            <a:effectLst/>
          </p:spPr>
        </p:pic>
        <p:pic>
          <p:nvPicPr>
            <p:cNvPr id="111" name="pasted-image.png"/>
            <p:cNvPicPr>
              <a:picLocks noChangeAspect="1"/>
            </p:cNvPicPr>
            <p:nvPr/>
          </p:nvPicPr>
          <p:blipFill>
            <a:blip r:embed="rId4">
              <a:extLst/>
            </a:blip>
            <a:srcRect l="4077" t="439" r="14569" b="8795"/>
            <a:stretch>
              <a:fillRect/>
            </a:stretch>
          </p:blipFill>
          <p:spPr>
            <a:xfrm>
              <a:off x="8548340" y="6429672"/>
              <a:ext cx="5538855" cy="4109715"/>
            </a:xfrm>
            <a:prstGeom prst="rect">
              <a:avLst/>
            </a:prstGeom>
            <a:ln w="12700" cap="flat">
              <a:noFill/>
              <a:miter lim="400000"/>
            </a:ln>
            <a:effectLst/>
          </p:spPr>
        </p:pic>
        <p:pic>
          <p:nvPicPr>
            <p:cNvPr id="112" name="pasted-image.png"/>
            <p:cNvPicPr>
              <a:picLocks noChangeAspect="1"/>
            </p:cNvPicPr>
            <p:nvPr/>
          </p:nvPicPr>
          <p:blipFill>
            <a:blip r:embed="rId5">
              <a:extLst/>
            </a:blip>
            <a:stretch>
              <a:fillRect/>
            </a:stretch>
          </p:blipFill>
          <p:spPr>
            <a:xfrm>
              <a:off x="57037" y="0"/>
              <a:ext cx="8191201" cy="4914720"/>
            </a:xfrm>
            <a:prstGeom prst="rect">
              <a:avLst/>
            </a:prstGeom>
            <a:ln w="12700" cap="flat">
              <a:noFill/>
              <a:miter lim="400000"/>
            </a:ln>
            <a:effectLst/>
          </p:spPr>
        </p:pic>
        <p:pic>
          <p:nvPicPr>
            <p:cNvPr id="113" name="pasted-image.png"/>
            <p:cNvPicPr>
              <a:picLocks noChangeAspect="1"/>
            </p:cNvPicPr>
            <p:nvPr/>
          </p:nvPicPr>
          <p:blipFill>
            <a:blip r:embed="rId6">
              <a:extLst/>
            </a:blip>
            <a:srcRect l="51388" t="183" r="347" b="17577"/>
            <a:stretch>
              <a:fillRect/>
            </a:stretch>
          </p:blipFill>
          <p:spPr>
            <a:xfrm>
              <a:off x="8520108" y="0"/>
              <a:ext cx="5520111" cy="6207710"/>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 name="Shape 118"/>
          <p:cNvSpPr>
            <a:spLocks noGrp="1"/>
          </p:cNvSpPr>
          <p:nvPr>
            <p:ph type="sldNum" sz="quarter" idx="2"/>
          </p:nvPr>
        </p:nvSpPr>
        <p:spPr>
          <a:xfrm>
            <a:off x="8523772" y="12798849"/>
            <a:ext cx="482690"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pic>
        <p:nvPicPr>
          <p:cNvPr id="119" name="Fixperts Lock^ 600px.png"/>
          <p:cNvPicPr>
            <a:picLocks noChangeAspect="1"/>
          </p:cNvPicPr>
          <p:nvPr/>
        </p:nvPicPr>
        <p:blipFill>
          <a:blip r:embed="rId3">
            <a:extLst/>
          </a:blip>
          <a:stretch>
            <a:fillRect/>
          </a:stretch>
        </p:blipFill>
        <p:spPr>
          <a:xfrm>
            <a:off x="2004004" y="3950341"/>
            <a:ext cx="20375992" cy="581531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Shape 123"/>
          <p:cNvSpPr>
            <a:spLocks noGrp="1"/>
          </p:cNvSpPr>
          <p:nvPr>
            <p:ph type="sldNum" sz="quarter" idx="2"/>
          </p:nvPr>
        </p:nvSpPr>
        <p:spPr>
          <a:xfrm>
            <a:off x="8522515" y="12798849"/>
            <a:ext cx="485204"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pic>
        <p:nvPicPr>
          <p:cNvPr id="124" name="Screen Shot 2017-09-06 at 16.58.32.png"/>
          <p:cNvPicPr>
            <a:picLocks noChangeAspect="1"/>
          </p:cNvPicPr>
          <p:nvPr/>
        </p:nvPicPr>
        <p:blipFill>
          <a:blip r:embed="rId3">
            <a:extLst/>
          </a:blip>
          <a:stretch>
            <a:fillRect/>
          </a:stretch>
        </p:blipFill>
        <p:spPr>
          <a:xfrm>
            <a:off x="3531935" y="1690804"/>
            <a:ext cx="17320130" cy="961540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6"/>
          <p:cNvSpPr/>
          <p:nvPr/>
        </p:nvSpPr>
        <p:spPr>
          <a:xfrm>
            <a:off x="626981" y="11249135"/>
            <a:ext cx="19114967" cy="166096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lnSpc>
                <a:spcPct val="80000"/>
              </a:lnSpc>
              <a:defRPr sz="6000">
                <a:solidFill>
                  <a:srgbClr val="000000"/>
                </a:solidFill>
                <a:latin typeface="Simplon Norm"/>
                <a:ea typeface="Simplon Norm"/>
                <a:cs typeface="Simplon Norm"/>
                <a:sym typeface="Simplon Norm"/>
              </a:defRPr>
            </a:lvl1pPr>
          </a:lstStyle>
          <a:p>
            <a:r>
              <a:rPr lang="en-US" sz="1400" dirty="0">
                <a:latin typeface="Helvetica"/>
                <a:cs typeface="Helvetica"/>
              </a:rPr>
              <a:t>Copyright © </a:t>
            </a:r>
            <a:r>
              <a:rPr lang="en-US" sz="1400" dirty="0" err="1">
                <a:latin typeface="Helvetica"/>
                <a:cs typeface="Helvetica"/>
              </a:rPr>
              <a:t>Fixperts</a:t>
            </a:r>
            <a:r>
              <a:rPr lang="en-US" sz="1400" dirty="0">
                <a:latin typeface="Helvetica"/>
                <a:cs typeface="Helvetica"/>
              </a:rPr>
              <a:t> Ltd 2017 and protected under UK and international law.</a:t>
            </a:r>
          </a:p>
          <a:p>
            <a:endParaRPr lang="en-US" sz="1400" dirty="0">
              <a:latin typeface="Helvetica"/>
              <a:cs typeface="Helvetica"/>
            </a:endParaRPr>
          </a:p>
          <a:p>
            <a:r>
              <a:rPr lang="en-US" sz="1400" dirty="0">
                <a:latin typeface="Helvetica"/>
                <a:cs typeface="Helvetica"/>
              </a:rPr>
              <a:t>This presentation is intended for the purposes of teaching exclusively. It is an introduction to ideas and concepts only. It should not be treated as a definitive guide, nor be regarded as advice. Permission is granted to use and reproduce for personal and educational use only. Commercial copying or redistribution is prohibited.</a:t>
            </a:r>
          </a:p>
          <a:p>
            <a:endParaRPr lang="en-US" sz="1400" dirty="0">
              <a:latin typeface="Helvetica"/>
              <a:cs typeface="Helvetica"/>
            </a:endParaRPr>
          </a:p>
          <a:p>
            <a:r>
              <a:rPr lang="en-US" sz="1400" dirty="0">
                <a:latin typeface="Helvetica"/>
                <a:cs typeface="Helvetica"/>
              </a:rPr>
              <a:t>It may contain copyrighted material the use of which has not been specifically </a:t>
            </a:r>
            <a:r>
              <a:rPr lang="en-US" sz="1400" dirty="0" err="1">
                <a:latin typeface="Helvetica"/>
                <a:cs typeface="Helvetica"/>
              </a:rPr>
              <a:t>authorised</a:t>
            </a:r>
            <a:r>
              <a:rPr lang="en-US" sz="1400" dirty="0">
                <a:latin typeface="Helvetica"/>
                <a:cs typeface="Helvetica"/>
              </a:rPr>
              <a:t> by the copyright owner. These materials remain the property of their copyright holders. In accordance with Copyright, Designs and Patents Act 1988 (as amended) they are included under an exception to copyright law - as we are distributing them without profit for teaching and educational purposes. For more information go to</a:t>
            </a:r>
            <a:r>
              <a:rPr lang="en-US" sz="1400" dirty="0" smtClean="0">
                <a:latin typeface="Helvetica"/>
                <a:cs typeface="Helvetica"/>
              </a:rPr>
              <a:t>: </a:t>
            </a:r>
            <a:r>
              <a:rPr lang="en-US" sz="1400" dirty="0" smtClean="0">
                <a:latin typeface="Helvetica"/>
                <a:cs typeface="Helvetica"/>
                <a:hlinkClick r:id="rId2"/>
              </a:rPr>
              <a:t>https</a:t>
            </a:r>
            <a:r>
              <a:rPr lang="en-US" sz="1400" dirty="0">
                <a:latin typeface="Helvetica"/>
                <a:cs typeface="Helvetica"/>
                <a:hlinkClick r:id="rId2"/>
              </a:rPr>
              <a:t>://</a:t>
            </a:r>
            <a:r>
              <a:rPr lang="en-US" sz="1400" dirty="0" err="1">
                <a:latin typeface="Helvetica"/>
                <a:cs typeface="Helvetica"/>
                <a:hlinkClick r:id="rId2"/>
              </a:rPr>
              <a:t>www.gov.uk</a:t>
            </a:r>
            <a:r>
              <a:rPr lang="en-US" sz="1400" dirty="0">
                <a:latin typeface="Helvetica"/>
                <a:cs typeface="Helvetica"/>
                <a:hlinkClick r:id="rId2"/>
              </a:rPr>
              <a:t>/guidance/exceptions-to-</a:t>
            </a:r>
            <a:r>
              <a:rPr lang="en-US" sz="1400" dirty="0" smtClean="0">
                <a:latin typeface="Helvetica"/>
                <a:cs typeface="Helvetica"/>
                <a:hlinkClick r:id="rId2"/>
              </a:rPr>
              <a:t>copyright</a:t>
            </a:r>
            <a:endParaRPr lang="en-US" sz="1400" dirty="0">
              <a:latin typeface="Helvetica"/>
              <a:cs typeface="Helvetica"/>
            </a:endParaRPr>
          </a:p>
          <a:p>
            <a:endParaRPr lang="en-US" sz="1400" dirty="0">
              <a:latin typeface="Helvetica"/>
              <a:cs typeface="Helvetica"/>
            </a:endParaRPr>
          </a:p>
          <a:p>
            <a:r>
              <a:rPr lang="en-US" sz="1400" dirty="0">
                <a:latin typeface="Helvetica"/>
                <a:cs typeface="Helvetica"/>
              </a:rPr>
              <a:t>If you wish to use copyrighted material from this presentation for purposes of your own that go beyond ‘fair dealing’ or teaching purposes, you must obtain permission from the copyright owner.</a:t>
            </a:r>
            <a:endParaRPr sz="1400" dirty="0">
              <a:latin typeface="Helvetica"/>
              <a:cs typeface="Helvetica"/>
            </a:endParaRPr>
          </a:p>
        </p:txBody>
      </p:sp>
      <p:sp>
        <p:nvSpPr>
          <p:cNvPr id="6" name="Shape 66"/>
          <p:cNvSpPr/>
          <p:nvPr/>
        </p:nvSpPr>
        <p:spPr>
          <a:xfrm>
            <a:off x="626981" y="1971437"/>
            <a:ext cx="4887313" cy="17615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z="6000">
                <a:solidFill>
                  <a:srgbClr val="000000"/>
                </a:solidFill>
                <a:latin typeface="Simplon Norm"/>
                <a:ea typeface="Simplon Norm"/>
                <a:cs typeface="Simplon Norm"/>
                <a:sym typeface="Simplon Norm"/>
              </a:defRPr>
            </a:lvl1pPr>
          </a:lstStyle>
          <a:p>
            <a:r>
              <a:rPr lang="en-GB" sz="6600" dirty="0" smtClean="0">
                <a:latin typeface="Helvetica"/>
                <a:cs typeface="Helvetica"/>
              </a:rPr>
              <a:t>Let’s fix the future…</a:t>
            </a:r>
            <a:endParaRPr sz="6600" dirty="0">
              <a:latin typeface="Helvetica"/>
              <a:cs typeface="Helvetica"/>
            </a:endParaRPr>
          </a:p>
        </p:txBody>
      </p:sp>
    </p:spTree>
    <p:extLst>
      <p:ext uri="{BB962C8B-B14F-4D97-AF65-F5344CB8AC3E}">
        <p14:creationId xmlns:p14="http://schemas.microsoft.com/office/powerpoint/2010/main" val="1996339531"/>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Shape 40"/>
          <p:cNvSpPr>
            <a:spLocks noGrp="1"/>
          </p:cNvSpPr>
          <p:nvPr>
            <p:ph type="sldNum" sz="quarter" idx="2"/>
          </p:nvPr>
        </p:nvSpPr>
        <p:spPr>
          <a:xfrm>
            <a:off x="8599210" y="12798849"/>
            <a:ext cx="331814"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pic>
        <p:nvPicPr>
          <p:cNvPr id="41" name="Fixperts Lock^ 600px.png"/>
          <p:cNvPicPr>
            <a:picLocks noChangeAspect="1"/>
          </p:cNvPicPr>
          <p:nvPr/>
        </p:nvPicPr>
        <p:blipFill>
          <a:blip r:embed="rId3">
            <a:extLst/>
          </a:blip>
          <a:stretch>
            <a:fillRect/>
          </a:stretch>
        </p:blipFill>
        <p:spPr>
          <a:xfrm>
            <a:off x="2004004" y="3950341"/>
            <a:ext cx="20375992" cy="581531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Shape 45"/>
          <p:cNvSpPr>
            <a:spLocks noGrp="1"/>
          </p:cNvSpPr>
          <p:nvPr>
            <p:ph type="sldNum" sz="quarter" idx="2"/>
          </p:nvPr>
        </p:nvSpPr>
        <p:spPr>
          <a:xfrm>
            <a:off x="8597953" y="12798849"/>
            <a:ext cx="334328"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46" name="Shape 46"/>
          <p:cNvSpPr/>
          <p:nvPr/>
        </p:nvSpPr>
        <p:spPr>
          <a:xfrm>
            <a:off x="6368563" y="889119"/>
            <a:ext cx="11148885" cy="108747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0">
                <a:solidFill>
                  <a:srgbClr val="000000"/>
                </a:solidFill>
                <a:latin typeface="Simplon Norm"/>
                <a:ea typeface="Simplon Norm"/>
                <a:cs typeface="Simplon Norm"/>
                <a:sym typeface="Simplon Norm"/>
              </a:defRPr>
            </a:lvl1pPr>
          </a:lstStyle>
          <a:p>
            <a:r>
              <a:rPr dirty="0">
                <a:cs typeface="Arial"/>
              </a:rPr>
              <a:t>FIX</a:t>
            </a:r>
            <a:endParaRPr lang="en-US"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 name="Shape 50"/>
          <p:cNvSpPr>
            <a:spLocks noGrp="1"/>
          </p:cNvSpPr>
          <p:nvPr>
            <p:ph type="sldNum" sz="quarter" idx="2"/>
          </p:nvPr>
        </p:nvSpPr>
        <p:spPr>
          <a:xfrm>
            <a:off x="8599000" y="12798849"/>
            <a:ext cx="332233"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
        <p:nvSpPr>
          <p:cNvPr id="51" name="Shape 51"/>
          <p:cNvSpPr/>
          <p:nvPr/>
        </p:nvSpPr>
        <p:spPr>
          <a:xfrm>
            <a:off x="5785285" y="11220698"/>
            <a:ext cx="13358491" cy="111825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6600">
                <a:solidFill>
                  <a:srgbClr val="000000"/>
                </a:solidFill>
                <a:latin typeface="Simplon Norm"/>
                <a:ea typeface="Simplon Norm"/>
                <a:cs typeface="Simplon Norm"/>
                <a:sym typeface="Simplon Norm"/>
              </a:defRPr>
            </a:lvl1pPr>
          </a:lstStyle>
          <a:p>
            <a:r>
              <a:rPr dirty="0">
                <a:latin typeface="Helvetica"/>
                <a:cs typeface="Helvetica"/>
              </a:rPr>
              <a:t>Fix = Repair something broken</a:t>
            </a:r>
          </a:p>
        </p:txBody>
      </p:sp>
      <p:pic>
        <p:nvPicPr>
          <p:cNvPr id="52" name="pasted-image.png"/>
          <p:cNvPicPr>
            <a:picLocks noChangeAspect="1"/>
          </p:cNvPicPr>
          <p:nvPr/>
        </p:nvPicPr>
        <p:blipFill>
          <a:blip r:embed="rId3">
            <a:extLst/>
          </a:blip>
          <a:stretch>
            <a:fillRect/>
          </a:stretch>
        </p:blipFill>
        <p:spPr>
          <a:xfrm>
            <a:off x="4626385" y="1236668"/>
            <a:ext cx="15131230" cy="10089865"/>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 name="Shape 56"/>
          <p:cNvSpPr>
            <a:spLocks noGrp="1"/>
          </p:cNvSpPr>
          <p:nvPr>
            <p:ph type="sldNum" sz="quarter" idx="2"/>
          </p:nvPr>
        </p:nvSpPr>
        <p:spPr>
          <a:xfrm>
            <a:off x="8597743" y="12798849"/>
            <a:ext cx="334748"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pic>
        <p:nvPicPr>
          <p:cNvPr id="57" name="pasted-image.png"/>
          <p:cNvPicPr>
            <a:picLocks noChangeAspect="1"/>
          </p:cNvPicPr>
          <p:nvPr/>
        </p:nvPicPr>
        <p:blipFill>
          <a:blip r:embed="rId3">
            <a:extLst/>
          </a:blip>
          <a:srcRect l="714" t="27405" r="420" b="17119"/>
          <a:stretch>
            <a:fillRect/>
          </a:stretch>
        </p:blipFill>
        <p:spPr>
          <a:xfrm rot="420000">
            <a:off x="3405576" y="276123"/>
            <a:ext cx="17572848" cy="12479443"/>
          </a:xfrm>
          <a:custGeom>
            <a:avLst/>
            <a:gdLst/>
            <a:ahLst/>
            <a:cxnLst>
              <a:cxn ang="0">
                <a:pos x="wd2" y="hd2"/>
              </a:cxn>
              <a:cxn ang="5400000">
                <a:pos x="wd2" y="hd2"/>
              </a:cxn>
              <a:cxn ang="10800000">
                <a:pos x="wd2" y="hd2"/>
              </a:cxn>
              <a:cxn ang="16200000">
                <a:pos x="wd2" y="hd2"/>
              </a:cxn>
            </a:cxnLst>
            <a:rect l="0" t="0" r="r" b="b"/>
            <a:pathLst>
              <a:path w="21600" h="21600" extrusionOk="0">
                <a:moveTo>
                  <a:pt x="0" y="3461"/>
                </a:moveTo>
                <a:lnTo>
                  <a:pt x="1582" y="21600"/>
                </a:lnTo>
                <a:lnTo>
                  <a:pt x="21600" y="18139"/>
                </a:lnTo>
                <a:lnTo>
                  <a:pt x="20018" y="0"/>
                </a:lnTo>
                <a:lnTo>
                  <a:pt x="0" y="3461"/>
                </a:lnTo>
                <a:close/>
              </a:path>
            </a:pathLst>
          </a:cu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 name="Shape 61"/>
          <p:cNvSpPr>
            <a:spLocks noGrp="1"/>
          </p:cNvSpPr>
          <p:nvPr>
            <p:ph type="sldNum" sz="quarter" idx="2"/>
          </p:nvPr>
        </p:nvSpPr>
        <p:spPr>
          <a:xfrm>
            <a:off x="8594809" y="12798849"/>
            <a:ext cx="340615"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
        <p:nvSpPr>
          <p:cNvPr id="62" name="Shape 62"/>
          <p:cNvSpPr/>
          <p:nvPr/>
        </p:nvSpPr>
        <p:spPr>
          <a:xfrm>
            <a:off x="7987712" y="11162762"/>
            <a:ext cx="8479956" cy="111825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6600">
                <a:solidFill>
                  <a:srgbClr val="000000"/>
                </a:solidFill>
                <a:latin typeface="Simplon Norm"/>
                <a:ea typeface="Simplon Norm"/>
                <a:cs typeface="Simplon Norm"/>
                <a:sym typeface="Simplon Norm"/>
              </a:defRPr>
            </a:lvl1pPr>
          </a:lstStyle>
          <a:p>
            <a:r>
              <a:rPr dirty="0">
                <a:latin typeface="Helvetica"/>
                <a:cs typeface="Helvetica"/>
              </a:rPr>
              <a:t>Fix = Solve a problem</a:t>
            </a:r>
          </a:p>
        </p:txBody>
      </p:sp>
      <p:pic>
        <p:nvPicPr>
          <p:cNvPr id="63" name="pasted-image.png"/>
          <p:cNvPicPr>
            <a:picLocks noChangeAspect="1"/>
          </p:cNvPicPr>
          <p:nvPr/>
        </p:nvPicPr>
        <p:blipFill>
          <a:blip r:embed="rId3">
            <a:extLst/>
          </a:blip>
          <a:stretch>
            <a:fillRect/>
          </a:stretch>
        </p:blipFill>
        <p:spPr>
          <a:xfrm>
            <a:off x="9619467" y="1118681"/>
            <a:ext cx="5041709" cy="992192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 name="Shape 67"/>
          <p:cNvSpPr>
            <a:spLocks noGrp="1"/>
          </p:cNvSpPr>
          <p:nvPr>
            <p:ph type="sldNum" sz="quarter" idx="2"/>
          </p:nvPr>
        </p:nvSpPr>
        <p:spPr>
          <a:xfrm>
            <a:off x="8612831" y="12798849"/>
            <a:ext cx="304572"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pic>
        <p:nvPicPr>
          <p:cNvPr id="68" name="pasted-image.png"/>
          <p:cNvPicPr>
            <a:picLocks noChangeAspect="1"/>
          </p:cNvPicPr>
          <p:nvPr/>
        </p:nvPicPr>
        <p:blipFill>
          <a:blip r:embed="rId3">
            <a:extLst/>
          </a:blip>
          <a:srcRect r="100000"/>
          <a:stretch>
            <a:fillRect/>
          </a:stretch>
        </p:blipFill>
        <p:spPr>
          <a:xfrm>
            <a:off x="13539700" y="1326496"/>
            <a:ext cx="1" cy="10556497"/>
          </a:xfrm>
          <a:prstGeom prst="rect">
            <a:avLst/>
          </a:prstGeom>
          <a:ln w="12700">
            <a:miter lim="400000"/>
          </a:ln>
        </p:spPr>
      </p:pic>
      <p:grpSp>
        <p:nvGrpSpPr>
          <p:cNvPr id="71" name="Group 71"/>
          <p:cNvGrpSpPr/>
          <p:nvPr/>
        </p:nvGrpSpPr>
        <p:grpSpPr>
          <a:xfrm>
            <a:off x="3463823" y="1262996"/>
            <a:ext cx="17456354" cy="10556497"/>
            <a:chOff x="0" y="0"/>
            <a:chExt cx="17456353" cy="10556495"/>
          </a:xfrm>
        </p:grpSpPr>
        <p:pic>
          <p:nvPicPr>
            <p:cNvPr id="69" name="pasted-image.png"/>
            <p:cNvPicPr>
              <a:picLocks noChangeAspect="1"/>
            </p:cNvPicPr>
            <p:nvPr/>
          </p:nvPicPr>
          <p:blipFill>
            <a:blip r:embed="rId4">
              <a:extLst/>
            </a:blip>
            <a:srcRect l="6139" r="34896"/>
            <a:stretch>
              <a:fillRect/>
            </a:stretch>
          </p:blipFill>
          <p:spPr>
            <a:xfrm>
              <a:off x="0" y="1001"/>
              <a:ext cx="8923347" cy="10554461"/>
            </a:xfrm>
            <a:prstGeom prst="rect">
              <a:avLst/>
            </a:prstGeom>
            <a:ln w="12700" cap="flat">
              <a:noFill/>
              <a:miter lim="400000"/>
            </a:ln>
            <a:effectLst/>
          </p:spPr>
        </p:pic>
        <p:pic>
          <p:nvPicPr>
            <p:cNvPr id="70" name="pasted-image.png"/>
            <p:cNvPicPr>
              <a:picLocks noChangeAspect="1"/>
            </p:cNvPicPr>
            <p:nvPr/>
          </p:nvPicPr>
          <p:blipFill>
            <a:blip r:embed="rId3">
              <a:extLst/>
            </a:blip>
            <a:stretch>
              <a:fillRect/>
            </a:stretch>
          </p:blipFill>
          <p:spPr>
            <a:xfrm>
              <a:off x="9351688" y="0"/>
              <a:ext cx="8104666" cy="10556496"/>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 name="Shape 75"/>
          <p:cNvSpPr>
            <a:spLocks noGrp="1"/>
          </p:cNvSpPr>
          <p:nvPr>
            <p:ph type="sldNum" sz="quarter" idx="2"/>
          </p:nvPr>
        </p:nvSpPr>
        <p:spPr>
          <a:xfrm>
            <a:off x="8595229" y="12798849"/>
            <a:ext cx="339776"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pic>
        <p:nvPicPr>
          <p:cNvPr id="76" name="pasted-image.png"/>
          <p:cNvPicPr>
            <a:picLocks noChangeAspect="1"/>
          </p:cNvPicPr>
          <p:nvPr/>
        </p:nvPicPr>
        <p:blipFill>
          <a:blip r:embed="rId3">
            <a:extLst/>
          </a:blip>
          <a:stretch>
            <a:fillRect/>
          </a:stretch>
        </p:blipFill>
        <p:spPr>
          <a:xfrm>
            <a:off x="4295424" y="1244600"/>
            <a:ext cx="15793152" cy="1051231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 name="Shape 80"/>
          <p:cNvSpPr>
            <a:spLocks noGrp="1"/>
          </p:cNvSpPr>
          <p:nvPr>
            <p:ph type="sldNum" sz="quarter" idx="2"/>
          </p:nvPr>
        </p:nvSpPr>
        <p:spPr>
          <a:xfrm>
            <a:off x="8594809" y="12798849"/>
            <a:ext cx="340615" cy="58613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pic>
        <p:nvPicPr>
          <p:cNvPr id="81" name="pasted-image.png"/>
          <p:cNvPicPr>
            <a:picLocks noChangeAspect="1"/>
          </p:cNvPicPr>
          <p:nvPr/>
        </p:nvPicPr>
        <p:blipFill>
          <a:blip r:embed="rId3">
            <a:extLst/>
          </a:blip>
          <a:stretch>
            <a:fillRect/>
          </a:stretch>
        </p:blipFill>
        <p:spPr>
          <a:xfrm>
            <a:off x="5186463" y="1231900"/>
            <a:ext cx="7314493" cy="10006224"/>
          </a:xfrm>
          <a:prstGeom prst="rect">
            <a:avLst/>
          </a:prstGeom>
          <a:ln w="12700">
            <a:miter lim="400000"/>
          </a:ln>
        </p:spPr>
      </p:pic>
      <p:pic>
        <p:nvPicPr>
          <p:cNvPr id="82" name="pasted-image.png"/>
          <p:cNvPicPr>
            <a:picLocks noChangeAspect="1"/>
          </p:cNvPicPr>
          <p:nvPr/>
        </p:nvPicPr>
        <p:blipFill>
          <a:blip r:embed="rId4">
            <a:extLst/>
          </a:blip>
          <a:stretch>
            <a:fillRect/>
          </a:stretch>
        </p:blipFill>
        <p:spPr>
          <a:xfrm>
            <a:off x="12818250" y="1231900"/>
            <a:ext cx="6641763" cy="10002654"/>
          </a:xfrm>
          <a:prstGeom prst="rect">
            <a:avLst/>
          </a:prstGeom>
          <a:ln w="12700">
            <a:miter lim="400000"/>
          </a:ln>
        </p:spPr>
      </p:pic>
      <p:sp>
        <p:nvSpPr>
          <p:cNvPr id="83" name="Shape 83"/>
          <p:cNvSpPr/>
          <p:nvPr/>
        </p:nvSpPr>
        <p:spPr>
          <a:xfrm>
            <a:off x="5929077" y="11227623"/>
            <a:ext cx="12826891" cy="11182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000000"/>
                </a:solidFill>
                <a:latin typeface="Simplon Norm"/>
                <a:ea typeface="Simplon Norm"/>
                <a:cs typeface="Simplon Norm"/>
                <a:sym typeface="Simplon Norm"/>
              </a:defRPr>
            </a:lvl1pPr>
          </a:lstStyle>
          <a:p>
            <a:r>
              <a:rPr dirty="0">
                <a:latin typeface="Helvetica"/>
                <a:cs typeface="Helvetica"/>
              </a:rPr>
              <a:t>Fix = Make something work better</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774</Words>
  <Application>Microsoft Macintosh PowerPoint</Application>
  <PresentationFormat>Custom</PresentationFormat>
  <Paragraphs>81</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Amy Bicknell</cp:lastModifiedBy>
  <cp:revision>9</cp:revision>
  <dcterms:modified xsi:type="dcterms:W3CDTF">2017-10-20T16:39:21Z</dcterms:modified>
</cp:coreProperties>
</file>