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58" r:id="rId5"/>
    <p:sldId id="259" r:id="rId6"/>
    <p:sldId id="262" r:id="rId7"/>
    <p:sldId id="261" r:id="rId8"/>
    <p:sldId id="263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73"/>
    <a:srgbClr val="0E5475"/>
    <a:srgbClr val="4A4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21E8DA-093A-44FC-9EE6-8CCC881F745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EF14835-79FB-420D-B4E2-A68302472231}">
      <dgm:prSet phldrT="[Text]"/>
      <dgm:spPr/>
      <dgm:t>
        <a:bodyPr/>
        <a:lstStyle/>
        <a:p>
          <a:r>
            <a:rPr lang="en-GB" b="1" dirty="0" smtClean="0"/>
            <a:t>Input </a:t>
          </a:r>
          <a:r>
            <a:rPr lang="en-GB" dirty="0" smtClean="0"/>
            <a:t>(event message)</a:t>
          </a:r>
          <a:endParaRPr lang="en-GB" dirty="0"/>
        </a:p>
      </dgm:t>
    </dgm:pt>
    <dgm:pt modelId="{D573CE0C-31E3-4CA4-B0CD-0B730D975D51}" type="parTrans" cxnId="{B7092384-BF1C-493F-8149-2D1B44545454}">
      <dgm:prSet/>
      <dgm:spPr/>
      <dgm:t>
        <a:bodyPr/>
        <a:lstStyle/>
        <a:p>
          <a:endParaRPr lang="en-GB"/>
        </a:p>
      </dgm:t>
    </dgm:pt>
    <dgm:pt modelId="{6292B416-BB20-4DC2-BAAE-C90DF67D723E}" type="sibTrans" cxnId="{B7092384-BF1C-493F-8149-2D1B44545454}">
      <dgm:prSet/>
      <dgm:spPr/>
      <dgm:t>
        <a:bodyPr/>
        <a:lstStyle/>
        <a:p>
          <a:endParaRPr lang="en-GB"/>
        </a:p>
      </dgm:t>
    </dgm:pt>
    <dgm:pt modelId="{78B79C40-9DEC-4238-AC19-4761D2A497B5}">
      <dgm:prSet phldrT="[Text]"/>
      <dgm:spPr/>
      <dgm:t>
        <a:bodyPr/>
        <a:lstStyle/>
        <a:p>
          <a:r>
            <a:rPr lang="en-GB" b="1" dirty="0" smtClean="0"/>
            <a:t>Process</a:t>
          </a:r>
          <a:r>
            <a:rPr lang="en-GB" dirty="0" smtClean="0"/>
            <a:t> (check against trigger temperature)</a:t>
          </a:r>
          <a:endParaRPr lang="en-GB" dirty="0"/>
        </a:p>
      </dgm:t>
    </dgm:pt>
    <dgm:pt modelId="{C7E7D4FC-F0E8-4546-9F83-0C0B259F5DE2}" type="parTrans" cxnId="{ECE98066-2451-47C1-977C-E363C5C34D3B}">
      <dgm:prSet/>
      <dgm:spPr/>
      <dgm:t>
        <a:bodyPr/>
        <a:lstStyle/>
        <a:p>
          <a:endParaRPr lang="en-GB"/>
        </a:p>
      </dgm:t>
    </dgm:pt>
    <dgm:pt modelId="{CF86F2BD-3C22-4B99-B839-7AA66A9A2F7B}" type="sibTrans" cxnId="{ECE98066-2451-47C1-977C-E363C5C34D3B}">
      <dgm:prSet/>
      <dgm:spPr/>
      <dgm:t>
        <a:bodyPr/>
        <a:lstStyle/>
        <a:p>
          <a:endParaRPr lang="en-GB"/>
        </a:p>
      </dgm:t>
    </dgm:pt>
    <dgm:pt modelId="{A530292C-756E-4DCC-84CA-267ABAE2F235}">
      <dgm:prSet phldrT="[Text]"/>
      <dgm:spPr/>
      <dgm:t>
        <a:bodyPr/>
        <a:lstStyle/>
        <a:p>
          <a:r>
            <a:rPr lang="en-GB" b="1" dirty="0" smtClean="0"/>
            <a:t>Output</a:t>
          </a:r>
          <a:r>
            <a:rPr lang="en-GB" dirty="0" smtClean="0"/>
            <a:t> (switch on fan motor and bleep)</a:t>
          </a:r>
          <a:endParaRPr lang="en-GB" dirty="0"/>
        </a:p>
      </dgm:t>
    </dgm:pt>
    <dgm:pt modelId="{30D141F5-934D-40AB-9375-52DA6DA74DAC}" type="parTrans" cxnId="{BFEB5692-A63C-48DF-BB4F-40466A6DF3DE}">
      <dgm:prSet/>
      <dgm:spPr/>
      <dgm:t>
        <a:bodyPr/>
        <a:lstStyle/>
        <a:p>
          <a:endParaRPr lang="en-GB"/>
        </a:p>
      </dgm:t>
    </dgm:pt>
    <dgm:pt modelId="{1BCAFA60-3051-4F33-8BED-711D451FCDE2}" type="sibTrans" cxnId="{BFEB5692-A63C-48DF-BB4F-40466A6DF3DE}">
      <dgm:prSet/>
      <dgm:spPr/>
      <dgm:t>
        <a:bodyPr/>
        <a:lstStyle/>
        <a:p>
          <a:endParaRPr lang="en-GB"/>
        </a:p>
      </dgm:t>
    </dgm:pt>
    <dgm:pt modelId="{D32F9B6C-2688-41B8-81B0-FCD0A1DD08F0}" type="pres">
      <dgm:prSet presAssocID="{0621E8DA-093A-44FC-9EE6-8CCC881F7457}" presName="Name0" presStyleCnt="0">
        <dgm:presLayoutVars>
          <dgm:dir/>
          <dgm:animLvl val="lvl"/>
          <dgm:resizeHandles val="exact"/>
        </dgm:presLayoutVars>
      </dgm:prSet>
      <dgm:spPr/>
    </dgm:pt>
    <dgm:pt modelId="{488BD278-F22E-449A-B56E-5AD8C40889BD}" type="pres">
      <dgm:prSet presAssocID="{CEF14835-79FB-420D-B4E2-A6830247223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75C75C-7675-49FE-80AD-F3C0F474F73B}" type="pres">
      <dgm:prSet presAssocID="{6292B416-BB20-4DC2-BAAE-C90DF67D723E}" presName="parTxOnlySpace" presStyleCnt="0"/>
      <dgm:spPr/>
    </dgm:pt>
    <dgm:pt modelId="{A57A8FA2-F279-46B9-8257-A3F16B3EC09C}" type="pres">
      <dgm:prSet presAssocID="{78B79C40-9DEC-4238-AC19-4761D2A497B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3AD747-299C-4BD4-9E9C-F3D91E17289B}" type="pres">
      <dgm:prSet presAssocID="{CF86F2BD-3C22-4B99-B839-7AA66A9A2F7B}" presName="parTxOnlySpace" presStyleCnt="0"/>
      <dgm:spPr/>
    </dgm:pt>
    <dgm:pt modelId="{B48DC6D1-FAE5-42A7-82A4-DEBD56282ED3}" type="pres">
      <dgm:prSet presAssocID="{A530292C-756E-4DCC-84CA-267ABAE2F23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E98066-2451-47C1-977C-E363C5C34D3B}" srcId="{0621E8DA-093A-44FC-9EE6-8CCC881F7457}" destId="{78B79C40-9DEC-4238-AC19-4761D2A497B5}" srcOrd="1" destOrd="0" parTransId="{C7E7D4FC-F0E8-4546-9F83-0C0B259F5DE2}" sibTransId="{CF86F2BD-3C22-4B99-B839-7AA66A9A2F7B}"/>
    <dgm:cxn modelId="{B7092384-BF1C-493F-8149-2D1B44545454}" srcId="{0621E8DA-093A-44FC-9EE6-8CCC881F7457}" destId="{CEF14835-79FB-420D-B4E2-A68302472231}" srcOrd="0" destOrd="0" parTransId="{D573CE0C-31E3-4CA4-B0CD-0B730D975D51}" sibTransId="{6292B416-BB20-4DC2-BAAE-C90DF67D723E}"/>
    <dgm:cxn modelId="{BFEB5692-A63C-48DF-BB4F-40466A6DF3DE}" srcId="{0621E8DA-093A-44FC-9EE6-8CCC881F7457}" destId="{A530292C-756E-4DCC-84CA-267ABAE2F235}" srcOrd="2" destOrd="0" parTransId="{30D141F5-934D-40AB-9375-52DA6DA74DAC}" sibTransId="{1BCAFA60-3051-4F33-8BED-711D451FCDE2}"/>
    <dgm:cxn modelId="{8CD4F891-2D07-4169-996E-91A8E7EF873C}" type="presOf" srcId="{CEF14835-79FB-420D-B4E2-A68302472231}" destId="{488BD278-F22E-449A-B56E-5AD8C40889BD}" srcOrd="0" destOrd="0" presId="urn:microsoft.com/office/officeart/2005/8/layout/chevron1"/>
    <dgm:cxn modelId="{189E9996-2E46-451F-8DEE-0C8012DBB065}" type="presOf" srcId="{78B79C40-9DEC-4238-AC19-4761D2A497B5}" destId="{A57A8FA2-F279-46B9-8257-A3F16B3EC09C}" srcOrd="0" destOrd="0" presId="urn:microsoft.com/office/officeart/2005/8/layout/chevron1"/>
    <dgm:cxn modelId="{2658E79E-1840-4BD8-BDD8-40B364E052AC}" type="presOf" srcId="{0621E8DA-093A-44FC-9EE6-8CCC881F7457}" destId="{D32F9B6C-2688-41B8-81B0-FCD0A1DD08F0}" srcOrd="0" destOrd="0" presId="urn:microsoft.com/office/officeart/2005/8/layout/chevron1"/>
    <dgm:cxn modelId="{2701C32D-816A-464D-92DD-3899E4BFB913}" type="presOf" srcId="{A530292C-756E-4DCC-84CA-267ABAE2F235}" destId="{B48DC6D1-FAE5-42A7-82A4-DEBD56282ED3}" srcOrd="0" destOrd="0" presId="urn:microsoft.com/office/officeart/2005/8/layout/chevron1"/>
    <dgm:cxn modelId="{660169D0-053E-4CED-BC55-511F28AA6D6F}" type="presParOf" srcId="{D32F9B6C-2688-41B8-81B0-FCD0A1DD08F0}" destId="{488BD278-F22E-449A-B56E-5AD8C40889BD}" srcOrd="0" destOrd="0" presId="urn:microsoft.com/office/officeart/2005/8/layout/chevron1"/>
    <dgm:cxn modelId="{6588C7FF-04B4-42E4-8E4B-8D109B496A13}" type="presParOf" srcId="{D32F9B6C-2688-41B8-81B0-FCD0A1DD08F0}" destId="{CA75C75C-7675-49FE-80AD-F3C0F474F73B}" srcOrd="1" destOrd="0" presId="urn:microsoft.com/office/officeart/2005/8/layout/chevron1"/>
    <dgm:cxn modelId="{9D345C24-DB42-408E-B595-14B1E11854F0}" type="presParOf" srcId="{D32F9B6C-2688-41B8-81B0-FCD0A1DD08F0}" destId="{A57A8FA2-F279-46B9-8257-A3F16B3EC09C}" srcOrd="2" destOrd="0" presId="urn:microsoft.com/office/officeart/2005/8/layout/chevron1"/>
    <dgm:cxn modelId="{5ED54B6C-B7E4-46EB-B42C-718B3D4341D0}" type="presParOf" srcId="{D32F9B6C-2688-41B8-81B0-FCD0A1DD08F0}" destId="{963AD747-299C-4BD4-9E9C-F3D91E17289B}" srcOrd="3" destOrd="0" presId="urn:microsoft.com/office/officeart/2005/8/layout/chevron1"/>
    <dgm:cxn modelId="{5AB8FE52-C2DA-4135-BBA2-406E1A6D2E9C}" type="presParOf" srcId="{D32F9B6C-2688-41B8-81B0-FCD0A1DD08F0}" destId="{B48DC6D1-FAE5-42A7-82A4-DEBD56282ED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BD278-F22E-449A-B56E-5AD8C40889BD}">
      <dsp:nvSpPr>
        <dsp:cNvPr id="0" name=""/>
        <dsp:cNvSpPr/>
      </dsp:nvSpPr>
      <dsp:spPr>
        <a:xfrm>
          <a:off x="2381" y="110305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Input </a:t>
          </a:r>
          <a:r>
            <a:rPr lang="en-GB" sz="2000" kern="1200" dirty="0" smtClean="0"/>
            <a:t>(event message)</a:t>
          </a:r>
          <a:endParaRPr lang="en-GB" sz="2000" kern="1200" dirty="0"/>
        </a:p>
      </dsp:txBody>
      <dsp:txXfrm>
        <a:off x="582612" y="1103052"/>
        <a:ext cx="1740694" cy="1160462"/>
      </dsp:txXfrm>
    </dsp:sp>
    <dsp:sp modelId="{A57A8FA2-F279-46B9-8257-A3F16B3EC09C}">
      <dsp:nvSpPr>
        <dsp:cNvPr id="0" name=""/>
        <dsp:cNvSpPr/>
      </dsp:nvSpPr>
      <dsp:spPr>
        <a:xfrm>
          <a:off x="2613421" y="110305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Process</a:t>
          </a:r>
          <a:r>
            <a:rPr lang="en-GB" sz="2000" kern="1200" dirty="0" smtClean="0"/>
            <a:t> (check against trigger temperature)</a:t>
          </a:r>
          <a:endParaRPr lang="en-GB" sz="2000" kern="1200" dirty="0"/>
        </a:p>
      </dsp:txBody>
      <dsp:txXfrm>
        <a:off x="3193652" y="1103052"/>
        <a:ext cx="1740694" cy="1160462"/>
      </dsp:txXfrm>
    </dsp:sp>
    <dsp:sp modelId="{B48DC6D1-FAE5-42A7-82A4-DEBD56282ED3}">
      <dsp:nvSpPr>
        <dsp:cNvPr id="0" name=""/>
        <dsp:cNvSpPr/>
      </dsp:nvSpPr>
      <dsp:spPr>
        <a:xfrm>
          <a:off x="5224462" y="1103052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Output</a:t>
          </a:r>
          <a:r>
            <a:rPr lang="en-GB" sz="2000" kern="1200" dirty="0" smtClean="0"/>
            <a:t> (switch on fan motor and bleep)</a:t>
          </a:r>
          <a:endParaRPr lang="en-GB" sz="2000" kern="1200" dirty="0"/>
        </a:p>
      </dsp:txBody>
      <dsp:txXfrm>
        <a:off x="5804693" y="1103052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E54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A4C4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2" y="5651471"/>
            <a:ext cx="1029176" cy="10869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0" y="5634547"/>
            <a:ext cx="12192000" cy="16924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72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64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6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E54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A4C4E"/>
                </a:solidFill>
              </a:defRPr>
            </a:lvl1pPr>
            <a:lvl2pPr>
              <a:defRPr>
                <a:solidFill>
                  <a:srgbClr val="4A4C4E"/>
                </a:solidFill>
              </a:defRPr>
            </a:lvl2pPr>
            <a:lvl3pPr>
              <a:defRPr>
                <a:solidFill>
                  <a:srgbClr val="4A4C4E"/>
                </a:solidFill>
              </a:defRPr>
            </a:lvl3pPr>
            <a:lvl4pPr>
              <a:defRPr>
                <a:solidFill>
                  <a:srgbClr val="4A4C4E"/>
                </a:solidFill>
              </a:defRPr>
            </a:lvl4pPr>
            <a:lvl5pPr>
              <a:defRPr>
                <a:solidFill>
                  <a:srgbClr val="4A4C4E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3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76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3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09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55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23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2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8CFF3-245F-4D6C-95FD-EEFED942BF7B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8A2AB-A68D-4D97-A558-CCC5981875E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5634547"/>
            <a:ext cx="12192000" cy="16924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2" y="5723193"/>
            <a:ext cx="1029176" cy="108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7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E547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A4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A4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A4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A4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A4C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0187" y="1122363"/>
            <a:ext cx="9144000" cy="23876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0E5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Algorithms for the Internet of Things (</a:t>
            </a:r>
            <a:r>
              <a:rPr lang="en-GB" dirty="0" err="1" smtClean="0">
                <a:solidFill>
                  <a:srgbClr val="0E5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en-GB" dirty="0" smtClean="0">
                <a:solidFill>
                  <a:srgbClr val="0E54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solidFill>
                <a:srgbClr val="0E54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0187" y="3611368"/>
            <a:ext cx="9144000" cy="1655762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4A4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Event-driven programs</a:t>
            </a:r>
            <a:endParaRPr lang="en-GB" dirty="0">
              <a:solidFill>
                <a:srgbClr val="4A4C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27" y="303666"/>
            <a:ext cx="48488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the </a:t>
            </a:r>
            <a:r>
              <a:rPr lang="en-GB" dirty="0" err="1" smtClean="0"/>
              <a:t>IoT</a:t>
            </a:r>
            <a:r>
              <a:rPr lang="en-GB" dirty="0" smtClean="0"/>
              <a:t> work through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29886" cy="413150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parts of an </a:t>
            </a:r>
            <a:r>
              <a:rPr lang="en-GB" dirty="0" err="1" smtClean="0"/>
              <a:t>IoT</a:t>
            </a:r>
            <a:r>
              <a:rPr lang="en-GB" dirty="0" smtClean="0"/>
              <a:t> system may be separate. </a:t>
            </a:r>
          </a:p>
          <a:p>
            <a:pPr marL="0" indent="0">
              <a:buNone/>
            </a:pPr>
            <a:r>
              <a:rPr lang="en-GB" dirty="0" smtClean="0"/>
              <a:t>They need to communicate relevant data to make things happen.</a:t>
            </a:r>
          </a:p>
          <a:p>
            <a:pPr marL="0" indent="0">
              <a:buNone/>
            </a:pPr>
            <a:r>
              <a:rPr lang="en-GB" dirty="0" smtClean="0"/>
              <a:t>One way to manage involves sending messages triggered by events.</a:t>
            </a:r>
            <a:endParaRPr lang="en-GB" dirty="0"/>
          </a:p>
        </p:txBody>
      </p:sp>
      <p:pic>
        <p:nvPicPr>
          <p:cNvPr id="3074" name="Picture 2" descr="https://upload.wikimedia.org/wikipedia/commons/a/ab/Internet_of_Thing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41"/>
          <a:stretch/>
        </p:blipFill>
        <p:spPr bwMode="auto">
          <a:xfrm>
            <a:off x="7263197" y="1476084"/>
            <a:ext cx="4445763" cy="414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72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room temperature control and fire alarm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75784" cy="2718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I will connect a heat sensor to the </a:t>
            </a:r>
            <a:r>
              <a:rPr lang="en-GB" sz="2600" i="1" dirty="0" smtClean="0"/>
              <a:t>heating, ventilation </a:t>
            </a:r>
            <a:r>
              <a:rPr lang="en-GB" sz="2600" dirty="0" smtClean="0"/>
              <a:t>and</a:t>
            </a:r>
            <a:r>
              <a:rPr lang="en-GB" sz="2600" i="1" dirty="0" smtClean="0"/>
              <a:t> air conditioning </a:t>
            </a:r>
            <a:r>
              <a:rPr lang="en-GB" sz="2600" dirty="0" smtClean="0"/>
              <a:t>(HVAC) controller and to the fire alarm.</a:t>
            </a:r>
          </a:p>
          <a:p>
            <a:pPr marL="0" indent="0">
              <a:buNone/>
            </a:pPr>
            <a:r>
              <a:rPr lang="en-GB" sz="2600" dirty="0" smtClean="0"/>
              <a:t>If the temperature goes above normal this will trigger the HVAC to cool the air in the room. A small beep will notify that this is happening. </a:t>
            </a:r>
          </a:p>
        </p:txBody>
      </p:sp>
      <p:pic>
        <p:nvPicPr>
          <p:cNvPr id="1026" name="Picture 2" descr="https://farm4.staticflickr.com/3342/3590423465_2022fb62be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563" y="1308132"/>
            <a:ext cx="3851988" cy="288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4566977"/>
            <a:ext cx="102263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4A4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goes above a safe limit (indicating a possible fire) the HVAC will remove air rapidly to reduce smoke. The fire alarm will sound. </a:t>
            </a:r>
          </a:p>
        </p:txBody>
      </p:sp>
    </p:spTree>
    <p:extLst>
      <p:ext uri="{BB962C8B-B14F-4D97-AF65-F5344CB8AC3E}">
        <p14:creationId xmlns:p14="http://schemas.microsoft.com/office/powerpoint/2010/main" val="15036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Event-driven software for </a:t>
            </a:r>
            <a:r>
              <a:rPr lang="en-GB" dirty="0" err="1" smtClean="0"/>
              <a:t>IoT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A sensor-equipped device detects an event.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The device then transmits a message related to the event.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A receiving device receives the message.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It reacts by carrying out an action. This may generate another message…</a:t>
            </a: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6639951" y="1825625"/>
            <a:ext cx="5106572" cy="3301218"/>
            <a:chOff x="6639951" y="1825625"/>
            <a:chExt cx="5106572" cy="3301218"/>
          </a:xfrm>
        </p:grpSpPr>
        <p:sp>
          <p:nvSpPr>
            <p:cNvPr id="6" name="Rounded Rectangle 5"/>
            <p:cNvSpPr/>
            <p:nvPr/>
          </p:nvSpPr>
          <p:spPr>
            <a:xfrm>
              <a:off x="6639951" y="1825625"/>
              <a:ext cx="1505243" cy="85812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Device</a:t>
              </a:r>
              <a:endParaRPr lang="en-GB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9338603" y="3724175"/>
              <a:ext cx="1505243" cy="85812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Device</a:t>
              </a:r>
              <a:endParaRPr lang="en-GB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7093048" y="4268714"/>
              <a:ext cx="1505243" cy="85812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Device</a:t>
              </a:r>
              <a:endParaRPr lang="en-GB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9671539" y="2254689"/>
              <a:ext cx="1505243" cy="85812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Device</a:t>
              </a:r>
              <a:endParaRPr lang="en-GB" dirty="0"/>
            </a:p>
          </p:txBody>
        </p:sp>
        <p:cxnSp>
          <p:nvCxnSpPr>
            <p:cNvPr id="14" name="Straight Arrow Connector 13"/>
            <p:cNvCxnSpPr>
              <a:stCxn id="6" idx="3"/>
              <a:endCxn id="12" idx="1"/>
            </p:cNvCxnSpPr>
            <p:nvPr/>
          </p:nvCxnSpPr>
          <p:spPr>
            <a:xfrm>
              <a:off x="8145194" y="2254690"/>
              <a:ext cx="1526345" cy="42906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2"/>
              <a:endCxn id="10" idx="1"/>
            </p:cNvCxnSpPr>
            <p:nvPr/>
          </p:nvCxnSpPr>
          <p:spPr>
            <a:xfrm>
              <a:off x="7392573" y="2683754"/>
              <a:ext cx="1946030" cy="1469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2"/>
              <a:endCxn id="11" idx="0"/>
            </p:cNvCxnSpPr>
            <p:nvPr/>
          </p:nvCxnSpPr>
          <p:spPr>
            <a:xfrm>
              <a:off x="7392573" y="2683754"/>
              <a:ext cx="453097" cy="1584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3"/>
            </p:cNvCxnSpPr>
            <p:nvPr/>
          </p:nvCxnSpPr>
          <p:spPr>
            <a:xfrm>
              <a:off x="10843846" y="4153240"/>
              <a:ext cx="832339" cy="429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</p:cNvCxnSpPr>
            <p:nvPr/>
          </p:nvCxnSpPr>
          <p:spPr>
            <a:xfrm flipV="1">
              <a:off x="10843846" y="3882683"/>
              <a:ext cx="902677" cy="2705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265354" y="3110445"/>
              <a:ext cx="1073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tx2"/>
                  </a:solidFill>
                </a:rPr>
                <a:t>message</a:t>
              </a:r>
              <a:endParaRPr lang="en-GB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47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3/3b/NTC_b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181870" y="831973"/>
            <a:ext cx="3101696" cy="2797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Detecting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654225" cy="3119599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10400" dirty="0" smtClean="0"/>
              <a:t>Something is monitored or measured with a </a:t>
            </a:r>
            <a:r>
              <a:rPr lang="en-GB" sz="10400" b="1" dirty="0" smtClean="0"/>
              <a:t>sensor</a:t>
            </a:r>
            <a:r>
              <a:rPr lang="en-GB" sz="10400" dirty="0" smtClean="0"/>
              <a:t> (for example temperature)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0400" dirty="0" smtClean="0"/>
              <a:t>A message is generated, such as </a:t>
            </a:r>
          </a:p>
          <a:p>
            <a:pPr marL="0" indent="0">
              <a:buNone/>
            </a:pPr>
            <a:r>
              <a:rPr lang="en-GB" sz="10400" dirty="0"/>
              <a:t>	</a:t>
            </a:r>
            <a:r>
              <a:rPr lang="en-GB" sz="10400" b="1" dirty="0" smtClean="0"/>
              <a:t>[temp= 25</a:t>
            </a:r>
            <a:r>
              <a:rPr lang="en-GB" sz="10400" b="1" baseline="30000" dirty="0" smtClean="0"/>
              <a:t>o</a:t>
            </a:r>
            <a:r>
              <a:rPr lang="en-GB" sz="10400" b="1" dirty="0" smtClean="0"/>
              <a:t>C]</a:t>
            </a:r>
          </a:p>
          <a:p>
            <a:pPr marL="0" indent="0">
              <a:buNone/>
            </a:pPr>
            <a:r>
              <a:rPr lang="en-GB" sz="10400" dirty="0"/>
              <a:t>Sometimes the data is processed by a device before a message is generated. This is called </a:t>
            </a:r>
            <a:r>
              <a:rPr lang="en-GB" sz="10400" i="1" dirty="0"/>
              <a:t>edge processing</a:t>
            </a:r>
            <a:r>
              <a:rPr lang="en-GB" sz="10400" dirty="0"/>
              <a:t>.</a:t>
            </a:r>
          </a:p>
          <a:p>
            <a:pPr marL="0" indent="0">
              <a:buNone/>
            </a:pPr>
            <a:r>
              <a:rPr lang="en-GB" sz="10400" dirty="0"/>
              <a:t>This might involve checking against a condition, for example </a:t>
            </a:r>
            <a:r>
              <a:rPr lang="en-GB" sz="10400" i="1" dirty="0"/>
              <a:t>is temp &gt; 25</a:t>
            </a:r>
            <a:r>
              <a:rPr lang="en-GB" sz="10400" i="1" baseline="30000" dirty="0"/>
              <a:t>o</a:t>
            </a:r>
            <a:r>
              <a:rPr lang="en-GB" sz="10400" i="1" dirty="0"/>
              <a:t>C?</a:t>
            </a:r>
            <a:endParaRPr lang="en-GB" sz="10400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089641" y="3807248"/>
            <a:ext cx="3264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thermistor is a low-cost temperature sensor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810287"/>
            <a:ext cx="11218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4A4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message would then be generated such as </a:t>
            </a:r>
            <a:r>
              <a:rPr lang="en-GB" sz="2600" b="1" dirty="0" smtClean="0">
                <a:solidFill>
                  <a:srgbClr val="4A4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GB" sz="2600" b="1" dirty="0">
                <a:solidFill>
                  <a:srgbClr val="4A4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 is too high]</a:t>
            </a:r>
            <a:endParaRPr lang="en-GB" sz="2600" dirty="0">
              <a:solidFill>
                <a:srgbClr val="4A4C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2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Transmitting event messages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Packets of structured data are sent across networks.</a:t>
            </a:r>
          </a:p>
          <a:p>
            <a:pPr marL="0" indent="0">
              <a:buNone/>
            </a:pPr>
            <a:r>
              <a:rPr lang="en-GB" sz="2600" dirty="0" smtClean="0"/>
              <a:t>These may be wired or wireless networks, such as Wi-Fi or Bluetooth.</a:t>
            </a:r>
          </a:p>
          <a:p>
            <a:pPr marL="0" indent="0">
              <a:buNone/>
            </a:pPr>
            <a:r>
              <a:rPr lang="en-GB" sz="2600" dirty="0" smtClean="0"/>
              <a:t>The transmission system may include error checking to ensure reliable message sending.</a:t>
            </a:r>
            <a:endParaRPr lang="en-GB" sz="2600" dirty="0"/>
          </a:p>
        </p:txBody>
      </p:sp>
      <p:pic>
        <p:nvPicPr>
          <p:cNvPr id="2050" name="Picture 2" descr="File:Wi-Fi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904" y="3913835"/>
            <a:ext cx="3406677" cy="139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luetooth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6" y="3987251"/>
            <a:ext cx="5074138" cy="124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7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Receiving event messages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9127" y="1492898"/>
            <a:ext cx="10644673" cy="4684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Devices ‘subscribe’ to messages from particular places. For example, a smart air fan may subscribe to messages from temperature sensing units as well as voice-controlled devices. It ‘listens’ for messages from those devices – and ignores other messages on the network. </a:t>
            </a:r>
          </a:p>
          <a:p>
            <a:pPr marL="0" indent="0">
              <a:buNone/>
            </a:pPr>
            <a:r>
              <a:rPr lang="en-GB" sz="2600" dirty="0" smtClean="0"/>
              <a:t>The message will be processed according to an algorithm and action may be taken. For example: </a:t>
            </a:r>
          </a:p>
          <a:p>
            <a:pPr marL="0" indent="0">
              <a:buNone/>
            </a:pPr>
            <a:r>
              <a:rPr lang="en-GB" sz="2600" i="1" dirty="0" smtClean="0"/>
              <a:t>IF message received AND temperature &gt; </a:t>
            </a:r>
            <a:r>
              <a:rPr lang="en-GB" sz="2600" dirty="0" smtClean="0"/>
              <a:t>25</a:t>
            </a:r>
            <a:r>
              <a:rPr lang="en-GB" sz="2600" baseline="30000" dirty="0" smtClean="0"/>
              <a:t>o</a:t>
            </a:r>
            <a:r>
              <a:rPr lang="en-GB" sz="2600" dirty="0" smtClean="0"/>
              <a:t>C</a:t>
            </a:r>
            <a:r>
              <a:rPr lang="en-GB" sz="2600" i="1" dirty="0" smtClean="0"/>
              <a:t>, turn on fan motor AND sound warning bleep</a:t>
            </a:r>
            <a:endParaRPr lang="en-GB" sz="2600" i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21585228"/>
              </p:ext>
            </p:extLst>
          </p:nvPr>
        </p:nvGraphicFramePr>
        <p:xfrm>
          <a:off x="3955685" y="3303037"/>
          <a:ext cx="8128000" cy="3366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17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What are the benefits of edge processing? Think about the number of messages sent across the network.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Error detection is used to signal when a received message is incomplete. How can this be used to improve reliability?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Sometimes messages between devices are two-way. Why might this be useful?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Research the term </a:t>
            </a:r>
            <a:r>
              <a:rPr lang="en-GB" sz="2600" i="1" dirty="0" smtClean="0"/>
              <a:t>mesh network</a:t>
            </a:r>
            <a:r>
              <a:rPr lang="en-GB" sz="2600" dirty="0" smtClean="0"/>
              <a:t>. What are the benefits of </a:t>
            </a:r>
            <a:r>
              <a:rPr lang="en-GB" sz="2600" i="1" dirty="0" smtClean="0"/>
              <a:t>mesh networks</a:t>
            </a:r>
            <a:r>
              <a:rPr lang="en-GB" sz="2600" dirty="0" smtClean="0"/>
              <a:t> versus </a:t>
            </a:r>
            <a:r>
              <a:rPr lang="en-GB" sz="2600" i="1" dirty="0" smtClean="0"/>
              <a:t>star</a:t>
            </a:r>
            <a:r>
              <a:rPr lang="en-GB" sz="2600" dirty="0" smtClean="0"/>
              <a:t> </a:t>
            </a:r>
            <a:r>
              <a:rPr lang="en-GB" sz="2600" i="1" dirty="0" smtClean="0"/>
              <a:t>networks </a:t>
            </a:r>
            <a:r>
              <a:rPr lang="en-GB" sz="2600" dirty="0" smtClean="0"/>
              <a:t>that connect to a central hub?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6047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0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8"/>
          <a:stretch/>
        </p:blipFill>
        <p:spPr>
          <a:xfrm>
            <a:off x="6854890" y="2879242"/>
            <a:ext cx="5337110" cy="397875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03385" y="492369"/>
            <a:ext cx="9964614" cy="977778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bg1"/>
                </a:solidFill>
              </a:rPr>
              <a:t>Cisco Little Big Futures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385" y="1645920"/>
            <a:ext cx="11057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credits:</a:t>
            </a:r>
          </a:p>
          <a:p>
            <a:endParaRPr lang="en-GB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Conditioned” by </a:t>
            </a:r>
            <a:r>
              <a:rPr lang="en-GB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wyinoue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licensed under CC BY 2.0</a:t>
            </a:r>
          </a:p>
          <a:p>
            <a:endParaRPr lang="en-GB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Thermistor: By </a:t>
            </a:r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Ansgar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Hellwig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[CC BY-SA 2.0]  via Wikimedia Commons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IOT drawing: By </a:t>
            </a:r>
            <a:r>
              <a:rPr lang="en-GB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Wilgengebroed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Flickr [CC BY 2.0], via Wikimedia Commons</a:t>
            </a:r>
          </a:p>
          <a:p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Bluetooth and Wi-Fi logos are registered trademarks in the public domain. 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467739"/>
            <a:ext cx="7007290" cy="1390261"/>
          </a:xfrm>
          <a:prstGeom prst="rect">
            <a:avLst/>
          </a:prstGeom>
          <a:solidFill>
            <a:srgbClr val="005073"/>
          </a:solidFill>
          <a:ln>
            <a:solidFill>
              <a:srgbClr val="0050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7010"/>
            <a:ext cx="2115316" cy="2237237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9704104" y="0"/>
            <a:ext cx="2285037" cy="800282"/>
            <a:chOff x="6538210" y="5970467"/>
            <a:chExt cx="2285037" cy="80028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8210" y="5970467"/>
              <a:ext cx="1168666" cy="80028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0395" y="6103433"/>
              <a:ext cx="1112852" cy="5343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03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10116</TotalTime>
  <Words>514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Algorithms for the Internet of Things (IoT)</vt:lpstr>
      <vt:lpstr>Making the IoT work through events</vt:lpstr>
      <vt:lpstr>Example: room temperature control and fire alarm</vt:lpstr>
      <vt:lpstr>Event-driven software for IoT</vt:lpstr>
      <vt:lpstr>Detecting events</vt:lpstr>
      <vt:lpstr>Transmitting event messages</vt:lpstr>
      <vt:lpstr>Receiving event messages</vt:lpstr>
      <vt:lpstr>Discussion questions</vt:lpstr>
      <vt:lpstr>Cisco Little Big Futures</vt:lpstr>
    </vt:vector>
  </TitlesOfParts>
  <Company>STEM Learning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Gibbs</dc:creator>
  <cp:lastModifiedBy>Isabel Salas-Wardman</cp:lastModifiedBy>
  <cp:revision>21</cp:revision>
  <dcterms:created xsi:type="dcterms:W3CDTF">2017-08-22T11:39:36Z</dcterms:created>
  <dcterms:modified xsi:type="dcterms:W3CDTF">2017-10-10T15:16:23Z</dcterms:modified>
</cp:coreProperties>
</file>