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65" r:id="rId4"/>
    <p:sldId id="268" r:id="rId5"/>
    <p:sldId id="269" r:id="rId6"/>
    <p:sldId id="271" r:id="rId7"/>
    <p:sldId id="286" r:id="rId8"/>
    <p:sldId id="272" r:id="rId9"/>
    <p:sldId id="287" r:id="rId10"/>
    <p:sldId id="284" r:id="rId11"/>
    <p:sldId id="273" r:id="rId12"/>
    <p:sldId id="288" r:id="rId13"/>
    <p:sldId id="281" r:id="rId14"/>
    <p:sldId id="285" r:id="rId15"/>
    <p:sldId id="280" r:id="rId16"/>
    <p:sldId id="274" r:id="rId17"/>
    <p:sldId id="290" r:id="rId18"/>
    <p:sldId id="289" r:id="rId19"/>
    <p:sldId id="275" r:id="rId20"/>
    <p:sldId id="276" r:id="rId21"/>
    <p:sldId id="291" r:id="rId22"/>
    <p:sldId id="293" r:id="rId23"/>
    <p:sldId id="277" r:id="rId24"/>
    <p:sldId id="292" r:id="rId25"/>
    <p:sldId id="278" r:id="rId26"/>
    <p:sldId id="279" r:id="rId27"/>
    <p:sldId id="267" r:id="rId28"/>
    <p:sldId id="266" r:id="rId29"/>
    <p:sldId id="264" r:id="rId30"/>
    <p:sldId id="294" r:id="rId3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8"/>
    <a:srgbClr val="CF2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22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68701" y="177111"/>
            <a:ext cx="108992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3141A3-1B1D-499B-8EF6-0BB01072C42A}" type="datetimeFigureOut">
              <a:rPr lang="en-GB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5606" y="926273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67311" y="926273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317889-7F52-4FE7-8ABA-65F3AA83C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0" y="155284"/>
            <a:ext cx="1575481" cy="828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20" y="148034"/>
            <a:ext cx="3019536" cy="8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82039" y="165444"/>
            <a:ext cx="94726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 smtClean="0"/>
            </a:lvl1pPr>
          </a:lstStyle>
          <a:p>
            <a:pPr>
              <a:defRPr/>
            </a:pPr>
            <a:fld id="{CFEEF0ED-5334-488F-92B1-69662E749F80}" type="datetimeFigureOut">
              <a:rPr lang="en-GB"/>
              <a:pPr>
                <a:defRPr/>
              </a:pPr>
              <a:t>31/01/2017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82843" y="9263140"/>
            <a:ext cx="1946464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F1C27B-6FDC-4395-9A18-99386A812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199444" y="926313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0" y="155284"/>
            <a:ext cx="1575481" cy="828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20" y="148034"/>
            <a:ext cx="3019536" cy="8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1988842"/>
            <a:ext cx="8352928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3789040"/>
            <a:ext cx="8352928" cy="1631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47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6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41816" cy="7920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95288" y="1268414"/>
            <a:ext cx="8342064" cy="4104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b="1" dirty="0" err="1" smtClean="0"/>
            </a:lvl1pPr>
            <a:lvl2pPr marL="0" indent="0">
              <a:buFontTx/>
              <a:buNone/>
              <a:defRPr sz="2400" b="0"/>
            </a:lvl2pPr>
            <a:lvl3pPr marL="719138" indent="-363538">
              <a:tabLst>
                <a:tab pos="719138" algn="l"/>
              </a:tabLst>
              <a:defRPr baseline="0"/>
            </a:lvl3pPr>
            <a:lvl4pPr marL="1074738" indent="-355600">
              <a:buFont typeface="Arial" panose="020B0604020202020204" pitchFamily="34" charset="0"/>
              <a:buChar char="•"/>
              <a:tabLst>
                <a:tab pos="1074738" algn="l"/>
              </a:tabLst>
              <a:defRPr sz="2400"/>
            </a:lvl4pPr>
            <a:lvl5pPr marL="1438275" indent="-363538">
              <a:buFont typeface="Arial" panose="020B0604020202020204" pitchFamily="34" charset="0"/>
              <a:buChar char="•"/>
              <a:tabLst>
                <a:tab pos="1438275" algn="l"/>
              </a:tabLst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2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5589588"/>
            <a:ext cx="9144000" cy="0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724000"/>
            <a:ext cx="2217181" cy="106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7402"/>
            <a:ext cx="2771800" cy="7795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F245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4767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47678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47678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Use%20of%20GPS%20monitoring%20at%20Newcastle%20United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s://www.youtube.com/watch?v=D3nGj2z61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hyperlink" Target="http://www.bbc.co.uk/news/business-3603674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technology-11218337" TargetMode="External"/><Relationship Id="rId2" Type="http://schemas.openxmlformats.org/officeDocument/2006/relationships/hyperlink" Target="http://www.telegraph.co.uk/education/universityeducation/8831727/Ten-life-changing-ideas-under-research-at-UK-universities.html?image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nhs.uk/conditions/repairtotendon/Pages/Introduction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3ZYNV0Py5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sport/football/competitions/premier-league/11935356/Danny-Ings-becomes-latest-Premier-League-player-to-suffer-cruciate-ligament-injury-whats-causing-them.html" TargetMode="External"/><Relationship Id="rId2" Type="http://schemas.openxmlformats.org/officeDocument/2006/relationships/hyperlink" Target="http://www.telegraph.co.uk/sport/football/teams/arsenal/10669312/Im-learning-to-walk-again-says-Arsenals-Theo-Walcot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3ZYNV0Py5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29489" y="1494873"/>
            <a:ext cx="8862991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Techniques for Analysis of Sports and Exercise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288" y="3789363"/>
            <a:ext cx="8353425" cy="163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National </a:t>
            </a:r>
            <a:r>
              <a:rPr lang="en-GB" altLang="en-US" dirty="0" smtClean="0"/>
              <a:t>STEM Learning Centre and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58927"/>
            <a:ext cx="2701841" cy="183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87824" y="7726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87824" y="3573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83968" y="3861048"/>
            <a:ext cx="1440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83968" y="4653136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8024" y="3847306"/>
            <a:ext cx="144016" cy="80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60032" y="4653136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08104" y="4653136"/>
            <a:ext cx="1440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40152" y="3861048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0152" y="4653136"/>
            <a:ext cx="210159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896" y="378904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le 1026"/>
          <p:cNvSpPr>
            <a:spLocks noGrp="1"/>
          </p:cNvSpPr>
          <p:nvPr>
            <p:ph type="title"/>
          </p:nvPr>
        </p:nvSpPr>
        <p:spPr>
          <a:xfrm>
            <a:off x="257076" y="229710"/>
            <a:ext cx="8563396" cy="792088"/>
          </a:xfrm>
        </p:spPr>
        <p:txBody>
          <a:bodyPr/>
          <a:lstStyle/>
          <a:p>
            <a:r>
              <a:rPr lang="en-GB" dirty="0" smtClean="0"/>
              <a:t>Knee Joint Angle &amp; force on knee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257243" y="3374411"/>
            <a:ext cx="431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 Normal stance   b) Varus   c)  </a:t>
            </a:r>
            <a:r>
              <a:rPr lang="en-GB" dirty="0"/>
              <a:t>V</a:t>
            </a:r>
            <a:r>
              <a:rPr lang="en-GB" dirty="0" smtClean="0"/>
              <a:t>algus </a:t>
            </a:r>
            <a:endParaRPr lang="en-GB" dirty="0"/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42613" y="488273"/>
            <a:ext cx="2060623" cy="36582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83968" y="4653136"/>
            <a:ext cx="144016" cy="1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88024" y="4653136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78234" y="4673887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0152" y="4653136"/>
            <a:ext cx="210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45523" y="429185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1547" y="3830191"/>
            <a:ext cx="162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Varus/Valgus: Torque force on knee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648" y="3830191"/>
            <a:ext cx="172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 stance:</a:t>
            </a:r>
          </a:p>
          <a:p>
            <a:r>
              <a:rPr lang="en-GB" dirty="0" smtClean="0"/>
              <a:t>No torque force on the knee joint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52120" y="1700808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6246" y="3874802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47864" y="378904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6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investigation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3896879"/>
            <a:ext cx="6336704" cy="1402588"/>
          </a:xfrm>
        </p:spPr>
        <p:txBody>
          <a:bodyPr/>
          <a:lstStyle/>
          <a:p>
            <a:pPr lvl="1"/>
            <a:r>
              <a:rPr lang="en-GB" i="1" dirty="0" smtClean="0"/>
              <a:t>Plan </a:t>
            </a:r>
            <a:r>
              <a:rPr lang="en-GB" i="1" dirty="0"/>
              <a:t>an investigation using an exercise movement to assessing whether athlete likely to be injured?</a:t>
            </a:r>
          </a:p>
          <a:p>
            <a:pPr marL="514350" lvl="1" indent="-514350">
              <a:buAutoNum type="arabicPeriod"/>
            </a:pPr>
            <a:endParaRPr lang="en-GB" dirty="0" smtClean="0"/>
          </a:p>
          <a:p>
            <a:pPr marL="514350" lvl="1" indent="-514350">
              <a:buAutoNum type="arabicPeriod"/>
            </a:pPr>
            <a:endParaRPr lang="en-GB" b="1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70" t="5094" r="35091" b="29146"/>
          <a:stretch/>
        </p:blipFill>
        <p:spPr>
          <a:xfrm>
            <a:off x="6804248" y="2492896"/>
            <a:ext cx="1584176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653136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1" indent="-514350"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3528" y="3573016"/>
            <a:ext cx="8342064" cy="25206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3200" b="1" kern="1200" dirty="0" err="1" smtClean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0" kern="120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2pPr>
            <a:lvl3pPr marL="719138" indent="-3635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  <a:defRPr sz="2400" kern="1200" baseline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3pPr>
            <a:lvl4pPr marL="1074738" indent="-35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74738" algn="l"/>
              </a:tabLst>
              <a:defRPr sz="2400" kern="120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4pPr>
            <a:lvl5pPr marL="1438275" indent="-3635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438275" algn="l"/>
              </a:tabLst>
              <a:defRPr sz="2400" kern="1200" baseline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5537" y="1168856"/>
            <a:ext cx="8342064" cy="25206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3200" b="1" kern="1200" dirty="0" err="1" smtClean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0" kern="120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2pPr>
            <a:lvl3pPr marL="719138" indent="-3635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  <a:defRPr sz="2400" kern="1200" baseline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3pPr>
            <a:lvl4pPr marL="1074738" indent="-35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74738" algn="l"/>
              </a:tabLst>
              <a:defRPr sz="2400" kern="120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4pPr>
            <a:lvl5pPr marL="1438275" indent="-3635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438275" algn="l"/>
              </a:tabLst>
              <a:defRPr sz="2400" kern="1200" baseline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Researchers and medical doctors have observed that ACL injuries are caused by: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dirty="0" smtClean="0"/>
              <a:t>jumping technique</a:t>
            </a:r>
          </a:p>
          <a:p>
            <a:pPr marL="514350" lvl="1" indent="-514350">
              <a:buFontTx/>
              <a:buAutoNum type="arabicPeriod"/>
            </a:pPr>
            <a:r>
              <a:rPr lang="en-GB" dirty="0" smtClean="0"/>
              <a:t>Turning/twisting movement technique</a:t>
            </a:r>
          </a:p>
          <a:p>
            <a:pPr marL="514350" lvl="1" indent="-514350">
              <a:buFontTx/>
              <a:buAutoNum type="arabicPeriod"/>
            </a:pPr>
            <a:r>
              <a:rPr lang="en-GB" dirty="0" smtClean="0"/>
              <a:t>Sudden deceleration</a:t>
            </a:r>
          </a:p>
          <a:p>
            <a:pPr marL="514350" lvl="1" indent="-514350">
              <a:buFontTx/>
              <a:buAutoNum type="arabicPeriod"/>
            </a:pPr>
            <a:endParaRPr lang="en-GB" dirty="0" smtClean="0"/>
          </a:p>
          <a:p>
            <a:pPr marL="514350" lvl="1" indent="-514350">
              <a:buFontTx/>
              <a:buAutoNum type="arabicPeriod"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78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investigation </a:t>
            </a:r>
            <a:r>
              <a:rPr lang="en-GB" dirty="0"/>
              <a:t>p</a:t>
            </a:r>
            <a:r>
              <a:rPr lang="en-GB" dirty="0" smtClean="0"/>
              <a:t>lanning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would you need to consider?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Type of experiment:  jump, hop…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Variables: independent, dependent, control (what to keep the same)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How to record results:  chart, graph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Hazards:  What could go wrong?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Control measures:  reduce risk to acceptable level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Measurements:  repeatable, reproducible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8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ovements performed in research into ACL injuries</a:t>
            </a:r>
            <a:endParaRPr lang="en-GB" dirty="0" err="1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and </a:t>
            </a:r>
            <a:r>
              <a:rPr lang="en-US" dirty="0" smtClean="0"/>
              <a:t>two </a:t>
            </a:r>
            <a:r>
              <a:rPr lang="en-US" dirty="0"/>
              <a:t>footed jumps </a:t>
            </a:r>
            <a:r>
              <a:rPr lang="en-US" dirty="0" smtClean="0"/>
              <a:t>(landing technique)</a:t>
            </a:r>
            <a:endParaRPr lang="en-GB" dirty="0" err="1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 </a:t>
            </a:r>
            <a:r>
              <a:rPr lang="en-US" dirty="0" smtClean="0"/>
              <a:t>movements involving </a:t>
            </a:r>
            <a:r>
              <a:rPr lang="en-US" dirty="0"/>
              <a:t>change of direction </a:t>
            </a:r>
            <a:endParaRPr lang="en-GB" dirty="0" err="1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928" t="4887" r="18399" b="21804"/>
          <a:stretch/>
        </p:blipFill>
        <p:spPr>
          <a:xfrm>
            <a:off x="971600" y="3212978"/>
            <a:ext cx="1440160" cy="216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312" t="24455" r="37962" b="17031"/>
          <a:stretch/>
        </p:blipFill>
        <p:spPr>
          <a:xfrm>
            <a:off x="5961588" y="3333436"/>
            <a:ext cx="1706756" cy="2039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579" t="8887" r="31394" b="21800"/>
          <a:stretch/>
        </p:blipFill>
        <p:spPr>
          <a:xfrm>
            <a:off x="3491880" y="3212978"/>
            <a:ext cx="1440159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in this research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Variables: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Flexion (bend) </a:t>
            </a:r>
            <a:r>
              <a:rPr lang="en-US" dirty="0"/>
              <a:t>in the knee and hip after landing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Knee valgus angle </a:t>
            </a:r>
            <a:r>
              <a:rPr lang="en-US" dirty="0" smtClean="0"/>
              <a:t>(knees bend towards each other)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Knee </a:t>
            </a:r>
            <a:r>
              <a:rPr lang="en-US" dirty="0" smtClean="0"/>
              <a:t>rotation (foot not pointing forwards)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Landing on front or back of the foot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3" cy="792088"/>
          </a:xfrm>
        </p:spPr>
        <p:txBody>
          <a:bodyPr/>
          <a:lstStyle/>
          <a:p>
            <a:r>
              <a:rPr lang="en-GB" dirty="0" smtClean="0"/>
              <a:t>Factors to consider: ethics/safety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/>
              <a:t>ethical committee must approve </a:t>
            </a:r>
            <a:r>
              <a:rPr lang="en-US" dirty="0" smtClean="0"/>
              <a:t>research study </a:t>
            </a:r>
            <a:r>
              <a:rPr lang="en-US" dirty="0"/>
              <a:t>before it can </a:t>
            </a:r>
            <a:r>
              <a:rPr lang="en-US" dirty="0" smtClean="0"/>
              <a:t>conducted</a:t>
            </a:r>
          </a:p>
          <a:p>
            <a:endParaRPr lang="en-GB" dirty="0"/>
          </a:p>
          <a:p>
            <a:pPr lvl="1"/>
            <a:r>
              <a:rPr lang="en-US" dirty="0" smtClean="0"/>
              <a:t>Risk of injury to study participants so precautions taken:</a:t>
            </a:r>
          </a:p>
          <a:p>
            <a:pPr lvl="1"/>
            <a:endParaRPr lang="en-US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warming </a:t>
            </a:r>
            <a:r>
              <a:rPr lang="en-US" dirty="0"/>
              <a:t>up</a:t>
            </a:r>
            <a:endParaRPr lang="en-GB" dirty="0" err="1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time </a:t>
            </a:r>
            <a:r>
              <a:rPr lang="en-US" dirty="0"/>
              <a:t>between jumps to </a:t>
            </a:r>
            <a:r>
              <a:rPr lang="en-US" dirty="0" smtClean="0"/>
              <a:t>recover</a:t>
            </a:r>
            <a:endParaRPr lang="en-GB" dirty="0" err="1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conduct </a:t>
            </a:r>
            <a:r>
              <a:rPr lang="en-US" dirty="0"/>
              <a:t>in a controlled environment </a:t>
            </a:r>
            <a:endParaRPr lang="en-GB" dirty="0" err="1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Biomechanics research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Video techniques and markers are used</a:t>
            </a:r>
          </a:p>
          <a:p>
            <a:pPr lvl="1"/>
            <a:r>
              <a:rPr lang="en-GB" dirty="0" smtClean="0"/>
              <a:t>(Student Information Sheet 2)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r>
              <a:rPr lang="en-GB" dirty="0" smtClean="0"/>
              <a:t>Video results analysed by person or computer programme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50" t="4445" r="28750" b="31110"/>
          <a:stretch/>
        </p:blipFill>
        <p:spPr>
          <a:xfrm>
            <a:off x="6012160" y="2078569"/>
            <a:ext cx="1713443" cy="2484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1" y="2636913"/>
            <a:ext cx="2592288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75" y="2780928"/>
            <a:ext cx="1547664" cy="11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set up – control variables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91680" y="1772816"/>
            <a:ext cx="1440160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50% athlete height</a:t>
            </a:r>
          </a:p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79712" y="2060848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67744" y="2708920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69222" y="2609128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94437" y="2672916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5400000">
            <a:off x="2207886" y="4977172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2387906" y="479715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stCxn id="5" idx="2"/>
          </p:cNvCxnSpPr>
          <p:nvPr/>
        </p:nvCxnSpPr>
        <p:spPr>
          <a:xfrm>
            <a:off x="2447764" y="2276872"/>
            <a:ext cx="0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6096" y="2185975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Camera 1</a:t>
            </a:r>
          </a:p>
          <a:p>
            <a:r>
              <a:rPr lang="en-GB" dirty="0" smtClean="0"/>
              <a:t>Fixed lens to floor height </a:t>
            </a:r>
          </a:p>
          <a:p>
            <a:r>
              <a:rPr lang="en-GB" dirty="0" smtClean="0"/>
              <a:t>&amp; distance from force plate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5874" y="190899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Jump box</a:t>
            </a:r>
          </a:p>
          <a:p>
            <a:r>
              <a:rPr lang="en-GB" dirty="0" smtClean="0"/>
              <a:t>(fixed height)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920179" y="4509120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Camera 2</a:t>
            </a:r>
          </a:p>
          <a:p>
            <a:r>
              <a:rPr lang="en-GB" dirty="0" smtClean="0"/>
              <a:t>Fixed lens to floor height </a:t>
            </a:r>
          </a:p>
          <a:p>
            <a:r>
              <a:rPr lang="en-GB" dirty="0" smtClean="0"/>
              <a:t>&amp; distance from force plate 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03648" y="216886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9492" y="265601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Force plate</a:t>
            </a:r>
          </a:p>
        </p:txBody>
      </p:sp>
      <p:cxnSp>
        <p:nvCxnSpPr>
          <p:cNvPr id="27" name="Straight Connector 26"/>
          <p:cNvCxnSpPr>
            <a:stCxn id="25" idx="3"/>
            <a:endCxn id="6" idx="1"/>
          </p:cNvCxnSpPr>
          <p:nvPr/>
        </p:nvCxnSpPr>
        <p:spPr>
          <a:xfrm flipV="1">
            <a:off x="1508320" y="2816932"/>
            <a:ext cx="759424" cy="2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1"/>
          </p:cNvCxnSpPr>
          <p:nvPr/>
        </p:nvCxnSpPr>
        <p:spPr>
          <a:xfrm flipH="1">
            <a:off x="2555776" y="2708920"/>
            <a:ext cx="19386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1"/>
            <a:endCxn id="6" idx="2"/>
          </p:cNvCxnSpPr>
          <p:nvPr/>
        </p:nvCxnSpPr>
        <p:spPr>
          <a:xfrm flipH="1" flipV="1">
            <a:off x="2411760" y="2924944"/>
            <a:ext cx="12150" cy="18722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8244" y="1539664"/>
            <a:ext cx="398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Length of jump is half athlete’s height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59832" y="1908996"/>
            <a:ext cx="465274" cy="54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441" y="1092829"/>
            <a:ext cx="8342064" cy="1760108"/>
          </a:xfrm>
        </p:spPr>
        <p:txBody>
          <a:bodyPr/>
          <a:lstStyle/>
          <a:p>
            <a:r>
              <a:rPr lang="en-GB" dirty="0"/>
              <a:t>Typical scoring system used in research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“LESS” – requires expertise (Student </a:t>
            </a:r>
            <a:r>
              <a:rPr lang="en-GB" dirty="0"/>
              <a:t>Information Sheet 3)</a:t>
            </a:r>
          </a:p>
          <a:p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288" y="3140968"/>
            <a:ext cx="8342064" cy="41048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3200" b="1" kern="1200" dirty="0" err="1" smtClean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0" kern="120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2pPr>
            <a:lvl3pPr marL="719138" indent="-3635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  <a:defRPr sz="2400" kern="1200" baseline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3pPr>
            <a:lvl4pPr marL="1074738" indent="-35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74738" algn="l"/>
              </a:tabLst>
              <a:defRPr sz="2400" kern="120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4pPr>
            <a:lvl5pPr marL="1438275" indent="-3635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438275" algn="l"/>
              </a:tabLst>
              <a:defRPr sz="2400" kern="1200" baseline="0">
                <a:solidFill>
                  <a:srgbClr val="747678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Can you suggest a scoring system for your investigation 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- For example:  Risk of injury:  Yes/No , Reason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results – Activity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Use information about cause of ACL </a:t>
            </a:r>
            <a:r>
              <a:rPr lang="en-GB" dirty="0"/>
              <a:t>i</a:t>
            </a:r>
            <a:r>
              <a:rPr lang="en-GB" dirty="0" smtClean="0"/>
              <a:t>njuries (Information Sheet 1) to evaluate likelihood of injury</a:t>
            </a:r>
          </a:p>
          <a:p>
            <a:endParaRPr lang="en-GB" dirty="0"/>
          </a:p>
          <a:p>
            <a:pPr lvl="1"/>
            <a:r>
              <a:rPr lang="en-GB" dirty="0" smtClean="0"/>
              <a:t>Make your own videos or use the video clips of jumps provided (see next slide)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Share results, how could you investigate further?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alliance.ac.uk/wp-content/uploads/2012/10/Teesside-Univers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93" y="4222124"/>
            <a:ext cx="1936204" cy="9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90" y="1932667"/>
            <a:ext cx="1860207" cy="223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60023"/>
            <a:ext cx="8341816" cy="792088"/>
          </a:xfrm>
        </p:spPr>
        <p:txBody>
          <a:bodyPr/>
          <a:lstStyle/>
          <a:p>
            <a:r>
              <a:rPr lang="en-GB" dirty="0" smtClean="0"/>
              <a:t>Combining sport and technology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EPSRC Digital Economy Research Project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15847"/>
            <a:ext cx="2028818" cy="304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81" y="2015847"/>
            <a:ext cx="2085129" cy="30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Analyse research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View videos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- Record comments 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- </a:t>
            </a:r>
            <a:r>
              <a:rPr lang="en-GB" dirty="0"/>
              <a:t>C</a:t>
            </a:r>
            <a:r>
              <a:rPr lang="en-GB" dirty="0" smtClean="0"/>
              <a:t>ompare with researcher analysis (Information Sheet 4)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Researcher analysis of movements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12169"/>
              </p:ext>
            </p:extLst>
          </p:nvPr>
        </p:nvGraphicFramePr>
        <p:xfrm>
          <a:off x="395288" y="1268415"/>
          <a:ext cx="7395209" cy="399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448"/>
                <a:gridCol w="5594761"/>
              </a:tblGrid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drop jump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Good, although more knee flexion would have been better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 valgus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angle: injury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002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knee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rotation: injury risk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leg hop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003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Error, hopped from one leg onto the other leg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005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Error, jump was diagonal instead of straight forward, and knee valgus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Squats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009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010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 external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rotation: injury risk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601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011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270510" algn="l"/>
                          <a:tab pos="387096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valgus: injury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6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Computer analysis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buFontTx/>
              <a:buChar char="-"/>
            </a:pPr>
            <a:r>
              <a:rPr lang="en-GB" dirty="0" smtClean="0"/>
              <a:t>Researcher analysis of movement is time consuming and potentially subjective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In this research markers are attached to athlete’s clothing and images analysed by computer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40822" y="3123268"/>
            <a:ext cx="5360584" cy="2073481"/>
            <a:chOff x="940822" y="3123268"/>
            <a:chExt cx="5360584" cy="20734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87692" y="3382370"/>
              <a:ext cx="2072816" cy="15546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84706" y="3382371"/>
              <a:ext cx="2072816" cy="15546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1720" y="3383035"/>
              <a:ext cx="2072816" cy="155461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3212976"/>
            <a:ext cx="1369776" cy="19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Wearable GPS Devices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143544"/>
            <a:ext cx="8443888" cy="4301680"/>
          </a:xfrm>
        </p:spPr>
        <p:txBody>
          <a:bodyPr/>
          <a:lstStyle/>
          <a:p>
            <a:pPr lvl="1"/>
            <a:r>
              <a:rPr lang="en-GB" dirty="0" smtClean="0"/>
              <a:t>GPS vests/chips in shirts measure position of player throughout training or match</a:t>
            </a:r>
          </a:p>
          <a:p>
            <a:pPr lvl="2"/>
            <a:r>
              <a:rPr lang="en-GB" dirty="0" smtClean="0">
                <a:hlinkClick r:id="rId2"/>
              </a:rPr>
              <a:t>Video of typical GPS athlete tracking system</a:t>
            </a:r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r>
              <a:rPr lang="en-GB" dirty="0" smtClean="0">
                <a:hlinkClick r:id="rId3" action="ppaction://hlinkfile"/>
              </a:rPr>
              <a:t>Video about GPS monitoring at Newcastle United</a:t>
            </a:r>
            <a:r>
              <a:rPr lang="en-GB" dirty="0" smtClean="0"/>
              <a:t>  </a:t>
            </a:r>
            <a:endParaRPr lang="en-GB" dirty="0"/>
          </a:p>
          <a:p>
            <a:pPr lvl="2"/>
            <a:r>
              <a:rPr lang="en-GB" dirty="0" smtClean="0">
                <a:hlinkClick r:id="rId4"/>
              </a:rPr>
              <a:t>BBC: "wearable tech giving sports teams winning ways"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7544" y="2573979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1" y="2582040"/>
            <a:ext cx="2448272" cy="1753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608425"/>
            <a:ext cx="2304256" cy="1727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70969"/>
            <a:ext cx="2647076" cy="17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Wearable GPS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1" indent="-457200">
              <a:buFontTx/>
              <a:buChar char="-"/>
            </a:pPr>
            <a:r>
              <a:rPr lang="en-GB" dirty="0" smtClean="0"/>
              <a:t>Data transferred to laptop computer</a:t>
            </a:r>
          </a:p>
          <a:p>
            <a:pPr marL="457200" lvl="1" indent="-457200">
              <a:buFontTx/>
              <a:buChar char="-"/>
            </a:pPr>
            <a:r>
              <a:rPr lang="en-GB" dirty="0" smtClean="0"/>
              <a:t>Analysed using computer programme/spreadsheet</a:t>
            </a:r>
          </a:p>
          <a:p>
            <a:pPr marL="457200" lvl="1" indent="-457200">
              <a:buFontTx/>
              <a:buChar char="-"/>
            </a:pPr>
            <a:endParaRPr lang="en-GB" dirty="0"/>
          </a:p>
          <a:p>
            <a:pPr marL="457200" lvl="1" indent="-457200">
              <a:buFontTx/>
              <a:buChar char="-"/>
            </a:pPr>
            <a:endParaRPr lang="en-GB" dirty="0" smtClean="0"/>
          </a:p>
          <a:p>
            <a:pPr marL="457200" lvl="1" indent="-457200">
              <a:buFontTx/>
              <a:buChar char="-"/>
            </a:pPr>
            <a:endParaRPr lang="en-GB" dirty="0"/>
          </a:p>
          <a:p>
            <a:pPr marL="457200" lvl="1" indent="-457200">
              <a:buFontTx/>
              <a:buChar char="-"/>
            </a:pPr>
            <a:endParaRPr lang="en-GB" dirty="0" smtClean="0"/>
          </a:p>
          <a:p>
            <a:pPr lvl="1"/>
            <a:r>
              <a:rPr lang="en-GB" dirty="0" smtClean="0"/>
              <a:t> </a:t>
            </a:r>
          </a:p>
          <a:p>
            <a:pPr marL="457200" lvl="1" indent="-457200">
              <a:buFontTx/>
              <a:buChar char="-"/>
            </a:pPr>
            <a:r>
              <a:rPr lang="en-GB" dirty="0" smtClean="0"/>
              <a:t>Gives statistics about athlete performance</a:t>
            </a:r>
          </a:p>
          <a:p>
            <a:pPr marL="457200" lvl="1" indent="-457200">
              <a:buFontTx/>
              <a:buChar char="-"/>
            </a:pPr>
            <a:r>
              <a:rPr lang="en-GB" dirty="0" smtClean="0"/>
              <a:t>Not yet sufficiently accurate to assess injury potential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2520280" cy="177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644734"/>
            <a:ext cx="1683576" cy="11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 own performance data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7" y="1268760"/>
            <a:ext cx="8342064" cy="4104803"/>
          </a:xfrm>
        </p:spPr>
        <p:txBody>
          <a:bodyPr/>
          <a:lstStyle/>
          <a:p>
            <a:pPr lvl="1"/>
            <a:r>
              <a:rPr lang="en-GB" dirty="0" smtClean="0"/>
              <a:t>You could also use GPS data to measure and evaluate sports performance using: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“sports watch” with GPS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Smart Phone with accelerometers 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Smartphone App (for example “</a:t>
            </a:r>
            <a:r>
              <a:rPr lang="en-GB" dirty="0" err="1" smtClean="0"/>
              <a:t>Runkeeper</a:t>
            </a:r>
            <a:r>
              <a:rPr lang="en-GB" dirty="0" smtClean="0"/>
              <a:t>”, “</a:t>
            </a:r>
            <a:r>
              <a:rPr lang="en-GB" dirty="0" err="1" smtClean="0"/>
              <a:t>Runtastic</a:t>
            </a:r>
            <a:r>
              <a:rPr lang="en-GB" dirty="0" smtClean="0"/>
              <a:t>”)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Measurements could be:</a:t>
            </a:r>
          </a:p>
          <a:p>
            <a:pPr marL="457200" lvl="1" indent="-457200">
              <a:buFontTx/>
              <a:buChar char="-"/>
            </a:pPr>
            <a:r>
              <a:rPr lang="en-GB" dirty="0" smtClean="0"/>
              <a:t>Acceleration/Deceleration</a:t>
            </a:r>
          </a:p>
          <a:p>
            <a:pPr marL="457200" lvl="1" indent="-457200">
              <a:buFontTx/>
              <a:buChar char="-"/>
            </a:pPr>
            <a:r>
              <a:rPr lang="en-GB" dirty="0" smtClean="0"/>
              <a:t>Average Speed</a:t>
            </a:r>
          </a:p>
          <a:p>
            <a:pPr marL="457200" lvl="1" indent="-457200">
              <a:buFontTx/>
              <a:buChar char="-"/>
            </a:pPr>
            <a:r>
              <a:rPr lang="en-GB" dirty="0" smtClean="0"/>
              <a:t>Distance covered</a:t>
            </a:r>
          </a:p>
        </p:txBody>
      </p:sp>
    </p:spTree>
    <p:extLst>
      <p:ext uri="{BB962C8B-B14F-4D97-AF65-F5344CB8AC3E}">
        <p14:creationId xmlns:p14="http://schemas.microsoft.com/office/powerpoint/2010/main" val="38360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Wearable Tech: Boxing Game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buFontTx/>
              <a:buChar char="-"/>
            </a:pPr>
            <a:r>
              <a:rPr lang="en-GB" dirty="0" smtClean="0"/>
              <a:t>A boxing </a:t>
            </a:r>
            <a:r>
              <a:rPr lang="en-GB" dirty="0"/>
              <a:t>computer game </a:t>
            </a:r>
            <a:r>
              <a:rPr lang="en-GB" dirty="0" smtClean="0"/>
              <a:t>was tested by University of Teesside researchers on </a:t>
            </a:r>
            <a:r>
              <a:rPr lang="en-GB" dirty="0"/>
              <a:t>50 unhealthy men from </a:t>
            </a:r>
            <a:r>
              <a:rPr lang="en-GB" dirty="0" smtClean="0"/>
              <a:t>Teesside 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gamers played </a:t>
            </a:r>
            <a:r>
              <a:rPr lang="en-GB" dirty="0"/>
              <a:t>against a virtual boxer who reacts to their </a:t>
            </a:r>
            <a:r>
              <a:rPr lang="en-GB" dirty="0" smtClean="0"/>
              <a:t>punches </a:t>
            </a:r>
          </a:p>
          <a:p>
            <a:pPr marL="342900" lvl="1" indent="-342900">
              <a:buFontTx/>
              <a:buChar char="-"/>
            </a:pPr>
            <a:r>
              <a:rPr lang="en-GB" dirty="0"/>
              <a:t>research </a:t>
            </a:r>
            <a:r>
              <a:rPr lang="en-GB" dirty="0" smtClean="0"/>
              <a:t>showed that the exercise gained from the game could </a:t>
            </a:r>
            <a:r>
              <a:rPr lang="en-GB" dirty="0"/>
              <a:t>improve people's </a:t>
            </a:r>
            <a:r>
              <a:rPr lang="en-GB" dirty="0" smtClean="0"/>
              <a:t>health</a:t>
            </a:r>
            <a:endParaRPr lang="en-GB" dirty="0"/>
          </a:p>
          <a:p>
            <a:pPr lvl="1"/>
            <a:endParaRPr lang="en-GB" dirty="0" smtClean="0">
              <a:hlinkClick r:id="rId2"/>
            </a:endParaRPr>
          </a:p>
          <a:p>
            <a:pPr lvl="1"/>
            <a:r>
              <a:rPr lang="en-GB" dirty="0" smtClean="0">
                <a:hlinkClick r:id="rId2"/>
              </a:rPr>
              <a:t>Link to Newspaper </a:t>
            </a:r>
            <a:r>
              <a:rPr lang="en-GB" smtClean="0">
                <a:hlinkClick r:id="rId2"/>
              </a:rPr>
              <a:t>article</a:t>
            </a:r>
            <a:r>
              <a:rPr lang="en-GB" smtClean="0"/>
              <a:t> </a:t>
            </a:r>
            <a:r>
              <a:rPr lang="en-GB"/>
              <a:t>, </a:t>
            </a:r>
            <a:r>
              <a:rPr lang="en-GB" smtClean="0">
                <a:hlinkClick r:id="rId3"/>
              </a:rPr>
              <a:t>BBC News Website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2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Profiles of Researchers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Many routes to become a researcher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People involved in biomechanics research include: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Computer programmers, medical doctors, sports scientists, engineers, physical therapists 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Normally move into research after BSc or Masters degree at university</a:t>
            </a:r>
          </a:p>
          <a:p>
            <a:pPr marL="342900" lvl="1" indent="-342900">
              <a:buFontTx/>
              <a:buChar char="-"/>
            </a:pPr>
            <a:r>
              <a:rPr lang="en-GB" dirty="0" smtClean="0"/>
              <a:t>Some enter research with experience of working with professional athletes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7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41816" cy="1368152"/>
          </a:xfrm>
        </p:spPr>
        <p:txBody>
          <a:bodyPr/>
          <a:lstStyle/>
          <a:p>
            <a:r>
              <a:rPr lang="en-GB" dirty="0" smtClean="0"/>
              <a:t>Professor Iain Spears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Career </a:t>
            </a:r>
          </a:p>
          <a:p>
            <a:pPr lvl="1"/>
            <a:r>
              <a:rPr lang="en-GB" sz="2000" dirty="0" smtClean="0"/>
              <a:t>Research Degree (PhD), Liverpool University</a:t>
            </a:r>
          </a:p>
          <a:p>
            <a:pPr lvl="1"/>
            <a:r>
              <a:rPr lang="en-GB" sz="2000" dirty="0" err="1" smtClean="0"/>
              <a:t>Dept</a:t>
            </a:r>
            <a:r>
              <a:rPr lang="en-GB" sz="2000" dirty="0" smtClean="0"/>
              <a:t> of Human Anatomy and Cell Biology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Currently: Professor of Sport and Exercise, </a:t>
            </a:r>
            <a:r>
              <a:rPr lang="en-GB" sz="2000" dirty="0"/>
              <a:t>University of Teesside </a:t>
            </a:r>
            <a:endParaRPr lang="en-GB" sz="20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Professor </a:t>
            </a:r>
            <a:r>
              <a:rPr lang="en-GB" dirty="0"/>
              <a:t>Spears’ background is engineering, specialising in computational biomechanics in the areas of sport and exercise. Prior to sport and exercise, he worked in dental and orthopaedic research. 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021210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41816" cy="1368152"/>
          </a:xfrm>
        </p:spPr>
        <p:txBody>
          <a:bodyPr/>
          <a:lstStyle/>
          <a:p>
            <a:r>
              <a:rPr lang="en-GB" dirty="0" smtClean="0"/>
              <a:t>Mark </a:t>
            </a:r>
            <a:r>
              <a:rPr lang="en-GB" dirty="0" err="1" smtClean="0"/>
              <a:t>Wijnbergen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Career </a:t>
            </a:r>
          </a:p>
          <a:p>
            <a:pPr lvl="1"/>
            <a:r>
              <a:rPr lang="en-GB" dirty="0" smtClean="0"/>
              <a:t>BSc – University of Groningen</a:t>
            </a:r>
          </a:p>
          <a:p>
            <a:pPr lvl="2"/>
            <a:r>
              <a:rPr lang="en-GB" dirty="0" smtClean="0"/>
              <a:t>Human </a:t>
            </a:r>
            <a:r>
              <a:rPr lang="en-GB" dirty="0"/>
              <a:t>Movement Science</a:t>
            </a:r>
          </a:p>
          <a:p>
            <a:pPr lvl="1"/>
            <a:r>
              <a:rPr lang="en-GB" dirty="0"/>
              <a:t>MSc </a:t>
            </a:r>
            <a:r>
              <a:rPr lang="en-GB" dirty="0" smtClean="0"/>
              <a:t>– University of Groningen</a:t>
            </a:r>
          </a:p>
          <a:p>
            <a:pPr lvl="2"/>
            <a:r>
              <a:rPr lang="en-GB" dirty="0" smtClean="0"/>
              <a:t>Sports Science &amp; Human </a:t>
            </a:r>
            <a:r>
              <a:rPr lang="en-GB" dirty="0"/>
              <a:t>Movement Science</a:t>
            </a:r>
          </a:p>
          <a:p>
            <a:pPr lvl="1"/>
            <a:r>
              <a:rPr lang="en-GB" dirty="0" smtClean="0"/>
              <a:t>Video </a:t>
            </a:r>
            <a:r>
              <a:rPr lang="en-GB" dirty="0"/>
              <a:t>and data analyst at FC </a:t>
            </a:r>
            <a:r>
              <a:rPr lang="en-GB" dirty="0" smtClean="0"/>
              <a:t>Groningen</a:t>
            </a:r>
          </a:p>
          <a:p>
            <a:pPr lvl="1"/>
            <a:r>
              <a:rPr lang="en-GB" dirty="0" smtClean="0"/>
              <a:t>PhD Student  Teesside University</a:t>
            </a:r>
            <a:endParaRPr lang="en-GB" dirty="0"/>
          </a:p>
          <a:p>
            <a:pPr lvl="1"/>
            <a:r>
              <a:rPr lang="en-GB" i="1" dirty="0" smtClean="0"/>
              <a:t>“Development </a:t>
            </a:r>
            <a:r>
              <a:rPr lang="en-GB" i="1" dirty="0"/>
              <a:t>and evaluation of a performance analysis system for use in elite </a:t>
            </a:r>
            <a:r>
              <a:rPr lang="en-GB" i="1" dirty="0" smtClean="0"/>
              <a:t>football”</a:t>
            </a:r>
            <a:endParaRPr lang="en-GB" i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2441848" cy="24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technology </a:t>
            </a:r>
            <a:r>
              <a:rPr lang="en-GB" dirty="0"/>
              <a:t>in </a:t>
            </a:r>
            <a:r>
              <a:rPr lang="en-GB" dirty="0" smtClean="0"/>
              <a:t>sports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Obtaining </a:t>
            </a:r>
            <a:r>
              <a:rPr lang="en-GB" dirty="0" smtClean="0"/>
              <a:t>data</a:t>
            </a:r>
            <a:endParaRPr lang="en-GB" dirty="0"/>
          </a:p>
          <a:p>
            <a:pPr lvl="2"/>
            <a:r>
              <a:rPr lang="en-GB" dirty="0"/>
              <a:t>Physical </a:t>
            </a:r>
            <a:r>
              <a:rPr lang="en-GB" dirty="0" smtClean="0"/>
              <a:t>data</a:t>
            </a:r>
          </a:p>
          <a:p>
            <a:pPr marL="355600" lvl="2" indent="0">
              <a:buNone/>
            </a:pPr>
            <a:r>
              <a:rPr lang="en-GB" dirty="0" smtClean="0"/>
              <a:t>(speed, distance etc)</a:t>
            </a:r>
            <a:endParaRPr lang="en-GB" dirty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Technical data</a:t>
            </a:r>
          </a:p>
          <a:p>
            <a:pPr marL="355600" lvl="2" indent="0">
              <a:buNone/>
            </a:pPr>
            <a:r>
              <a:rPr lang="en-GB" dirty="0" smtClean="0"/>
              <a:t> (game technique)</a:t>
            </a:r>
          </a:p>
          <a:p>
            <a:pPr lvl="2"/>
            <a:endParaRPr lang="en-GB" dirty="0"/>
          </a:p>
          <a:p>
            <a:pPr lvl="2"/>
            <a:r>
              <a:rPr lang="en-GB" dirty="0" smtClean="0"/>
              <a:t>Tactical </a:t>
            </a:r>
            <a:r>
              <a:rPr lang="en-GB" dirty="0"/>
              <a:t>data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9106"/>
            <a:ext cx="2485222" cy="1543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3454"/>
            <a:ext cx="3207029" cy="2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Professor Iain Spears / Mark </a:t>
            </a:r>
            <a:r>
              <a:rPr lang="en-GB" dirty="0" err="1" smtClean="0"/>
              <a:t>Wijnbergen</a:t>
            </a:r>
            <a:endParaRPr lang="en-GB" dirty="0" smtClean="0"/>
          </a:p>
          <a:p>
            <a:pPr marL="342900" lvl="1" indent="-342900">
              <a:buFontTx/>
              <a:buChar char="-"/>
            </a:pPr>
            <a:r>
              <a:rPr lang="en-GB" dirty="0" smtClean="0"/>
              <a:t>For supplying information about the research and videos</a:t>
            </a:r>
          </a:p>
          <a:p>
            <a:pPr lvl="1"/>
            <a:endParaRPr lang="en-GB" dirty="0"/>
          </a:p>
          <a:p>
            <a:r>
              <a:rPr lang="en-GB" dirty="0" smtClean="0"/>
              <a:t>Catapult Sports </a:t>
            </a:r>
          </a:p>
          <a:p>
            <a:pPr lvl="1"/>
            <a:r>
              <a:rPr lang="en-GB" dirty="0" smtClean="0"/>
              <a:t>- For supplying and giving permission to use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65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1" cy="792088"/>
          </a:xfrm>
        </p:spPr>
        <p:txBody>
          <a:bodyPr/>
          <a:lstStyle/>
          <a:p>
            <a:r>
              <a:rPr lang="en-GB" dirty="0" smtClean="0"/>
              <a:t>Benefits of collecting data in sport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Match analysis of own </a:t>
            </a:r>
            <a:r>
              <a:rPr lang="en-GB" dirty="0" smtClean="0"/>
              <a:t>team / opponents</a:t>
            </a:r>
            <a:endParaRPr lang="en-GB" dirty="0"/>
          </a:p>
          <a:p>
            <a:endParaRPr lang="en-GB" dirty="0"/>
          </a:p>
          <a:p>
            <a:r>
              <a:rPr lang="en-GB"/>
              <a:t>Scouting </a:t>
            </a:r>
            <a:r>
              <a:rPr lang="en-GB" smtClean="0"/>
              <a:t>for </a:t>
            </a:r>
            <a:r>
              <a:rPr lang="en-GB" dirty="0"/>
              <a:t>new </a:t>
            </a:r>
            <a:r>
              <a:rPr lang="en-GB" dirty="0" smtClean="0"/>
              <a:t>players</a:t>
            </a:r>
          </a:p>
          <a:p>
            <a:endParaRPr lang="en-GB" dirty="0"/>
          </a:p>
          <a:p>
            <a:r>
              <a:rPr lang="en-GB" dirty="0"/>
              <a:t>Monitoring physical activity of </a:t>
            </a:r>
            <a:r>
              <a:rPr lang="en-GB" dirty="0" smtClean="0"/>
              <a:t>players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- Potential for injury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7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Injury prevention – Activity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Give some reasons why this is important for people who are involved in sports</a:t>
            </a:r>
          </a:p>
          <a:p>
            <a:endParaRPr lang="en-GB" dirty="0" smtClean="0"/>
          </a:p>
          <a:p>
            <a:r>
              <a:rPr lang="en-GB" dirty="0" smtClean="0"/>
              <a:t>Why are clubs willing to spend money on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Injury Prevention - Reasons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GB" dirty="0" smtClean="0"/>
              <a:t>Unable to do sports – loss of  income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Medical costs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Long term impact on health – arthritis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Any others?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2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Knee injury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2"/>
            <a:r>
              <a:rPr lang="en-GB" u="sng" dirty="0" smtClean="0">
                <a:hlinkClick r:id="rId2"/>
              </a:rPr>
              <a:t>Click here for NHS article about knee injury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780928"/>
            <a:ext cx="4104456" cy="2369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171704"/>
            <a:ext cx="425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Knee joint: Front View             Side view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373816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Anterior cruciate ligament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2743148"/>
            <a:ext cx="1584176" cy="110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8144" y="364502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Patella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44885" y="422108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Meniscus</a:t>
            </a:r>
            <a:endParaRPr lang="en-GB" sz="14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131840" y="3965849"/>
            <a:ext cx="288032" cy="255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67944" y="4014356"/>
            <a:ext cx="336233" cy="20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</p:cNvCxnSpPr>
          <p:nvPr/>
        </p:nvCxnSpPr>
        <p:spPr>
          <a:xfrm flipH="1" flipV="1">
            <a:off x="5374154" y="3717032"/>
            <a:ext cx="493990" cy="81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21778" y="3036042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Femur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32564" y="4763684"/>
            <a:ext cx="565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Tibia</a:t>
            </a:r>
            <a:endParaRPr lang="en-GB" sz="1400" dirty="0"/>
          </a:p>
        </p:txBody>
      </p:sp>
      <p:cxnSp>
        <p:nvCxnSpPr>
          <p:cNvPr id="23" name="Straight Connector 22"/>
          <p:cNvCxnSpPr>
            <a:stCxn id="20" idx="1"/>
          </p:cNvCxnSpPr>
          <p:nvPr/>
        </p:nvCxnSpPr>
        <p:spPr>
          <a:xfrm flipH="1" flipV="1">
            <a:off x="2771800" y="3036042"/>
            <a:ext cx="449978" cy="15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22611" y="3036042"/>
            <a:ext cx="481566" cy="190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1"/>
          </p:cNvCxnSpPr>
          <p:nvPr/>
        </p:nvCxnSpPr>
        <p:spPr>
          <a:xfrm flipH="1" flipV="1">
            <a:off x="2771552" y="4742751"/>
            <a:ext cx="661012" cy="174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</p:cNvCxnSpPr>
          <p:nvPr/>
        </p:nvCxnSpPr>
        <p:spPr>
          <a:xfrm flipV="1">
            <a:off x="3998488" y="4549798"/>
            <a:ext cx="661012" cy="367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1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ACL Injury and causes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Anterior cruciate </a:t>
            </a:r>
            <a:r>
              <a:rPr lang="en-GB" dirty="0" smtClean="0"/>
              <a:t>ligament </a:t>
            </a:r>
            <a:r>
              <a:rPr lang="en-GB" dirty="0"/>
              <a:t>(ACL) </a:t>
            </a:r>
            <a:r>
              <a:rPr lang="en-GB" dirty="0" smtClean="0"/>
              <a:t>injury</a:t>
            </a:r>
          </a:p>
          <a:p>
            <a:pPr lvl="1"/>
            <a:endParaRPr lang="en-GB" dirty="0" smtClean="0">
              <a:hlinkClick r:id="rId2"/>
            </a:endParaRPr>
          </a:p>
          <a:p>
            <a:pPr lvl="1"/>
            <a:r>
              <a:rPr lang="en-GB" dirty="0" smtClean="0">
                <a:hlinkClick r:id="rId2"/>
              </a:rPr>
              <a:t>Video explanation of ACL</a:t>
            </a:r>
            <a:r>
              <a:rPr lang="en-GB" dirty="0" smtClean="0"/>
              <a:t> </a:t>
            </a:r>
            <a:endParaRPr lang="en-GB" dirty="0"/>
          </a:p>
          <a:p>
            <a:pPr marL="457200" lvl="1" indent="-457200">
              <a:buFontTx/>
              <a:buChar char="-"/>
            </a:pPr>
            <a:endParaRPr lang="en-GB" dirty="0" smtClean="0"/>
          </a:p>
          <a:p>
            <a:pPr marL="457200" lvl="1" indent="-457200">
              <a:buFontTx/>
              <a:buChar char="-"/>
            </a:pPr>
            <a:r>
              <a:rPr lang="en-GB" dirty="0" smtClean="0"/>
              <a:t>important </a:t>
            </a:r>
            <a:r>
              <a:rPr lang="en-GB" dirty="0"/>
              <a:t>in stabilising the knee joint </a:t>
            </a:r>
            <a:endParaRPr lang="en-GB" dirty="0" smtClean="0"/>
          </a:p>
          <a:p>
            <a:pPr marL="457200" lvl="1" indent="-457200">
              <a:buFontTx/>
              <a:buChar char="-"/>
            </a:pPr>
            <a:r>
              <a:rPr lang="en-GB" dirty="0" smtClean="0"/>
              <a:t>can </a:t>
            </a:r>
            <a:r>
              <a:rPr lang="en-GB" dirty="0"/>
              <a:t>be injured when </a:t>
            </a:r>
            <a:r>
              <a:rPr lang="en-GB" dirty="0" smtClean="0"/>
              <a:t>overstretched: contact </a:t>
            </a:r>
            <a:r>
              <a:rPr lang="en-GB" dirty="0"/>
              <a:t>/</a:t>
            </a:r>
            <a:r>
              <a:rPr lang="en-GB" dirty="0" smtClean="0"/>
              <a:t>non-contact </a:t>
            </a:r>
            <a:endParaRPr lang="en-GB" dirty="0"/>
          </a:p>
          <a:p>
            <a:pPr marL="457200" lvl="1" indent="-457200">
              <a:buFontTx/>
              <a:buChar char="-"/>
            </a:pPr>
            <a:r>
              <a:rPr lang="en-GB" dirty="0" smtClean="0"/>
              <a:t>In sports </a:t>
            </a:r>
            <a:r>
              <a:rPr lang="en-GB" dirty="0"/>
              <a:t>where there is a </a:t>
            </a:r>
            <a:r>
              <a:rPr lang="en-GB" dirty="0" smtClean="0"/>
              <a:t>turning </a:t>
            </a:r>
            <a:r>
              <a:rPr lang="en-GB" dirty="0"/>
              <a:t>and twisting motion </a:t>
            </a:r>
            <a:r>
              <a:rPr lang="en-GB" dirty="0" smtClean="0"/>
              <a:t> (football</a:t>
            </a:r>
            <a:r>
              <a:rPr lang="en-GB" dirty="0"/>
              <a:t>, rugby, basketball and alpine </a:t>
            </a:r>
            <a:r>
              <a:rPr lang="en-GB" dirty="0" smtClean="0"/>
              <a:t>skiing) </a:t>
            </a:r>
          </a:p>
          <a:p>
            <a:pPr marL="457200" lvl="1" indent="-457200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364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9073007" cy="792088"/>
          </a:xfrm>
        </p:spPr>
        <p:txBody>
          <a:bodyPr/>
          <a:lstStyle/>
          <a:p>
            <a:r>
              <a:rPr lang="en-GB" dirty="0" smtClean="0"/>
              <a:t>Famous sufferers of ACL injury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algn="ctr"/>
            <a:r>
              <a:rPr lang="en-GB" dirty="0" smtClean="0"/>
              <a:t>Paul Gascoigne</a:t>
            </a:r>
          </a:p>
          <a:p>
            <a:pPr lvl="1" algn="ctr"/>
            <a:endParaRPr lang="en-GB" dirty="0" smtClean="0"/>
          </a:p>
          <a:p>
            <a:pPr lvl="1" algn="ctr"/>
            <a:r>
              <a:rPr lang="en-GB" dirty="0" smtClean="0"/>
              <a:t>Michael Owen</a:t>
            </a:r>
          </a:p>
          <a:p>
            <a:pPr lvl="1" algn="ctr"/>
            <a:endParaRPr lang="en-GB" dirty="0" smtClean="0"/>
          </a:p>
          <a:p>
            <a:pPr lvl="1" algn="ctr"/>
            <a:r>
              <a:rPr lang="en-GB" dirty="0" smtClean="0"/>
              <a:t>Tiger Woods</a:t>
            </a:r>
          </a:p>
          <a:p>
            <a:pPr lvl="1" algn="ctr"/>
            <a:r>
              <a:rPr lang="en-GB" dirty="0" smtClean="0"/>
              <a:t> </a:t>
            </a:r>
          </a:p>
          <a:p>
            <a:pPr lvl="1" algn="ctr"/>
            <a:r>
              <a:rPr lang="en-GB" u="sng" dirty="0" smtClean="0">
                <a:hlinkClick r:id="rId2"/>
              </a:rPr>
              <a:t>Click here for article about Theo Walcott</a:t>
            </a:r>
            <a:endParaRPr lang="en-GB" u="sng" dirty="0" smtClean="0"/>
          </a:p>
          <a:p>
            <a:pPr lvl="1" algn="ctr"/>
            <a:r>
              <a:rPr lang="en-GB" u="sng" dirty="0" smtClean="0"/>
              <a:t> </a:t>
            </a:r>
            <a:r>
              <a:rPr lang="en-GB" dirty="0" smtClean="0"/>
              <a:t> </a:t>
            </a:r>
          </a:p>
          <a:p>
            <a:pPr lvl="1" algn="ctr"/>
            <a:r>
              <a:rPr lang="en-GB" u="sng" dirty="0" smtClean="0">
                <a:hlinkClick r:id="rId3"/>
              </a:rPr>
              <a:t>Click here for article about professional footballer injuries</a:t>
            </a:r>
            <a:r>
              <a:rPr lang="en-GB" dirty="0" smtClean="0"/>
              <a:t> </a:t>
            </a:r>
            <a:endParaRPr lang="en-GB" dirty="0">
              <a:hlinkClick r:id="rId4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346771"/>
      </p:ext>
    </p:extLst>
  </p:cSld>
  <p:clrMapOvr>
    <a:masterClrMapping/>
  </p:clrMapOvr>
</p:sld>
</file>

<file path=ppt/theme/theme1.xml><?xml version="1.0" encoding="utf-8"?>
<a:theme xmlns:a="http://schemas.openxmlformats.org/drawingml/2006/main" name="HE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Learning_template_2016_w_TSSP_4x3_standard.potx" id="{5C30AC29-BF77-49F5-9222-D51BCB89AAE3}" vid="{A2200753-A1D1-4490-A28D-BFF2361438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 Learning_template_2016_w_TSSP_4x3_standard</Template>
  <TotalTime>1578</TotalTime>
  <Words>1120</Words>
  <Application>Microsoft Office PowerPoint</Application>
  <PresentationFormat>On-screen Show (4:3)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HEaTED Theme</vt:lpstr>
      <vt:lpstr>Techniques for Analysis of Sports and Exercise</vt:lpstr>
      <vt:lpstr>Combining sport and technology</vt:lpstr>
      <vt:lpstr>Use of technology in sports</vt:lpstr>
      <vt:lpstr>Benefits of collecting data in sport</vt:lpstr>
      <vt:lpstr>Injury prevention – Activity 1</vt:lpstr>
      <vt:lpstr>Injury Prevention - Reasons</vt:lpstr>
      <vt:lpstr>Knee injury</vt:lpstr>
      <vt:lpstr>ACL Injury and causes</vt:lpstr>
      <vt:lpstr>Famous sufferers of ACL injury</vt:lpstr>
      <vt:lpstr>Knee Joint Angle &amp; force on knee</vt:lpstr>
      <vt:lpstr>Research investigation</vt:lpstr>
      <vt:lpstr>Research investigation planning</vt:lpstr>
      <vt:lpstr>Experiments</vt:lpstr>
      <vt:lpstr>Measurements in this research</vt:lpstr>
      <vt:lpstr>Factors to consider: ethics/safety</vt:lpstr>
      <vt:lpstr>Biomechanics research</vt:lpstr>
      <vt:lpstr>Video set up – control variables</vt:lpstr>
      <vt:lpstr>Measurements</vt:lpstr>
      <vt:lpstr>Analysis of results – Activity 3</vt:lpstr>
      <vt:lpstr>Analyse research data</vt:lpstr>
      <vt:lpstr>Researcher analysis of movements</vt:lpstr>
      <vt:lpstr>Computer analysis </vt:lpstr>
      <vt:lpstr>Use of Wearable GPS Devices</vt:lpstr>
      <vt:lpstr>Use of Wearable GPS Devices</vt:lpstr>
      <vt:lpstr>Collect own performance data  </vt:lpstr>
      <vt:lpstr>Wearable Tech: Boxing Game </vt:lpstr>
      <vt:lpstr>Career Profiles of Researchers</vt:lpstr>
      <vt:lpstr>Professor Iain Spears</vt:lpstr>
      <vt:lpstr>Mark Wijnbergen</vt:lpstr>
      <vt:lpstr>Acknowledgements</vt:lpstr>
    </vt:vector>
  </TitlesOfParts>
  <Company>Myscience.co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presentation Arial Regular 44pt</dc:title>
  <dc:creator>Jennifer Lam</dc:creator>
  <cp:lastModifiedBy>Anna Richardson</cp:lastModifiedBy>
  <cp:revision>122</cp:revision>
  <cp:lastPrinted>2016-03-18T15:25:41Z</cp:lastPrinted>
  <dcterms:created xsi:type="dcterms:W3CDTF">2016-02-24T14:45:04Z</dcterms:created>
  <dcterms:modified xsi:type="dcterms:W3CDTF">2017-01-31T12:01:00Z</dcterms:modified>
</cp:coreProperties>
</file>