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70" r:id="rId19"/>
  </p:sldIdLst>
  <p:sldSz cx="10688638" cy="7562850"/>
  <p:notesSz cx="6797675" cy="9926638"/>
  <p:defaultTextStyle>
    <a:defPPr>
      <a:defRPr lang="en-US"/>
    </a:defPPr>
    <a:lvl1pPr marL="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4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9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60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516">
          <p15:clr>
            <a:srgbClr val="A4A3A4"/>
          </p15:clr>
        </p15:guide>
        <p15:guide id="4" pos="6389">
          <p15:clr>
            <a:srgbClr val="A4A3A4"/>
          </p15:clr>
        </p15:guide>
        <p15:guide id="5" pos="343">
          <p15:clr>
            <a:srgbClr val="A4A3A4"/>
          </p15:clr>
        </p15:guide>
        <p15:guide id="6" pos="2165">
          <p15:clr>
            <a:srgbClr val="A4A3A4"/>
          </p15:clr>
        </p15:guide>
        <p15:guide id="7" orient="horz" pos="1630">
          <p15:clr>
            <a:srgbClr val="A4A3A4"/>
          </p15:clr>
        </p15:guide>
        <p15:guide id="8" pos="342">
          <p15:clr>
            <a:srgbClr val="A4A3A4"/>
          </p15:clr>
        </p15:guide>
        <p15:guide id="9" pos="2261">
          <p15:clr>
            <a:srgbClr val="A4A3A4"/>
          </p15:clr>
        </p15:guide>
        <p15:guide id="10" orient="horz" pos="478">
          <p15:clr>
            <a:srgbClr val="A4A3A4"/>
          </p15:clr>
        </p15:guide>
        <p15:guide id="11" pos="5525">
          <p15:clr>
            <a:srgbClr val="A4A3A4"/>
          </p15:clr>
        </p15:guide>
        <p15:guide id="12" pos="15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FBCBF"/>
    <a:srgbClr val="208182"/>
    <a:srgbClr val="F3FFFB"/>
    <a:srgbClr val="F5FFF4"/>
    <a:srgbClr val="313538"/>
    <a:srgbClr val="42B0B2"/>
    <a:srgbClr val="BD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6" autoAdjust="0"/>
    <p:restoredTop sz="88759" autoAdjust="0"/>
  </p:normalViewPr>
  <p:slideViewPr>
    <p:cSldViewPr>
      <p:cViewPr varScale="1">
        <p:scale>
          <a:sx n="51" d="100"/>
          <a:sy n="51" d="100"/>
        </p:scale>
        <p:origin x="96" y="396"/>
      </p:cViewPr>
      <p:guideLst>
        <p:guide orient="horz" pos="594"/>
        <p:guide orient="horz" pos="230"/>
        <p:guide orient="horz" pos="516"/>
        <p:guide pos="6389"/>
        <p:guide pos="343"/>
        <p:guide pos="2165"/>
        <p:guide orient="horz" pos="1630"/>
        <p:guide pos="342"/>
        <p:guide pos="2261"/>
        <p:guide orient="horz" pos="478"/>
        <p:guide pos="5525"/>
        <p:guide pos="15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E2F0-A127-F544-9CDA-BBA1FFD5D1DA}" type="datetimeFigureOut">
              <a:rPr lang="en-US" smtClean="0">
                <a:latin typeface="Arial"/>
              </a:rPr>
              <a:pPr/>
              <a:t>4/2/2015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00B0-13D6-C244-B837-BAE28362CB3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3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C1AF1874-1435-A54D-816A-4A2F5B046569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B94B35B6-0E3F-6C48-B35A-C7A4364DB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45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373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1pPr>
    <a:lvl2pPr marL="521373" algn="l" defTabSz="521373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2pPr>
    <a:lvl3pPr marL="1042744" algn="l" defTabSz="521373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3pPr>
    <a:lvl4pPr marL="1564117" algn="l" defTabSz="521373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4pPr>
    <a:lvl5pPr marL="2085489" algn="l" defTabSz="521373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5pPr>
    <a:lvl6pPr marL="2606860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33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5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7" algn="l" defTabSz="5213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86720" y="2181226"/>
            <a:ext cx="7315200" cy="1629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marR="0" indent="0" defTabSz="10427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heading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86720" y="3933826"/>
            <a:ext cx="7315200" cy="12604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Presenter name</a:t>
            </a:r>
            <a:endParaRPr lang="en-US" dirty="0"/>
          </a:p>
        </p:txBody>
      </p:sp>
      <p:pic>
        <p:nvPicPr>
          <p:cNvPr id="2" name="Picture 1" descr="CoreMaths Logos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1" y="364998"/>
            <a:ext cx="3829087" cy="935999"/>
          </a:xfrm>
          <a:prstGeom prst="rect">
            <a:avLst/>
          </a:prstGeom>
        </p:spPr>
      </p:pic>
      <p:pic>
        <p:nvPicPr>
          <p:cNvPr id="9" name="Picture 8" descr="CFBT-Logo with key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19" y="365126"/>
            <a:ext cx="1296000" cy="58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werpoint Heading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83250" y="2689013"/>
            <a:ext cx="7402092" cy="7146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heading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 descr="Core Maths Powerpoint 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0688638" cy="19852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83250" y="3533300"/>
            <a:ext cx="7402092" cy="12604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fld id="{B802C946-32DE-8244-8F22-F7BF0C558659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8718-3BFE-764C-A53A-A369096C7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FBT-Logo with key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68300"/>
            <a:ext cx="1007862" cy="451859"/>
          </a:xfrm>
          <a:prstGeom prst="rect">
            <a:avLst/>
          </a:prstGeom>
        </p:spPr>
      </p:pic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86720" y="1190625"/>
            <a:ext cx="7315200" cy="5882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86720" y="2028826"/>
            <a:ext cx="7315200" cy="487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200"/>
              </a:spcAft>
              <a:buClr>
                <a:srgbClr val="4FBCBF"/>
              </a:buClr>
              <a:buSzPct val="125000"/>
              <a:buFont typeface="STIXGeneral-Regular"/>
              <a:buNone/>
              <a:defRPr sz="25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500">
                <a:latin typeface="Verdana"/>
                <a:cs typeface="Verdana"/>
              </a:defRPr>
            </a:lvl2pPr>
            <a:lvl3pPr>
              <a:defRPr sz="2500">
                <a:latin typeface="Verdana"/>
                <a:cs typeface="Verdana"/>
              </a:defRPr>
            </a:lvl3pPr>
            <a:lvl4pPr>
              <a:defRPr sz="2500">
                <a:latin typeface="Verdana"/>
                <a:cs typeface="Verdana"/>
              </a:defRPr>
            </a:lvl4pPr>
            <a:lvl5pPr>
              <a:defRPr sz="25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oreMaths Logos-2 no stra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5124"/>
            <a:ext cx="2939731" cy="45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6720" y="1829316"/>
            <a:ext cx="7315200" cy="390422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ts val="3764"/>
              </a:lnSpc>
              <a:buFontTx/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Section divider – et </a:t>
            </a:r>
            <a:r>
              <a:rPr lang="en-GB" dirty="0" err="1" smtClean="0"/>
              <a:t>tamen</a:t>
            </a:r>
            <a:r>
              <a:rPr lang="en-GB" dirty="0" smtClean="0"/>
              <a:t> in </a:t>
            </a:r>
            <a:r>
              <a:rPr lang="en-GB" dirty="0" err="1" smtClean="0"/>
              <a:t>busdam</a:t>
            </a:r>
            <a:r>
              <a:rPr lang="en-GB" dirty="0" smtClean="0"/>
              <a:t> </a:t>
            </a:r>
            <a:r>
              <a:rPr lang="en-GB" dirty="0" err="1" smtClean="0"/>
              <a:t>pecun</a:t>
            </a:r>
            <a:r>
              <a:rPr lang="en-GB" dirty="0" smtClean="0"/>
              <a:t> </a:t>
            </a:r>
            <a:r>
              <a:rPr lang="en-GB" dirty="0" err="1" smtClean="0"/>
              <a:t>estis</a:t>
            </a:r>
            <a:r>
              <a:rPr lang="en-GB" dirty="0" smtClean="0"/>
              <a:t> </a:t>
            </a:r>
            <a:r>
              <a:rPr lang="en-GB" dirty="0" err="1" smtClean="0"/>
              <a:t>latitud</a:t>
            </a:r>
            <a:r>
              <a:rPr lang="en-GB" dirty="0" smtClean="0"/>
              <a:t> </a:t>
            </a:r>
            <a:r>
              <a:rPr lang="en-GB" dirty="0" err="1" smtClean="0"/>
              <a:t>inus</a:t>
            </a:r>
            <a:r>
              <a:rPr lang="en-GB" dirty="0" smtClean="0"/>
              <a:t> </a:t>
            </a:r>
            <a:r>
              <a:rPr lang="en-GB" dirty="0" err="1" smtClean="0"/>
              <a:t>extatis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FBT-Logo with key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68300"/>
            <a:ext cx="1007862" cy="451859"/>
          </a:xfrm>
          <a:prstGeom prst="rect">
            <a:avLst/>
          </a:prstGeom>
        </p:spPr>
      </p:pic>
      <p:pic>
        <p:nvPicPr>
          <p:cNvPr id="9" name="Picture 8" descr="CoreMaths Logos-2 no stra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5124"/>
            <a:ext cx="2939731" cy="4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86720" y="1190625"/>
            <a:ext cx="7315200" cy="5882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 i="0" baseline="0">
                <a:solidFill>
                  <a:srgbClr val="4FBCB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86720" y="2028826"/>
            <a:ext cx="7315200" cy="4876800"/>
          </a:xfrm>
          <a:prstGeom prst="rect">
            <a:avLst/>
          </a:prstGeom>
        </p:spPr>
        <p:txBody>
          <a:bodyPr vert="horz" lIns="0" tIns="0" rIns="0" bIns="0"/>
          <a:lstStyle>
            <a:lvl1pPr marL="342857" indent="-342857">
              <a:spcAft>
                <a:spcPts val="1800"/>
              </a:spcAft>
              <a:buClr>
                <a:srgbClr val="4FBCBF"/>
              </a:buClr>
              <a:buSzPct val="125000"/>
              <a:buFont typeface="Wingdings" charset="2"/>
              <a:buChar char="§"/>
              <a:defRPr sz="2500">
                <a:latin typeface="Arial"/>
                <a:cs typeface="Arial"/>
              </a:defRPr>
            </a:lvl1pPr>
            <a:lvl2pPr>
              <a:defRPr sz="2500">
                <a:latin typeface="Verdana"/>
                <a:cs typeface="Verdana"/>
              </a:defRPr>
            </a:lvl2pPr>
            <a:lvl3pPr>
              <a:defRPr sz="2500">
                <a:latin typeface="Verdana"/>
                <a:cs typeface="Verdana"/>
              </a:defRPr>
            </a:lvl3pPr>
            <a:lvl4pPr>
              <a:defRPr sz="2500">
                <a:latin typeface="Verdana"/>
                <a:cs typeface="Verdana"/>
              </a:defRPr>
            </a:lvl4pPr>
            <a:lvl5pPr>
              <a:defRPr sz="25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Bullet point text</a:t>
            </a:r>
          </a:p>
          <a:p>
            <a:pPr lvl="0"/>
            <a:r>
              <a:rPr lang="en-GB" dirty="0" smtClean="0"/>
              <a:t>Bullet point text</a:t>
            </a:r>
          </a:p>
          <a:p>
            <a:pPr lvl="0"/>
            <a:r>
              <a:rPr lang="en-GB" dirty="0" smtClean="0"/>
              <a:t>Bullet point text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3719" y="7058025"/>
            <a:ext cx="9601200" cy="0"/>
          </a:xfrm>
          <a:prstGeom prst="line">
            <a:avLst/>
          </a:prstGeom>
          <a:ln w="12700">
            <a:solidFill>
              <a:srgbClr val="4FBC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543720" y="7058025"/>
            <a:ext cx="1143000" cy="76200"/>
          </a:xfrm>
          <a:prstGeom prst="rect">
            <a:avLst/>
          </a:prstGeom>
          <a:solidFill>
            <a:srgbClr val="4FBC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5124"/>
            <a:ext cx="2939730" cy="45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86720" y="1190625"/>
            <a:ext cx="7315200" cy="5882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 i="0" baseline="0">
                <a:solidFill>
                  <a:srgbClr val="4FBCB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86720" y="2028826"/>
            <a:ext cx="7315200" cy="487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200"/>
              </a:spcAft>
              <a:buClr>
                <a:srgbClr val="4FBCBF"/>
              </a:buClr>
              <a:buSzPct val="125000"/>
              <a:buFont typeface="STIXGeneral-Regular"/>
              <a:buNone/>
              <a:defRPr sz="2500">
                <a:latin typeface="Arial"/>
                <a:cs typeface="Arial"/>
              </a:defRPr>
            </a:lvl1pPr>
            <a:lvl2pPr>
              <a:defRPr sz="2500">
                <a:latin typeface="Verdana"/>
                <a:cs typeface="Verdana"/>
              </a:defRPr>
            </a:lvl2pPr>
            <a:lvl3pPr>
              <a:defRPr sz="2500">
                <a:latin typeface="Verdana"/>
                <a:cs typeface="Verdana"/>
              </a:defRPr>
            </a:lvl3pPr>
            <a:lvl4pPr>
              <a:defRPr sz="2500">
                <a:latin typeface="Verdana"/>
                <a:cs typeface="Verdana"/>
              </a:defRPr>
            </a:lvl4pPr>
            <a:lvl5pPr>
              <a:defRPr sz="25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3719" y="7058025"/>
            <a:ext cx="9601200" cy="0"/>
          </a:xfrm>
          <a:prstGeom prst="line">
            <a:avLst/>
          </a:prstGeom>
          <a:ln w="12700">
            <a:solidFill>
              <a:srgbClr val="4FBC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543720" y="7058025"/>
            <a:ext cx="1143000" cy="76200"/>
          </a:xfrm>
          <a:prstGeom prst="rect">
            <a:avLst/>
          </a:prstGeom>
          <a:solidFill>
            <a:srgbClr val="4FBC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5124"/>
            <a:ext cx="2939730" cy="4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3719" y="7058025"/>
            <a:ext cx="9601200" cy="0"/>
          </a:xfrm>
          <a:prstGeom prst="line">
            <a:avLst/>
          </a:prstGeom>
          <a:ln w="12700">
            <a:solidFill>
              <a:srgbClr val="4FBC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86720" y="1190625"/>
            <a:ext cx="7315200" cy="5882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 i="0" baseline="0">
                <a:solidFill>
                  <a:srgbClr val="4FBCB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86720" y="2028826"/>
            <a:ext cx="7304500" cy="4800600"/>
          </a:xfrm>
          <a:prstGeom prst="rect">
            <a:avLst/>
          </a:prstGeom>
        </p:spPr>
        <p:txBody>
          <a:bodyPr vert="horz" lIns="0" tIns="0" rIns="0" bIns="0"/>
          <a:lstStyle>
            <a:lvl1pPr marL="457143" indent="-457143">
              <a:spcAft>
                <a:spcPts val="1800"/>
              </a:spcAft>
              <a:buClr>
                <a:srgbClr val="4FBCBF"/>
              </a:buClr>
              <a:buSzPct val="100000"/>
              <a:buFont typeface="+mj-lt"/>
              <a:buAutoNum type="arabicPeriod"/>
              <a:defRPr sz="2500" baseline="0">
                <a:latin typeface="Arial"/>
                <a:cs typeface="Arial"/>
              </a:defRPr>
            </a:lvl1pPr>
            <a:lvl2pPr>
              <a:defRPr sz="2500">
                <a:latin typeface="Verdana"/>
                <a:cs typeface="Verdana"/>
              </a:defRPr>
            </a:lvl2pPr>
            <a:lvl3pPr>
              <a:defRPr sz="2500">
                <a:latin typeface="Verdana"/>
                <a:cs typeface="Verdana"/>
              </a:defRPr>
            </a:lvl3pPr>
            <a:lvl4pPr>
              <a:defRPr sz="2500">
                <a:latin typeface="Verdana"/>
                <a:cs typeface="Verdana"/>
              </a:defRPr>
            </a:lvl4pPr>
            <a:lvl5pPr>
              <a:defRPr sz="2500">
                <a:latin typeface="Verdana"/>
                <a:cs typeface="Verdana"/>
              </a:defRPr>
            </a:lvl5pPr>
          </a:lstStyle>
          <a:p>
            <a:pPr lvl="0"/>
            <a:r>
              <a:rPr lang="en-GB" dirty="0" smtClean="0"/>
              <a:t>Numbered bullet point text</a:t>
            </a:r>
          </a:p>
          <a:p>
            <a:pPr lvl="0"/>
            <a:r>
              <a:rPr lang="en-GB" dirty="0" smtClean="0"/>
              <a:t>Numbered bullet point text</a:t>
            </a:r>
          </a:p>
          <a:p>
            <a:pPr lvl="0"/>
            <a:r>
              <a:rPr lang="en-GB" dirty="0" smtClean="0"/>
              <a:t>Numbered bullet point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43720" y="7058025"/>
            <a:ext cx="1143000" cy="76200"/>
          </a:xfrm>
          <a:prstGeom prst="rect">
            <a:avLst/>
          </a:prstGeom>
          <a:solidFill>
            <a:srgbClr val="4FBC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365124"/>
            <a:ext cx="2939730" cy="45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32494" y="885826"/>
            <a:ext cx="3581400" cy="186717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16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Core </a:t>
            </a:r>
            <a:r>
              <a:rPr lang="en-US" sz="1600" b="1" kern="1200" dirty="0" err="1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Maths</a:t>
            </a:r>
            <a:r>
              <a:rPr lang="en-US" sz="16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 Support </a:t>
            </a:r>
            <a:r>
              <a:rPr lang="en-US" sz="1600" b="1" kern="1200" dirty="0" err="1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Programme</a:t>
            </a:r>
            <a:r>
              <a:rPr lang="en-GB" sz="16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GB" sz="16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60 Queens Road</a:t>
            </a:r>
            <a: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Reading</a:t>
            </a:r>
            <a: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RG1 4BS </a:t>
            </a:r>
            <a:endParaRPr lang="en-GB" sz="1600" kern="1200" dirty="0" smtClean="0">
              <a:solidFill>
                <a:srgbClr val="FFFFFF"/>
              </a:solidFill>
              <a:effectLst/>
              <a:latin typeface="Arial"/>
              <a:ea typeface="+mn-ea"/>
              <a:cs typeface="Arial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E-mail </a:t>
            </a:r>
            <a:r>
              <a:rPr lang="en-US" sz="1600" kern="1200" dirty="0" err="1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cmsp@cfbt.com</a:t>
            </a:r>
            <a: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GB" sz="1600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Call 0118 902 1243</a:t>
            </a:r>
          </a:p>
        </p:txBody>
      </p:sp>
      <p:pic>
        <p:nvPicPr>
          <p:cNvPr id="7" name="Picture 6" descr="CFBT-Logo with key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19" y="5915024"/>
            <a:ext cx="1296000" cy="581040"/>
          </a:xfrm>
          <a:prstGeom prst="rect">
            <a:avLst/>
          </a:prstGeom>
        </p:spPr>
      </p:pic>
      <p:pic>
        <p:nvPicPr>
          <p:cNvPr id="10" name="Picture 9" descr="CoreMaths Logos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9" y="5915025"/>
            <a:ext cx="4008438" cy="9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3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51E92BB7-64B1-A94A-BDE0-0AF13C493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097338" y="7063295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300">
                <a:solidFill>
                  <a:srgbClr val="4FBCBF"/>
                </a:solidFill>
                <a:latin typeface="Arial"/>
              </a:defRPr>
            </a:lvl1pPr>
          </a:lstStyle>
          <a:p>
            <a:fld id="{11CE413A-A432-B14C-9C70-454DB40E3C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8" r:id="rId5"/>
    <p:sldLayoutId id="2147483664" r:id="rId6"/>
    <p:sldLayoutId id="2147483667" r:id="rId7"/>
    <p:sldLayoutId id="2147483665" r:id="rId8"/>
    <p:sldLayoutId id="2147483670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21373">
        <a:defRPr>
          <a:latin typeface="+mn-lt"/>
          <a:ea typeface="+mn-ea"/>
          <a:cs typeface="+mn-cs"/>
        </a:defRPr>
      </a:lvl2pPr>
      <a:lvl3pPr marL="1042744">
        <a:defRPr>
          <a:latin typeface="+mn-lt"/>
          <a:ea typeface="+mn-ea"/>
          <a:cs typeface="+mn-cs"/>
        </a:defRPr>
      </a:lvl3pPr>
      <a:lvl4pPr marL="1564117">
        <a:defRPr>
          <a:latin typeface="+mn-lt"/>
          <a:ea typeface="+mn-ea"/>
          <a:cs typeface="+mn-cs"/>
        </a:defRPr>
      </a:lvl4pPr>
      <a:lvl5pPr marL="2085489">
        <a:defRPr>
          <a:latin typeface="+mn-lt"/>
          <a:ea typeface="+mn-ea"/>
          <a:cs typeface="+mn-cs"/>
        </a:defRPr>
      </a:lvl5pPr>
      <a:lvl6pPr marL="2606860">
        <a:defRPr>
          <a:latin typeface="+mn-lt"/>
          <a:ea typeface="+mn-ea"/>
          <a:cs typeface="+mn-cs"/>
        </a:defRPr>
      </a:lvl6pPr>
      <a:lvl7pPr marL="3128233">
        <a:defRPr>
          <a:latin typeface="+mn-lt"/>
          <a:ea typeface="+mn-ea"/>
          <a:cs typeface="+mn-cs"/>
        </a:defRPr>
      </a:lvl7pPr>
      <a:lvl8pPr marL="3649605">
        <a:defRPr>
          <a:latin typeface="+mn-lt"/>
          <a:ea typeface="+mn-ea"/>
          <a:cs typeface="+mn-cs"/>
        </a:defRPr>
      </a:lvl8pPr>
      <a:lvl9pPr marL="41709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373">
        <a:defRPr>
          <a:latin typeface="+mn-lt"/>
          <a:ea typeface="+mn-ea"/>
          <a:cs typeface="+mn-cs"/>
        </a:defRPr>
      </a:lvl2pPr>
      <a:lvl3pPr marL="1042744">
        <a:defRPr>
          <a:latin typeface="+mn-lt"/>
          <a:ea typeface="+mn-ea"/>
          <a:cs typeface="+mn-cs"/>
        </a:defRPr>
      </a:lvl3pPr>
      <a:lvl4pPr marL="1564117">
        <a:defRPr>
          <a:latin typeface="+mn-lt"/>
          <a:ea typeface="+mn-ea"/>
          <a:cs typeface="+mn-cs"/>
        </a:defRPr>
      </a:lvl4pPr>
      <a:lvl5pPr marL="2085489">
        <a:defRPr>
          <a:latin typeface="+mn-lt"/>
          <a:ea typeface="+mn-ea"/>
          <a:cs typeface="+mn-cs"/>
        </a:defRPr>
      </a:lvl5pPr>
      <a:lvl6pPr marL="2606860">
        <a:defRPr>
          <a:latin typeface="+mn-lt"/>
          <a:ea typeface="+mn-ea"/>
          <a:cs typeface="+mn-cs"/>
        </a:defRPr>
      </a:lvl6pPr>
      <a:lvl7pPr marL="3128233">
        <a:defRPr>
          <a:latin typeface="+mn-lt"/>
          <a:ea typeface="+mn-ea"/>
          <a:cs typeface="+mn-cs"/>
        </a:defRPr>
      </a:lvl7pPr>
      <a:lvl8pPr marL="3649605">
        <a:defRPr>
          <a:latin typeface="+mn-lt"/>
          <a:ea typeface="+mn-ea"/>
          <a:cs typeface="+mn-cs"/>
        </a:defRPr>
      </a:lvl8pPr>
      <a:lvl9pPr marL="417097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6720" y="1139826"/>
            <a:ext cx="7315200" cy="1629000"/>
          </a:xfrm>
        </p:spPr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6720" y="2892426"/>
            <a:ext cx="7315200" cy="1260475"/>
          </a:xfrm>
        </p:spPr>
        <p:txBody>
          <a:bodyPr/>
          <a:lstStyle/>
          <a:p>
            <a:r>
              <a:rPr lang="en-US" dirty="0"/>
              <a:t>Statistics 2 – Activity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Baby_1830934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18" y="3425825"/>
            <a:ext cx="4641117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very special normal distribution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86719" y="5000625"/>
            <a:ext cx="7315200" cy="1752600"/>
          </a:xfrm>
          <a:prstGeom prst="rect">
            <a:avLst/>
          </a:prstGeom>
        </p:spPr>
        <p:txBody>
          <a:bodyPr vert="horz" lIns="0" tIns="0" rIns="0" bIns="0"/>
          <a:lstStyle>
            <a:lvl1pPr marL="342857" indent="-342857">
              <a:spcAft>
                <a:spcPts val="1800"/>
              </a:spcAft>
              <a:buClr>
                <a:srgbClr val="4FBCBF"/>
              </a:buClr>
              <a:buSzPct val="125000"/>
              <a:buFont typeface="Wingdings" charset="2"/>
              <a:buChar char="§"/>
              <a:defRPr sz="2500">
                <a:latin typeface="Arial"/>
                <a:ea typeface="+mn-ea"/>
                <a:cs typeface="Arial"/>
              </a:defRPr>
            </a:lvl1pPr>
            <a:lvl2pPr marL="521373">
              <a:defRPr sz="2500">
                <a:latin typeface="Verdana"/>
                <a:ea typeface="+mn-ea"/>
                <a:cs typeface="Verdana"/>
              </a:defRPr>
            </a:lvl2pPr>
            <a:lvl3pPr marL="1042744">
              <a:defRPr sz="2500">
                <a:latin typeface="Verdana"/>
                <a:ea typeface="+mn-ea"/>
                <a:cs typeface="Verdana"/>
              </a:defRPr>
            </a:lvl3pPr>
            <a:lvl4pPr marL="1564117">
              <a:defRPr sz="2500">
                <a:latin typeface="Verdana"/>
                <a:ea typeface="+mn-ea"/>
                <a:cs typeface="Verdana"/>
              </a:defRPr>
            </a:lvl4pPr>
            <a:lvl5pPr marL="2085489">
              <a:defRPr sz="2500">
                <a:latin typeface="Verdana"/>
                <a:ea typeface="+mn-ea"/>
                <a:cs typeface="Verdana"/>
              </a:defRPr>
            </a:lvl5pPr>
            <a:lvl6pPr marL="2606860">
              <a:defRPr>
                <a:latin typeface="+mn-lt"/>
                <a:ea typeface="+mn-ea"/>
                <a:cs typeface="+mn-cs"/>
              </a:defRPr>
            </a:lvl6pPr>
            <a:lvl7pPr marL="3128233">
              <a:defRPr>
                <a:latin typeface="+mn-lt"/>
                <a:ea typeface="+mn-ea"/>
                <a:cs typeface="+mn-cs"/>
              </a:defRPr>
            </a:lvl7pPr>
            <a:lvl8pPr marL="3649605">
              <a:defRPr>
                <a:latin typeface="+mn-lt"/>
                <a:ea typeface="+mn-ea"/>
                <a:cs typeface="+mn-cs"/>
              </a:defRPr>
            </a:lvl8pPr>
            <a:lvl9pPr marL="4170977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Font typeface="Wingdings" charset="2"/>
              <a:buNone/>
            </a:pPr>
            <a:r>
              <a:rPr lang="en-US" sz="1800" dirty="0" smtClean="0"/>
              <a:t>The area under this curve and above the x-axis is 1, which links this curve very nicely to probability. </a:t>
            </a:r>
          </a:p>
          <a:p>
            <a:pPr marL="0" indent="0">
              <a:spcAft>
                <a:spcPts val="900"/>
              </a:spcAft>
              <a:buFont typeface="Wingdings" charset="2"/>
              <a:buNone/>
            </a:pPr>
            <a:r>
              <a:rPr lang="en-US" sz="1800" dirty="0" smtClean="0"/>
              <a:t>If we only work in whole numbers of standard deviations, this limits the number of questions we can tackle.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 smtClean="0"/>
              <a:t>Fortunately this very special distribution is supported by tables </a:t>
            </a:r>
            <a:r>
              <a:rPr lang="en-US" sz="1800" dirty="0"/>
              <a:t>–</a:t>
            </a:r>
            <a:r>
              <a:rPr lang="en-US" sz="1800" dirty="0" smtClean="0"/>
              <a:t> which enables us to extend our range of questions.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62" y="2943225"/>
            <a:ext cx="3844357" cy="1752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86719" y="1914525"/>
            <a:ext cx="7315200" cy="2057399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1800" dirty="0"/>
              <a:t>A very useful normal distribution that has a mean of 0 and a standard deviation of 1 is known as the </a:t>
            </a:r>
            <a:r>
              <a:rPr lang="en-US" sz="1800" b="1" dirty="0" err="1">
                <a:solidFill>
                  <a:srgbClr val="4FBCBF"/>
                </a:solidFill>
              </a:rPr>
              <a:t>standardised</a:t>
            </a:r>
            <a:r>
              <a:rPr lang="en-US" sz="1800" b="1" dirty="0">
                <a:solidFill>
                  <a:srgbClr val="4FBCBF"/>
                </a:solidFill>
              </a:rPr>
              <a:t> normal distribution</a:t>
            </a:r>
            <a:r>
              <a:rPr lang="en-US" sz="1800" dirty="0"/>
              <a:t>. It follows that the variance is also 1.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/>
              <a:t>It it traditionally written as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 smtClean="0"/>
              <a:t>Z ~ (</a:t>
            </a:r>
            <a:r>
              <a:rPr lang="en-US" sz="1800" dirty="0"/>
              <a:t>0</a:t>
            </a:r>
            <a:r>
              <a:rPr lang="en-US" sz="1800" dirty="0" smtClean="0"/>
              <a:t>, 1</a:t>
            </a:r>
            <a:r>
              <a:rPr lang="en-US" sz="1800" dirty="0"/>
              <a:t>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/>
              <a:t>and it can then be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represented </a:t>
            </a:r>
            <a:r>
              <a:rPr lang="en-US" sz="1800" dirty="0"/>
              <a:t>pictorially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as </a:t>
            </a:r>
            <a:r>
              <a:rPr lang="en-US" sz="1800" dirty="0"/>
              <a:t>shown </a:t>
            </a:r>
            <a:r>
              <a:rPr lang="en-US" sz="1800" dirty="0" smtClean="0"/>
              <a:t>here.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6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44" y="3019425"/>
            <a:ext cx="3211350" cy="1752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new range of 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2000" dirty="0" smtClean="0"/>
              <a:t>If </a:t>
            </a:r>
            <a:r>
              <a:rPr lang="en-US" sz="2000" dirty="0"/>
              <a:t>Z is a </a:t>
            </a:r>
            <a:r>
              <a:rPr lang="en-US" sz="2000" dirty="0" err="1"/>
              <a:t>standardised</a:t>
            </a:r>
            <a:r>
              <a:rPr lang="en-US" sz="2000" dirty="0"/>
              <a:t> normal distribution, then Z </a:t>
            </a:r>
            <a:r>
              <a:rPr lang="en-US" sz="2000" dirty="0" smtClean="0"/>
              <a:t>~ (</a:t>
            </a:r>
            <a:r>
              <a:rPr lang="en-US" sz="2000" dirty="0"/>
              <a:t>0, 1</a:t>
            </a:r>
            <a:r>
              <a:rPr lang="en-US" sz="2000" dirty="0" smtClean="0"/>
              <a:t>)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 smtClean="0"/>
              <a:t>Suppose </a:t>
            </a:r>
            <a:r>
              <a:rPr lang="en-US" sz="2000" dirty="0"/>
              <a:t>we want to find the probability that a randomly chosen value of Z is less than 1. </a:t>
            </a:r>
            <a:endParaRPr lang="en-US" sz="2000" dirty="0" smtClean="0"/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 smtClean="0"/>
              <a:t>Then </a:t>
            </a:r>
            <a:r>
              <a:rPr lang="en-US" sz="2000" dirty="0"/>
              <a:t>it can be represented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the shaded </a:t>
            </a:r>
            <a:r>
              <a:rPr lang="en-US" sz="2000" dirty="0"/>
              <a:t>area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diagram</a:t>
            </a:r>
            <a:r>
              <a:rPr lang="en-US" sz="2000" dirty="0"/>
              <a:t>. </a:t>
            </a:r>
          </a:p>
          <a:p>
            <a:pPr marL="0" indent="0">
              <a:spcAft>
                <a:spcPts val="900"/>
              </a:spcAft>
              <a:buNone/>
            </a:pPr>
            <a:endParaRPr lang="en-US" sz="1500" dirty="0" smtClean="0"/>
          </a:p>
          <a:p>
            <a:pPr marL="0" indent="0">
              <a:spcAft>
                <a:spcPts val="900"/>
              </a:spcAft>
              <a:buNone/>
            </a:pPr>
            <a:endParaRPr lang="en-US" sz="2800" dirty="0"/>
          </a:p>
          <a:p>
            <a:pPr marL="0" indent="0" algn="ctr">
              <a:spcAft>
                <a:spcPts val="900"/>
              </a:spcAft>
              <a:buNone/>
            </a:pPr>
            <a:r>
              <a:rPr lang="en-US" sz="2000" dirty="0" smtClean="0"/>
              <a:t>We </a:t>
            </a:r>
            <a:r>
              <a:rPr lang="en-US" sz="2000" dirty="0"/>
              <a:t>write this as P(Z&lt;1)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/>
              <a:t>Based on your current understanding, you should be able to give a fairly accurate answer to this </a:t>
            </a:r>
            <a:r>
              <a:rPr lang="en-US" sz="2000" dirty="0" smtClean="0"/>
              <a:t>question </a:t>
            </a:r>
            <a:endParaRPr lang="en-US" sz="2000" dirty="0"/>
          </a:p>
          <a:p>
            <a:pPr marL="0" indent="0">
              <a:spcAft>
                <a:spcPts val="900"/>
              </a:spcAft>
              <a:buNone/>
            </a:pPr>
            <a:r>
              <a:rPr lang="en-US" sz="2000" dirty="0" smtClean="0"/>
              <a:t>                                          </a:t>
            </a:r>
            <a:r>
              <a:rPr lang="en-US" sz="2000" dirty="0" smtClean="0"/>
              <a:t>P(Z&lt;1</a:t>
            </a:r>
            <a:r>
              <a:rPr lang="en-US" sz="2000" dirty="0"/>
              <a:t>) = </a:t>
            </a:r>
          </a:p>
        </p:txBody>
      </p:sp>
    </p:spTree>
    <p:extLst>
      <p:ext uri="{BB962C8B-B14F-4D97-AF65-F5344CB8AC3E}">
        <p14:creationId xmlns:p14="http://schemas.microsoft.com/office/powerpoint/2010/main" val="4081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Using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86720" y="2028826"/>
            <a:ext cx="3657599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Z is a </a:t>
            </a:r>
            <a:r>
              <a:rPr lang="en-US" sz="2000" dirty="0" err="1"/>
              <a:t>standardised</a:t>
            </a:r>
            <a:r>
              <a:rPr lang="en-US" sz="2000" dirty="0"/>
              <a:t> normal distribution, then Z </a:t>
            </a:r>
            <a:r>
              <a:rPr lang="en-US" sz="2000" dirty="0" smtClean="0"/>
              <a:t>~ </a:t>
            </a:r>
            <a:r>
              <a:rPr lang="en-US" sz="2000" dirty="0"/>
              <a:t>(0, 1),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then </a:t>
            </a:r>
            <a:r>
              <a:rPr lang="en-US" sz="2000" dirty="0"/>
              <a:t>we can use tables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find </a:t>
            </a:r>
            <a:r>
              <a:rPr lang="en-US" sz="2000" dirty="0"/>
              <a:t>P(Z&lt;1).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is also written as </a:t>
            </a:r>
            <a:r>
              <a:rPr lang="en-US" sz="2000" dirty="0" err="1" smtClean="0">
                <a:ea typeface="Arial"/>
              </a:rPr>
              <a:t>Φ</a:t>
            </a:r>
            <a:r>
              <a:rPr lang="en-US" sz="2000" dirty="0" smtClean="0"/>
              <a:t>(</a:t>
            </a:r>
            <a:r>
              <a:rPr lang="en-US" sz="2000" dirty="0"/>
              <a:t>1) </a:t>
            </a:r>
          </a:p>
          <a:p>
            <a:pPr marL="0" indent="0">
              <a:buNone/>
            </a:pPr>
            <a:r>
              <a:rPr lang="en-US" sz="2000" dirty="0"/>
              <a:t>We can see from the tables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</a:t>
            </a:r>
            <a:r>
              <a:rPr lang="en-US" sz="2000" dirty="0" smtClean="0">
                <a:ea typeface="Arial"/>
              </a:rPr>
              <a:t>Φ</a:t>
            </a:r>
            <a:r>
              <a:rPr lang="en-US" sz="2000" dirty="0" smtClean="0"/>
              <a:t>(</a:t>
            </a:r>
            <a:r>
              <a:rPr lang="en-US" sz="2000" dirty="0"/>
              <a:t>1) = 0.84134 and so P(Z&lt;1) = 0.84134 or there is an </a:t>
            </a:r>
            <a:r>
              <a:rPr lang="en-US" sz="2000" dirty="0" smtClean="0"/>
              <a:t>84.1% chance that </a:t>
            </a:r>
            <a:r>
              <a:rPr lang="en-US" sz="2000" dirty="0"/>
              <a:t>a randomly chosen value of Z is less than 1.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follows that P(Z&gt;1) =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 </a:t>
            </a:r>
            <a:r>
              <a:rPr lang="en-US" sz="2000" dirty="0" smtClean="0"/>
              <a:t>–0.84134 </a:t>
            </a:r>
            <a:r>
              <a:rPr lang="en-US" sz="2000" dirty="0"/>
              <a:t>= 0.15866 or 15.9% </a:t>
            </a:r>
          </a:p>
        </p:txBody>
      </p:sp>
      <p:pic>
        <p:nvPicPr>
          <p:cNvPr id="5" name="Picture 4" descr="Slide 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19" y="2028825"/>
            <a:ext cx="3386328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Practice t</a:t>
            </a:r>
            <a:r>
              <a:rPr lang="en-US" dirty="0" smtClean="0"/>
              <a:t>ime –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tables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all of these questions Z </a:t>
            </a:r>
            <a:r>
              <a:rPr lang="en-US" sz="2000" dirty="0" smtClean="0"/>
              <a:t>~ </a:t>
            </a:r>
            <a:r>
              <a:rPr lang="en-US" sz="2000" dirty="0"/>
              <a:t>N(0,1)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1. </a:t>
            </a:r>
            <a:r>
              <a:rPr lang="en-US" sz="2000" dirty="0" smtClean="0"/>
              <a:t>Find </a:t>
            </a:r>
            <a:r>
              <a:rPr lang="en-US" sz="2000" dirty="0"/>
              <a:t>P(Z &lt; 1.5)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2. </a:t>
            </a:r>
            <a:r>
              <a:rPr lang="en-US" sz="2000" dirty="0" smtClean="0"/>
              <a:t>Find </a:t>
            </a:r>
            <a:r>
              <a:rPr lang="en-US" sz="2000" dirty="0"/>
              <a:t>P(Z &gt; 1.5)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3. </a:t>
            </a:r>
            <a:r>
              <a:rPr lang="en-US" sz="2000" dirty="0" smtClean="0"/>
              <a:t>Find </a:t>
            </a:r>
            <a:r>
              <a:rPr lang="en-US" sz="2000" dirty="0"/>
              <a:t>P(Z &lt; 0.6)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4. </a:t>
            </a:r>
            <a:r>
              <a:rPr lang="en-US" sz="2000" dirty="0" smtClean="0"/>
              <a:t>Find </a:t>
            </a:r>
            <a:r>
              <a:rPr lang="en-US" sz="2000" dirty="0"/>
              <a:t>P(Z &gt; 0.6)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5. </a:t>
            </a:r>
            <a:r>
              <a:rPr lang="en-US" sz="2000" dirty="0" smtClean="0"/>
              <a:t>Find </a:t>
            </a:r>
            <a:r>
              <a:rPr lang="en-US" sz="2000" dirty="0"/>
              <a:t>P(Z &gt; 0)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6. </a:t>
            </a:r>
            <a:r>
              <a:rPr lang="en-US" sz="2000" dirty="0" smtClean="0"/>
              <a:t>Find </a:t>
            </a:r>
            <a:r>
              <a:rPr lang="en-US" sz="2000" dirty="0" smtClean="0"/>
              <a:t>P(Z </a:t>
            </a:r>
            <a:r>
              <a:rPr lang="en-US" sz="2000" dirty="0"/>
              <a:t>&lt; 0)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7. </a:t>
            </a:r>
            <a:r>
              <a:rPr lang="en-US" sz="2000" dirty="0" smtClean="0"/>
              <a:t>Find </a:t>
            </a:r>
            <a:r>
              <a:rPr lang="en-US" sz="2000" dirty="0"/>
              <a:t>P(Z &lt; -0.6)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BCBF"/>
                </a:solidFill>
              </a:rPr>
              <a:t>8. </a:t>
            </a:r>
            <a:r>
              <a:rPr lang="en-US" sz="2000" dirty="0" smtClean="0"/>
              <a:t>Find </a:t>
            </a:r>
            <a:r>
              <a:rPr lang="en-US" sz="2000" dirty="0"/>
              <a:t>P(Z &gt; </a:t>
            </a:r>
            <a:r>
              <a:rPr lang="en-US" sz="2000" dirty="0" smtClean="0"/>
              <a:t>-0.6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376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80" y="1724025"/>
            <a:ext cx="4433678" cy="52350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Find P(Z &lt; -0.6)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83" y="1876425"/>
            <a:ext cx="5196873" cy="40885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Find P(Z </a:t>
            </a:r>
            <a:r>
              <a:rPr lang="en-US" dirty="0" smtClean="0"/>
              <a:t>&gt; </a:t>
            </a:r>
            <a:r>
              <a:rPr lang="en-US" dirty="0"/>
              <a:t>-0.6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86720" y="5991225"/>
            <a:ext cx="7315200" cy="914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P(Z&gt;-0.6) = </a:t>
            </a:r>
            <a:r>
              <a:rPr lang="en-US" sz="1800" dirty="0"/>
              <a:t>P(Z</a:t>
            </a:r>
            <a:r>
              <a:rPr lang="en-US" sz="1800" dirty="0" smtClean="0"/>
              <a:t>&lt;0.6) = </a:t>
            </a:r>
            <a:r>
              <a:rPr lang="en-US" sz="1800" dirty="0" smtClean="0">
                <a:ea typeface="Arial"/>
              </a:rPr>
              <a:t>Φ</a:t>
            </a:r>
            <a:r>
              <a:rPr lang="en-US" sz="1800" dirty="0" smtClean="0"/>
              <a:t>(0.6) = 0.72575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(This is an alternative approach if you are not asked to find P(Z&lt;-0.6)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85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Practice </a:t>
            </a:r>
            <a:r>
              <a:rPr lang="en-US" dirty="0" smtClean="0"/>
              <a:t>time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all of these questions Z </a:t>
            </a:r>
            <a:r>
              <a:rPr lang="en-US" dirty="0" smtClean="0"/>
              <a:t>~ </a:t>
            </a:r>
            <a:r>
              <a:rPr lang="en-US" dirty="0"/>
              <a:t>N(0,1)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1. </a:t>
            </a:r>
            <a:r>
              <a:rPr lang="en-US" dirty="0" smtClean="0"/>
              <a:t>Find </a:t>
            </a:r>
            <a:r>
              <a:rPr lang="en-US" dirty="0"/>
              <a:t>P(Z &lt; -1.5)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2. </a:t>
            </a:r>
            <a:r>
              <a:rPr lang="en-US" dirty="0" smtClean="0"/>
              <a:t>Find </a:t>
            </a:r>
            <a:r>
              <a:rPr lang="en-US" dirty="0"/>
              <a:t>P(Z &gt; -1.5)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3. </a:t>
            </a:r>
            <a:r>
              <a:rPr lang="en-US" dirty="0" smtClean="0"/>
              <a:t>Find </a:t>
            </a:r>
            <a:r>
              <a:rPr lang="en-US" dirty="0"/>
              <a:t>P(Z &lt; -0.4)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4. </a:t>
            </a:r>
            <a:r>
              <a:rPr lang="en-US" dirty="0" smtClean="0"/>
              <a:t>Find </a:t>
            </a:r>
            <a:r>
              <a:rPr lang="en-US" dirty="0"/>
              <a:t>P(Z &gt; -0.4)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5. </a:t>
            </a:r>
            <a:r>
              <a:rPr lang="en-US" dirty="0" smtClean="0"/>
              <a:t>Find </a:t>
            </a:r>
            <a:r>
              <a:rPr lang="en-US" dirty="0"/>
              <a:t>P(0.6 &lt; Z &lt; 1.8)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4FBCBF"/>
                </a:solidFill>
              </a:rPr>
              <a:t>6. </a:t>
            </a:r>
            <a:r>
              <a:rPr lang="en-US" dirty="0" smtClean="0"/>
              <a:t>Find </a:t>
            </a:r>
            <a:r>
              <a:rPr lang="en-US" dirty="0"/>
              <a:t>P(-0.6 &lt; Z &lt; 1.8) </a:t>
            </a:r>
          </a:p>
        </p:txBody>
      </p:sp>
    </p:spTree>
    <p:extLst>
      <p:ext uri="{BB962C8B-B14F-4D97-AF65-F5344CB8AC3E}">
        <p14:creationId xmlns:p14="http://schemas.microsoft.com/office/powerpoint/2010/main" val="23687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try ‘The </a:t>
            </a:r>
            <a:r>
              <a:rPr lang="en-US" dirty="0" smtClean="0"/>
              <a:t>chicken </a:t>
            </a:r>
            <a:r>
              <a:rPr lang="en-US" dirty="0" smtClean="0"/>
              <a:t>and the </a:t>
            </a:r>
            <a:r>
              <a:rPr lang="en-US" dirty="0" smtClean="0"/>
              <a:t>egg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boom </a:t>
            </a:r>
            <a:r>
              <a:rPr lang="en-US" dirty="0"/>
              <a:t>y</a:t>
            </a:r>
            <a:r>
              <a:rPr lang="en-US" dirty="0" smtClean="0"/>
              <a:t>esterday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86720" y="2028826"/>
            <a:ext cx="3809999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was a very busy day at the Royal Hospital yesterday, when 12 babies were born – a record for one day. One of the babies, Jake, </a:t>
            </a:r>
            <a:r>
              <a:rPr lang="en-US" dirty="0" smtClean="0"/>
              <a:t>son </a:t>
            </a:r>
            <a:r>
              <a:rPr lang="en-US" dirty="0" smtClean="0"/>
              <a:t>of Jasmine and Jeremy Whitehouse, weighed in at a whopping 10.8lbs – the heaviest baby born at the hospital for over five years.</a:t>
            </a:r>
            <a:endParaRPr lang="en-US" dirty="0"/>
          </a:p>
        </p:txBody>
      </p:sp>
      <p:pic>
        <p:nvPicPr>
          <p:cNvPr id="5" name="Picture 4" descr="Baby_1830934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67" y="2105025"/>
            <a:ext cx="4429919" cy="295475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11119" y="4772025"/>
            <a:ext cx="3657600" cy="1524000"/>
          </a:xfrm>
          <a:prstGeom prst="wedgeEllipseCallout">
            <a:avLst>
              <a:gd name="adj1" fmla="val 49690"/>
              <a:gd name="adj2" fmla="val 80099"/>
            </a:avLst>
          </a:prstGeom>
          <a:gradFill flip="none" rotWithShape="1">
            <a:gsLst>
              <a:gs pos="0">
                <a:srgbClr val="4FBCBF"/>
              </a:gs>
              <a:gs pos="100000">
                <a:srgbClr val="20818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But was Jake really exceptionally heavy?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0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86719" y="1419225"/>
            <a:ext cx="7315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When asked, a data analyst from the National Statistics Office stated that…</a:t>
            </a:r>
            <a:endParaRPr lang="en-US" sz="2000" dirty="0"/>
          </a:p>
        </p:txBody>
      </p:sp>
      <p:pic>
        <p:nvPicPr>
          <p:cNvPr id="5" name="Picture 4" descr="logo office for national statistic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26" y="257408"/>
            <a:ext cx="2819400" cy="770959"/>
          </a:xfrm>
          <a:prstGeom prst="rect">
            <a:avLst/>
          </a:prstGeom>
        </p:spPr>
      </p:pic>
      <p:pic>
        <p:nvPicPr>
          <p:cNvPr id="6" name="Picture 5" descr="Slide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8" y="2625926"/>
            <a:ext cx="7596283" cy="4203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6719" y="2867025"/>
            <a:ext cx="1445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nd </a:t>
            </a:r>
            <a:r>
              <a:rPr lang="en-US" sz="2000" dirty="0" smtClean="0">
                <a:latin typeface="Arial"/>
                <a:cs typeface="Arial"/>
              </a:rPr>
              <a:t>that…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4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0919" y="995071"/>
            <a:ext cx="8686799" cy="990600"/>
          </a:xfrm>
        </p:spPr>
        <p:txBody>
          <a:bodyPr/>
          <a:lstStyle/>
          <a:p>
            <a:r>
              <a:rPr lang="en-US" dirty="0" smtClean="0"/>
              <a:t>A normal distribution: what does it look like?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86717" y="4695825"/>
            <a:ext cx="7315200" cy="213360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Characteristics of a normal </a:t>
            </a:r>
            <a:r>
              <a:rPr lang="en-US" sz="2000" dirty="0" smtClean="0"/>
              <a:t>distribution: 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Bell shaped, symmetrical about its </a:t>
            </a:r>
            <a:r>
              <a:rPr lang="en-US" sz="2000" dirty="0" smtClean="0"/>
              <a:t>middle, </a:t>
            </a:r>
            <a:r>
              <a:rPr lang="en-US" sz="2000" dirty="0"/>
              <a:t>with scores concentrated more in the middle than </a:t>
            </a:r>
            <a:r>
              <a:rPr lang="en-US" sz="2000" dirty="0" smtClean="0"/>
              <a:t>at the </a:t>
            </a:r>
            <a:r>
              <a:rPr lang="en-US" sz="2000" dirty="0"/>
              <a:t>end.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mean, mode and median are the same.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 curve is </a:t>
            </a:r>
            <a:r>
              <a:rPr lang="en-US" sz="2000" dirty="0" smtClean="0"/>
              <a:t>continuous </a:t>
            </a:r>
            <a:r>
              <a:rPr lang="en-US" sz="2000" dirty="0"/>
              <a:t>and is used for continuous data. </a:t>
            </a:r>
          </a:p>
        </p:txBody>
      </p:sp>
      <p:pic>
        <p:nvPicPr>
          <p:cNvPr id="6" name="Picture 5" descr="Slide 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73" y="1724025"/>
            <a:ext cx="44396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else do we know?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919" y="5534025"/>
            <a:ext cx="9144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About 68% of values drawn from a </a:t>
            </a:r>
            <a:r>
              <a:rPr lang="en-US" sz="2000" b="1" dirty="0"/>
              <a:t>normal distribution </a:t>
            </a:r>
            <a:r>
              <a:rPr lang="en-US" sz="2000" dirty="0"/>
              <a:t>are within one standard </a:t>
            </a:r>
            <a:r>
              <a:rPr lang="en-US" sz="2000"/>
              <a:t>deviation </a:t>
            </a:r>
            <a:r>
              <a:rPr lang="en-US" sz="200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sz="2000" smtClean="0"/>
              <a:t> </a:t>
            </a:r>
            <a:r>
              <a:rPr lang="en-US" sz="2000" dirty="0"/>
              <a:t>away from the mean; about 95% of the values lie within two standard deviations; and about 99.7% are within three standard deviations. This fact is known as the 68-95-99.7 (empirical) rule, or the 3-sigma rule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Slide 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91" y="1800225"/>
            <a:ext cx="50014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8" y="2028825"/>
            <a:ext cx="5802743" cy="3124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 what do we know in this case?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6119" y="5457825"/>
            <a:ext cx="8305801" cy="1447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This means that 68% </a:t>
            </a:r>
            <a:r>
              <a:rPr lang="en-US" sz="2000" dirty="0" smtClean="0"/>
              <a:t>of babies </a:t>
            </a:r>
            <a:r>
              <a:rPr lang="en-US" sz="2000" dirty="0"/>
              <a:t>should be between ............ and ............ and 95% should be between ................ and ................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99.7% should be between ............... and </a:t>
            </a:r>
            <a:r>
              <a:rPr lang="en-US" sz="2000" dirty="0" smtClean="0"/>
              <a:t>................ </a:t>
            </a: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So baby Jake </a:t>
            </a:r>
            <a:r>
              <a:rPr lang="en-US" sz="2000" dirty="0" smtClean="0"/>
              <a:t> – at </a:t>
            </a:r>
            <a:r>
              <a:rPr lang="en-US" sz="2000" dirty="0"/>
              <a:t>10.8Ib </a:t>
            </a:r>
            <a:r>
              <a:rPr lang="en-US" sz="2000" dirty="0" smtClean="0"/>
              <a:t>– is </a:t>
            </a:r>
            <a:r>
              <a:rPr lang="en-US" sz="2000" dirty="0"/>
              <a:t>very rare! </a:t>
            </a:r>
          </a:p>
        </p:txBody>
      </p:sp>
    </p:spTree>
    <p:extLst>
      <p:ext uri="{BB962C8B-B14F-4D97-AF65-F5344CB8AC3E}">
        <p14:creationId xmlns:p14="http://schemas.microsoft.com/office/powerpoint/2010/main" val="37359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8" y="2028825"/>
            <a:ext cx="5802742" cy="31242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77119" y="5457825"/>
            <a:ext cx="8153400" cy="1447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So </a:t>
            </a:r>
            <a:r>
              <a:rPr lang="en-US" sz="2000" dirty="0"/>
              <a:t>baby </a:t>
            </a:r>
            <a:r>
              <a:rPr lang="en-US" sz="2000" dirty="0" smtClean="0"/>
              <a:t>Josie, </a:t>
            </a:r>
            <a:r>
              <a:rPr lang="en-US" sz="2000" dirty="0"/>
              <a:t>at </a:t>
            </a:r>
            <a:r>
              <a:rPr lang="en-US" sz="2000" dirty="0" smtClean="0"/>
              <a:t>5.8lb</a:t>
            </a:r>
            <a:r>
              <a:rPr lang="en-US" sz="2000" dirty="0" smtClean="0"/>
              <a:t>, </a:t>
            </a:r>
            <a:r>
              <a:rPr lang="en-US" sz="2000" dirty="0"/>
              <a:t>is not in the middle 68%, but she is in the bottom 16%. She is definitely quite small but does not appear to be exceptionally so.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Clearly we do need a better way of working this out!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3519" y="1113842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On the same day, baby Josie </a:t>
            </a:r>
            <a:r>
              <a:rPr lang="en-US" sz="2000" dirty="0" err="1" smtClean="0">
                <a:latin typeface="Arial"/>
                <a:cs typeface="Arial"/>
              </a:rPr>
              <a:t>Allchurch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weighed in at 5.8Ibs. Was this exceptionally light? </a:t>
            </a:r>
          </a:p>
        </p:txBody>
      </p:sp>
      <p:pic>
        <p:nvPicPr>
          <p:cNvPr id="8" name="Picture 7" descr="Baby_517982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4" y="1114425"/>
            <a:ext cx="1915319" cy="28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Some new notation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86720" y="2028826"/>
            <a:ext cx="7315200" cy="1523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Let </a:t>
            </a:r>
            <a:r>
              <a:rPr lang="en-US" sz="2000" dirty="0"/>
              <a:t>X be the distribution of the weights in </a:t>
            </a:r>
            <a:r>
              <a:rPr lang="en-US" sz="2000" dirty="0" err="1" smtClean="0"/>
              <a:t>lbs</a:t>
            </a:r>
            <a:r>
              <a:rPr lang="en-US" sz="2000" dirty="0" smtClean="0"/>
              <a:t> </a:t>
            </a:r>
            <a:r>
              <a:rPr lang="en-US" sz="2000" dirty="0"/>
              <a:t>of the babies born across the country.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Then, </a:t>
            </a:r>
            <a:r>
              <a:rPr lang="en-US" sz="2000" dirty="0"/>
              <a:t>because we are told that these weights form a normal </a:t>
            </a:r>
            <a:r>
              <a:rPr lang="en-US" sz="2000" dirty="0" smtClean="0"/>
              <a:t>distribution, </a:t>
            </a:r>
            <a:r>
              <a:rPr lang="en-US" sz="2000" dirty="0"/>
              <a:t>we </a:t>
            </a:r>
            <a:r>
              <a:rPr lang="en-US" sz="2000" dirty="0" smtClean="0"/>
              <a:t>write: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53319" y="446722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Name of the distribution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338" y="549592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Indicates it is a normal distribution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919" y="621982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The mean is 7.18Ibs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1138" y="549592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The standard deviation is </a:t>
            </a:r>
            <a:r>
              <a:rPr lang="en-US" sz="1800" dirty="0" smtClean="0">
                <a:latin typeface="Arial"/>
                <a:cs typeface="Arial"/>
              </a:rPr>
              <a:t>1.21lbs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519" y="446722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This number (1.21</a:t>
            </a:r>
            <a:r>
              <a:rPr lang="en-US" sz="1800" baseline="30000" dirty="0">
                <a:latin typeface="Arial"/>
                <a:cs typeface="Arial"/>
              </a:rPr>
              <a:t>2</a:t>
            </a:r>
            <a:r>
              <a:rPr lang="en-US" sz="1800" dirty="0">
                <a:latin typeface="Arial"/>
                <a:cs typeface="Arial"/>
              </a:rPr>
              <a:t>) is the </a:t>
            </a:r>
            <a:r>
              <a:rPr lang="en-US" sz="1800" dirty="0" smtClean="0">
                <a:latin typeface="Arial"/>
                <a:cs typeface="Arial"/>
              </a:rPr>
              <a:t>variance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2752" y="3933825"/>
            <a:ext cx="246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X~N</a:t>
            </a:r>
            <a:r>
              <a:rPr lang="en-US" sz="2400" b="1" dirty="0">
                <a:latin typeface="Arial"/>
                <a:cs typeface="Arial"/>
              </a:rPr>
              <a:t>(7.18, </a:t>
            </a:r>
            <a:r>
              <a:rPr lang="en-US" sz="2400" b="1" dirty="0" smtClean="0">
                <a:latin typeface="Arial"/>
                <a:cs typeface="Arial"/>
              </a:rPr>
              <a:t>1.21</a:t>
            </a:r>
            <a:r>
              <a:rPr lang="en-US" sz="2400" b="1" baseline="30000" dirty="0" smtClean="0">
                <a:latin typeface="Arial"/>
                <a:cs typeface="Arial"/>
              </a:rPr>
              <a:t>2</a:t>
            </a:r>
            <a:r>
              <a:rPr lang="en-US" sz="2400" b="1" dirty="0">
                <a:latin typeface="Arial"/>
                <a:cs typeface="Arial"/>
              </a:rPr>
              <a:t>)</a:t>
            </a:r>
          </a:p>
        </p:txBody>
      </p:sp>
      <p:cxnSp>
        <p:nvCxnSpPr>
          <p:cNvPr id="14" name="Straight Arrow Connector 13"/>
          <p:cNvCxnSpPr>
            <a:stCxn id="5" idx="3"/>
          </p:cNvCxnSpPr>
          <p:nvPr/>
        </p:nvCxnSpPr>
        <p:spPr>
          <a:xfrm flipV="1">
            <a:off x="2905919" y="4391025"/>
            <a:ext cx="2133600" cy="399366"/>
          </a:xfrm>
          <a:prstGeom prst="straightConnector1">
            <a:avLst/>
          </a:prstGeom>
          <a:ln>
            <a:solidFill>
              <a:srgbClr val="4FBC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flipV="1">
            <a:off x="2713038" y="4543425"/>
            <a:ext cx="2478881" cy="952500"/>
          </a:xfrm>
          <a:prstGeom prst="straightConnector1">
            <a:avLst/>
          </a:prstGeom>
          <a:ln>
            <a:solidFill>
              <a:srgbClr val="4FBC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V="1">
            <a:off x="5344319" y="4619625"/>
            <a:ext cx="0" cy="1600200"/>
          </a:xfrm>
          <a:prstGeom prst="straightConnector1">
            <a:avLst/>
          </a:prstGeom>
          <a:ln>
            <a:solidFill>
              <a:srgbClr val="4FBC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H="1" flipV="1">
            <a:off x="5420519" y="4543425"/>
            <a:ext cx="2245519" cy="952500"/>
          </a:xfrm>
          <a:prstGeom prst="straightConnector1">
            <a:avLst/>
          </a:prstGeom>
          <a:ln>
            <a:solidFill>
              <a:srgbClr val="4FBC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"/>
          </p:cNvCxnSpPr>
          <p:nvPr/>
        </p:nvCxnSpPr>
        <p:spPr>
          <a:xfrm flipH="1" flipV="1">
            <a:off x="5649119" y="4391025"/>
            <a:ext cx="1676400" cy="399366"/>
          </a:xfrm>
          <a:prstGeom prst="straightConnector1">
            <a:avLst/>
          </a:prstGeom>
          <a:ln>
            <a:solidFill>
              <a:srgbClr val="4FBC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919" y="1821611"/>
            <a:ext cx="8915400" cy="119781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In each of the following questions, write down the mean, variance and standard deviation of the given distribution.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In each case draw the x-axis of the </a:t>
            </a:r>
            <a:r>
              <a:rPr lang="en-US" sz="2000" dirty="0" smtClean="0"/>
              <a:t>distribution, </a:t>
            </a:r>
            <a:r>
              <a:rPr lang="en-US" sz="2000" dirty="0"/>
              <a:t>clearly </a:t>
            </a:r>
            <a:r>
              <a:rPr lang="en-US" sz="2000" dirty="0" smtClean="0"/>
              <a:t>labelling </a:t>
            </a:r>
            <a:r>
              <a:rPr lang="en-US" sz="2000" dirty="0"/>
              <a:t>the </a:t>
            </a:r>
            <a:r>
              <a:rPr lang="en-US" sz="2000" dirty="0" smtClean="0"/>
              <a:t>seven </a:t>
            </a:r>
            <a:r>
              <a:rPr lang="en-US" sz="2000" dirty="0"/>
              <a:t>key measures.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19919" y="4772025"/>
            <a:ext cx="8915400" cy="2362200"/>
          </a:xfrm>
          <a:prstGeom prst="rect">
            <a:avLst/>
          </a:prstGeom>
        </p:spPr>
        <p:txBody>
          <a:bodyPr vert="horz" lIns="0" tIns="0" rIns="0" bIns="0"/>
          <a:lstStyle>
            <a:lvl1pPr marL="342857" indent="-342857">
              <a:spcAft>
                <a:spcPts val="1800"/>
              </a:spcAft>
              <a:buClr>
                <a:srgbClr val="4FBCBF"/>
              </a:buClr>
              <a:buSzPct val="125000"/>
              <a:buFont typeface="Wingdings" charset="2"/>
              <a:buChar char="§"/>
              <a:defRPr sz="2500">
                <a:latin typeface="Arial"/>
                <a:ea typeface="+mn-ea"/>
                <a:cs typeface="Arial"/>
              </a:defRPr>
            </a:lvl1pPr>
            <a:lvl2pPr marL="521373">
              <a:defRPr sz="2500">
                <a:latin typeface="Verdana"/>
                <a:ea typeface="+mn-ea"/>
                <a:cs typeface="Verdana"/>
              </a:defRPr>
            </a:lvl2pPr>
            <a:lvl3pPr marL="1042744">
              <a:defRPr sz="2500">
                <a:latin typeface="Verdana"/>
                <a:ea typeface="+mn-ea"/>
                <a:cs typeface="Verdana"/>
              </a:defRPr>
            </a:lvl3pPr>
            <a:lvl4pPr marL="1564117">
              <a:defRPr sz="2500">
                <a:latin typeface="Verdana"/>
                <a:ea typeface="+mn-ea"/>
                <a:cs typeface="Verdana"/>
              </a:defRPr>
            </a:lvl4pPr>
            <a:lvl5pPr marL="2085489">
              <a:defRPr sz="2500">
                <a:latin typeface="Verdana"/>
                <a:ea typeface="+mn-ea"/>
                <a:cs typeface="Verdana"/>
              </a:defRPr>
            </a:lvl5pPr>
            <a:lvl6pPr marL="2606860">
              <a:defRPr>
                <a:latin typeface="+mn-lt"/>
                <a:ea typeface="+mn-ea"/>
                <a:cs typeface="+mn-cs"/>
              </a:defRPr>
            </a:lvl6pPr>
            <a:lvl7pPr marL="3128233">
              <a:defRPr>
                <a:latin typeface="+mn-lt"/>
                <a:ea typeface="+mn-ea"/>
                <a:cs typeface="+mn-cs"/>
              </a:defRPr>
            </a:lvl7pPr>
            <a:lvl8pPr marL="3649605">
              <a:defRPr>
                <a:latin typeface="+mn-lt"/>
                <a:ea typeface="+mn-ea"/>
                <a:cs typeface="+mn-cs"/>
              </a:defRPr>
            </a:lvl8pPr>
            <a:lvl9pPr marL="4170977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charset="2"/>
              <a:buAutoNum type="arabicPeriod"/>
            </a:pPr>
            <a:r>
              <a:rPr lang="en-US" sz="1800" dirty="0" smtClean="0"/>
              <a:t>Let X be the distribution of IQ scores across Wales, then X ~ N(100, 15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Wingdings" charset="2"/>
              <a:buAutoNum type="arabicPeriod"/>
            </a:pPr>
            <a:r>
              <a:rPr lang="en-US" sz="1800" dirty="0" smtClean="0"/>
              <a:t>Let X be the length of eggs in </a:t>
            </a:r>
            <a:r>
              <a:rPr lang="en-US" sz="1800" dirty="0" err="1" smtClean="0"/>
              <a:t>cms</a:t>
            </a:r>
            <a:r>
              <a:rPr lang="en-US" sz="1800" dirty="0" smtClean="0"/>
              <a:t> laid by a particular species of chicken then </a:t>
            </a:r>
            <a:br>
              <a:rPr lang="en-US" sz="1800" dirty="0" smtClean="0"/>
            </a:br>
            <a:r>
              <a:rPr lang="en-US" sz="1800" dirty="0" smtClean="0"/>
              <a:t>X ~ (6, 1.4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</a:t>
            </a:r>
          </a:p>
          <a:p>
            <a:pPr marL="342900" indent="-342900">
              <a:spcAft>
                <a:spcPts val="600"/>
              </a:spcAft>
              <a:buFont typeface="Wingdings" charset="2"/>
              <a:buAutoNum type="arabicPeriod"/>
            </a:pPr>
            <a:r>
              <a:rPr lang="en-US" sz="1800" dirty="0" smtClean="0"/>
              <a:t>Let X be the rainfall measured in mm over a given area of land, then </a:t>
            </a:r>
            <a:br>
              <a:rPr lang="en-US" sz="1800" dirty="0" smtClean="0"/>
            </a:br>
            <a:r>
              <a:rPr lang="en-US" sz="1800" dirty="0" smtClean="0"/>
              <a:t>X ~ N(850,100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</a:t>
            </a:r>
          </a:p>
          <a:p>
            <a:pPr marL="342900" indent="-342900">
              <a:spcAft>
                <a:spcPts val="600"/>
              </a:spcAft>
              <a:buFont typeface="Wingdings" charset="2"/>
              <a:buAutoNum type="arabicPeriod"/>
            </a:pPr>
            <a:r>
              <a:rPr lang="en-US" sz="1800" dirty="0" smtClean="0"/>
              <a:t>Let X be the width of bolts in mm made by a certain factory, then X ~ N(4, 0.09). Note in this question you are given the variance as a number – be careful! </a:t>
            </a:r>
            <a:endParaRPr lang="en-US" sz="1800" dirty="0"/>
          </a:p>
        </p:txBody>
      </p:sp>
      <p:pic>
        <p:nvPicPr>
          <p:cNvPr id="6" name="Picture 5" descr="Slide 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75" y="3019425"/>
            <a:ext cx="39610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822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Lucida Grande</vt:lpstr>
      <vt:lpstr>STIXGeneral-Regular</vt:lpstr>
      <vt:lpstr>Verdana</vt:lpstr>
      <vt:lpstr>Wingdings</vt:lpstr>
      <vt:lpstr>Office Theme</vt:lpstr>
      <vt:lpstr>Statistics 2 – Activity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Maths Powerpoint.indd</dc:title>
  <dc:subject/>
  <dc:creator>Michael Blaylock</dc:creator>
  <cp:keywords/>
  <dc:description/>
  <cp:lastModifiedBy>Helen Turner</cp:lastModifiedBy>
  <cp:revision>116</cp:revision>
  <dcterms:created xsi:type="dcterms:W3CDTF">2014-06-26T12:48:20Z</dcterms:created>
  <dcterms:modified xsi:type="dcterms:W3CDTF">2015-04-02T14:33:47Z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2014-06-24T23:00:00Z</vt:filetime>
  </property>
  <property fmtid="{D5CDD505-2E9C-101B-9397-08002B2CF9AE}" pid="3" name="LastSaved">
    <vt:filetime>2014-06-24T23:00:00Z</vt:filetime>
  </property>
</Properties>
</file>