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4" r:id="rId3"/>
    <p:sldId id="258" r:id="rId4"/>
    <p:sldId id="267" r:id="rId5"/>
    <p:sldId id="266" r:id="rId6"/>
    <p:sldId id="271" r:id="rId7"/>
    <p:sldId id="257" r:id="rId8"/>
    <p:sldId id="260" r:id="rId9"/>
    <p:sldId id="259" r:id="rId10"/>
    <p:sldId id="261" r:id="rId11"/>
    <p:sldId id="262" r:id="rId12"/>
    <p:sldId id="263" r:id="rId13"/>
    <p:sldId id="264" r:id="rId14"/>
    <p:sldId id="265" r:id="rId15"/>
    <p:sldId id="268" r:id="rId16"/>
    <p:sldId id="272" r:id="rId17"/>
    <p:sldId id="269" r:id="rId18"/>
    <p:sldId id="270" r:id="rId19"/>
    <p:sldId id="275" r:id="rId20"/>
    <p:sldId id="27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4" autoAdjust="0"/>
    <p:restoredTop sz="94660"/>
  </p:normalViewPr>
  <p:slideViewPr>
    <p:cSldViewPr>
      <p:cViewPr varScale="1">
        <p:scale>
          <a:sx n="74" d="100"/>
          <a:sy n="74" d="100"/>
        </p:scale>
        <p:origin x="-112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5CC8A6-0271-4041-93BE-D1C3BE054BAF}" type="datetimeFigureOut">
              <a:rPr lang="en-GB" smtClean="0"/>
              <a:t>15/12/2013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2E3404-49E8-4B82-9611-3E4994DBE4A9}" type="slidenum">
              <a:rPr lang="en-GB" smtClean="0"/>
              <a:t>‹#›</a:t>
            </a:fld>
            <a:endParaRPr lang="en-GB"/>
          </a:p>
        </p:txBody>
      </p:sp>
    </p:spTree>
    <p:extLst>
      <p:ext uri="{BB962C8B-B14F-4D97-AF65-F5344CB8AC3E}">
        <p14:creationId xmlns:p14="http://schemas.microsoft.com/office/powerpoint/2010/main" val="3749553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Drawing on the Hegelian notion of ‘</a:t>
            </a:r>
            <a:r>
              <a:rPr lang="en-GB" sz="1200" kern="1200" dirty="0" err="1" smtClean="0">
                <a:solidFill>
                  <a:schemeClr val="tx1"/>
                </a:solidFill>
                <a:effectLst/>
                <a:latin typeface="+mn-lt"/>
                <a:ea typeface="+mn-ea"/>
                <a:cs typeface="+mn-cs"/>
              </a:rPr>
              <a:t>aufheben</a:t>
            </a:r>
            <a:r>
              <a:rPr lang="en-GB" sz="1200" kern="1200" dirty="0" smtClean="0">
                <a:solidFill>
                  <a:schemeClr val="tx1"/>
                </a:solidFill>
                <a:effectLst/>
                <a:latin typeface="+mn-lt"/>
                <a:ea typeface="+mn-ea"/>
                <a:cs typeface="+mn-cs"/>
              </a:rPr>
              <a:t>’, concerning the contingencies of elevation, preservation and cancellation of knowledge, Martyn questioned the role of universities in (co)curating the commons – when it comes to archiving the traditional cultures of these communities, are universities clerks or thieves?</a:t>
            </a:r>
            <a:endParaRPr lang="en-GB" dirty="0"/>
          </a:p>
        </p:txBody>
      </p:sp>
      <p:sp>
        <p:nvSpPr>
          <p:cNvPr id="4" name="Slide Number Placeholder 3"/>
          <p:cNvSpPr>
            <a:spLocks noGrp="1"/>
          </p:cNvSpPr>
          <p:nvPr>
            <p:ph type="sldNum" sz="quarter" idx="10"/>
          </p:nvPr>
        </p:nvSpPr>
        <p:spPr/>
        <p:txBody>
          <a:bodyPr/>
          <a:lstStyle/>
          <a:p>
            <a:fld id="{942E3404-49E8-4B82-9611-3E4994DBE4A9}" type="slidenum">
              <a:rPr lang="en-GB" smtClean="0"/>
              <a:t>15</a:t>
            </a:fld>
            <a:endParaRPr lang="en-GB"/>
          </a:p>
        </p:txBody>
      </p:sp>
    </p:spTree>
    <p:extLst>
      <p:ext uri="{BB962C8B-B14F-4D97-AF65-F5344CB8AC3E}">
        <p14:creationId xmlns:p14="http://schemas.microsoft.com/office/powerpoint/2010/main" val="436255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3D97A8E-4D59-4708-A017-3A4B8036E534}" type="datetimeFigureOut">
              <a:rPr lang="en-GB" smtClean="0"/>
              <a:t>15/12/2013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94D356-C115-4040-91F6-E0107D6E426A}" type="slidenum">
              <a:rPr lang="en-GB" smtClean="0"/>
              <a:t>‹#›</a:t>
            </a:fld>
            <a:endParaRPr lang="en-GB"/>
          </a:p>
        </p:txBody>
      </p:sp>
    </p:spTree>
    <p:extLst>
      <p:ext uri="{BB962C8B-B14F-4D97-AF65-F5344CB8AC3E}">
        <p14:creationId xmlns:p14="http://schemas.microsoft.com/office/powerpoint/2010/main" val="2428026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3D97A8E-4D59-4708-A017-3A4B8036E534}" type="datetimeFigureOut">
              <a:rPr lang="en-GB" smtClean="0"/>
              <a:t>15/12/2013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94D356-C115-4040-91F6-E0107D6E426A}" type="slidenum">
              <a:rPr lang="en-GB" smtClean="0"/>
              <a:t>‹#›</a:t>
            </a:fld>
            <a:endParaRPr lang="en-GB"/>
          </a:p>
        </p:txBody>
      </p:sp>
    </p:spTree>
    <p:extLst>
      <p:ext uri="{BB962C8B-B14F-4D97-AF65-F5344CB8AC3E}">
        <p14:creationId xmlns:p14="http://schemas.microsoft.com/office/powerpoint/2010/main" val="1519259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3D97A8E-4D59-4708-A017-3A4B8036E534}" type="datetimeFigureOut">
              <a:rPr lang="en-GB" smtClean="0"/>
              <a:t>15/12/2013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94D356-C115-4040-91F6-E0107D6E426A}" type="slidenum">
              <a:rPr lang="en-GB" smtClean="0"/>
              <a:t>‹#›</a:t>
            </a:fld>
            <a:endParaRPr lang="en-GB"/>
          </a:p>
        </p:txBody>
      </p:sp>
    </p:spTree>
    <p:extLst>
      <p:ext uri="{BB962C8B-B14F-4D97-AF65-F5344CB8AC3E}">
        <p14:creationId xmlns:p14="http://schemas.microsoft.com/office/powerpoint/2010/main" val="366293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3D97A8E-4D59-4708-A017-3A4B8036E534}" type="datetimeFigureOut">
              <a:rPr lang="en-GB" smtClean="0"/>
              <a:t>15/12/2013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94D356-C115-4040-91F6-E0107D6E426A}" type="slidenum">
              <a:rPr lang="en-GB" smtClean="0"/>
              <a:t>‹#›</a:t>
            </a:fld>
            <a:endParaRPr lang="en-GB"/>
          </a:p>
        </p:txBody>
      </p:sp>
    </p:spTree>
    <p:extLst>
      <p:ext uri="{BB962C8B-B14F-4D97-AF65-F5344CB8AC3E}">
        <p14:creationId xmlns:p14="http://schemas.microsoft.com/office/powerpoint/2010/main" val="888035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D97A8E-4D59-4708-A017-3A4B8036E534}" type="datetimeFigureOut">
              <a:rPr lang="en-GB" smtClean="0"/>
              <a:t>15/12/2013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94D356-C115-4040-91F6-E0107D6E426A}" type="slidenum">
              <a:rPr lang="en-GB" smtClean="0"/>
              <a:t>‹#›</a:t>
            </a:fld>
            <a:endParaRPr lang="en-GB"/>
          </a:p>
        </p:txBody>
      </p:sp>
    </p:spTree>
    <p:extLst>
      <p:ext uri="{BB962C8B-B14F-4D97-AF65-F5344CB8AC3E}">
        <p14:creationId xmlns:p14="http://schemas.microsoft.com/office/powerpoint/2010/main" val="3139068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3D97A8E-4D59-4708-A017-3A4B8036E534}" type="datetimeFigureOut">
              <a:rPr lang="en-GB" smtClean="0"/>
              <a:t>15/12/2013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94D356-C115-4040-91F6-E0107D6E426A}" type="slidenum">
              <a:rPr lang="en-GB" smtClean="0"/>
              <a:t>‹#›</a:t>
            </a:fld>
            <a:endParaRPr lang="en-GB"/>
          </a:p>
        </p:txBody>
      </p:sp>
    </p:spTree>
    <p:extLst>
      <p:ext uri="{BB962C8B-B14F-4D97-AF65-F5344CB8AC3E}">
        <p14:creationId xmlns:p14="http://schemas.microsoft.com/office/powerpoint/2010/main" val="2903353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3D97A8E-4D59-4708-A017-3A4B8036E534}" type="datetimeFigureOut">
              <a:rPr lang="en-GB" smtClean="0"/>
              <a:t>15/12/2013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94D356-C115-4040-91F6-E0107D6E426A}" type="slidenum">
              <a:rPr lang="en-GB" smtClean="0"/>
              <a:t>‹#›</a:t>
            </a:fld>
            <a:endParaRPr lang="en-GB"/>
          </a:p>
        </p:txBody>
      </p:sp>
    </p:spTree>
    <p:extLst>
      <p:ext uri="{BB962C8B-B14F-4D97-AF65-F5344CB8AC3E}">
        <p14:creationId xmlns:p14="http://schemas.microsoft.com/office/powerpoint/2010/main" val="453719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3D97A8E-4D59-4708-A017-3A4B8036E534}" type="datetimeFigureOut">
              <a:rPr lang="en-GB" smtClean="0"/>
              <a:t>15/12/2013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94D356-C115-4040-91F6-E0107D6E426A}" type="slidenum">
              <a:rPr lang="en-GB" smtClean="0"/>
              <a:t>‹#›</a:t>
            </a:fld>
            <a:endParaRPr lang="en-GB"/>
          </a:p>
        </p:txBody>
      </p:sp>
    </p:spTree>
    <p:extLst>
      <p:ext uri="{BB962C8B-B14F-4D97-AF65-F5344CB8AC3E}">
        <p14:creationId xmlns:p14="http://schemas.microsoft.com/office/powerpoint/2010/main" val="1594352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D97A8E-4D59-4708-A017-3A4B8036E534}" type="datetimeFigureOut">
              <a:rPr lang="en-GB" smtClean="0"/>
              <a:t>15/12/2013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94D356-C115-4040-91F6-E0107D6E426A}" type="slidenum">
              <a:rPr lang="en-GB" smtClean="0"/>
              <a:t>‹#›</a:t>
            </a:fld>
            <a:endParaRPr lang="en-GB"/>
          </a:p>
        </p:txBody>
      </p:sp>
    </p:spTree>
    <p:extLst>
      <p:ext uri="{BB962C8B-B14F-4D97-AF65-F5344CB8AC3E}">
        <p14:creationId xmlns:p14="http://schemas.microsoft.com/office/powerpoint/2010/main" val="2877687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D97A8E-4D59-4708-A017-3A4B8036E534}" type="datetimeFigureOut">
              <a:rPr lang="en-GB" smtClean="0"/>
              <a:t>15/12/2013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94D356-C115-4040-91F6-E0107D6E426A}" type="slidenum">
              <a:rPr lang="en-GB" smtClean="0"/>
              <a:t>‹#›</a:t>
            </a:fld>
            <a:endParaRPr lang="en-GB"/>
          </a:p>
        </p:txBody>
      </p:sp>
    </p:spTree>
    <p:extLst>
      <p:ext uri="{BB962C8B-B14F-4D97-AF65-F5344CB8AC3E}">
        <p14:creationId xmlns:p14="http://schemas.microsoft.com/office/powerpoint/2010/main" val="304197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D97A8E-4D59-4708-A017-3A4B8036E534}" type="datetimeFigureOut">
              <a:rPr lang="en-GB" smtClean="0"/>
              <a:t>15/12/2013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94D356-C115-4040-91F6-E0107D6E426A}" type="slidenum">
              <a:rPr lang="en-GB" smtClean="0"/>
              <a:t>‹#›</a:t>
            </a:fld>
            <a:endParaRPr lang="en-GB"/>
          </a:p>
        </p:txBody>
      </p:sp>
    </p:spTree>
    <p:extLst>
      <p:ext uri="{BB962C8B-B14F-4D97-AF65-F5344CB8AC3E}">
        <p14:creationId xmlns:p14="http://schemas.microsoft.com/office/powerpoint/2010/main" val="52432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97A8E-4D59-4708-A017-3A4B8036E534}" type="datetimeFigureOut">
              <a:rPr lang="en-GB" smtClean="0"/>
              <a:t>15/12/2013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4D356-C115-4040-91F6-E0107D6E426A}" type="slidenum">
              <a:rPr lang="en-GB" smtClean="0"/>
              <a:t>‹#›</a:t>
            </a:fld>
            <a:endParaRPr lang="en-GB"/>
          </a:p>
        </p:txBody>
      </p:sp>
    </p:spTree>
    <p:extLst>
      <p:ext uri="{BB962C8B-B14F-4D97-AF65-F5344CB8AC3E}">
        <p14:creationId xmlns:p14="http://schemas.microsoft.com/office/powerpoint/2010/main" val="3165841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n8research.org.uk/"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Abigail.gilmore@manchester.ac.uk"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08520" y="0"/>
            <a:ext cx="9252520" cy="7173415"/>
          </a:xfrm>
        </p:spPr>
      </p:pic>
      <p:sp>
        <p:nvSpPr>
          <p:cNvPr id="7" name="TextBox 6"/>
          <p:cNvSpPr txBox="1"/>
          <p:nvPr/>
        </p:nvSpPr>
        <p:spPr>
          <a:xfrm>
            <a:off x="683568" y="1052736"/>
            <a:ext cx="7488832" cy="181588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800" b="1" dirty="0" smtClean="0"/>
              <a:t>Researching arts and sustainability: </a:t>
            </a:r>
          </a:p>
          <a:p>
            <a:r>
              <a:rPr lang="en-GB" sz="2800" b="1" dirty="0" smtClean="0"/>
              <a:t>N8 </a:t>
            </a:r>
            <a:r>
              <a:rPr lang="en-GB" sz="2800" b="1" i="1" dirty="0" smtClean="0"/>
              <a:t>New Thinking in the North </a:t>
            </a:r>
            <a:r>
              <a:rPr lang="en-GB" sz="2800" b="1" dirty="0" smtClean="0"/>
              <a:t>partnership</a:t>
            </a:r>
          </a:p>
          <a:p>
            <a:r>
              <a:rPr lang="en-GB" sz="2800" b="1" dirty="0" smtClean="0"/>
              <a:t> </a:t>
            </a:r>
          </a:p>
          <a:p>
            <a:r>
              <a:rPr lang="en-GB" sz="2800" b="1" dirty="0" smtClean="0"/>
              <a:t>Abigail Gilmore, University of Manchester</a:t>
            </a:r>
            <a:endParaRPr lang="en-GB" sz="2800" b="1" dirty="0"/>
          </a:p>
        </p:txBody>
      </p:sp>
      <p:pic>
        <p:nvPicPr>
          <p:cNvPr id="12" name="Picture 2" descr="http://www.nactem.ac.uk/images/mancheste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745571"/>
            <a:ext cx="2627784" cy="11124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N8 Logo Small.jpg"/>
          <p:cNvPicPr/>
          <p:nvPr/>
        </p:nvPicPr>
        <p:blipFill>
          <a:blip r:embed="rId4"/>
          <a:stretch>
            <a:fillRect/>
          </a:stretch>
        </p:blipFill>
        <p:spPr>
          <a:xfrm>
            <a:off x="7236296" y="5937361"/>
            <a:ext cx="1102360" cy="847725"/>
          </a:xfrm>
          <a:prstGeom prst="rect">
            <a:avLst/>
          </a:prstGeom>
        </p:spPr>
      </p:pic>
    </p:spTree>
    <p:extLst>
      <p:ext uri="{BB962C8B-B14F-4D97-AF65-F5344CB8AC3E}">
        <p14:creationId xmlns:p14="http://schemas.microsoft.com/office/powerpoint/2010/main" val="31238850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40568" y="-27384"/>
            <a:ext cx="10328075" cy="6885384"/>
          </a:xfrm>
        </p:spPr>
      </p:pic>
    </p:spTree>
    <p:extLst>
      <p:ext uri="{BB962C8B-B14F-4D97-AF65-F5344CB8AC3E}">
        <p14:creationId xmlns:p14="http://schemas.microsoft.com/office/powerpoint/2010/main" val="904661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4584" y="0"/>
            <a:ext cx="9828584" cy="6858000"/>
          </a:xfrm>
        </p:spPr>
      </p:pic>
    </p:spTree>
    <p:extLst>
      <p:ext uri="{BB962C8B-B14F-4D97-AF65-F5344CB8AC3E}">
        <p14:creationId xmlns:p14="http://schemas.microsoft.com/office/powerpoint/2010/main" val="3143470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12" y="0"/>
            <a:ext cx="9684568" cy="6858000"/>
          </a:xfrm>
        </p:spPr>
      </p:pic>
    </p:spTree>
    <p:extLst>
      <p:ext uri="{BB962C8B-B14F-4D97-AF65-F5344CB8AC3E}">
        <p14:creationId xmlns:p14="http://schemas.microsoft.com/office/powerpoint/2010/main" val="30969642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528" y="0"/>
            <a:ext cx="9324528" cy="6858000"/>
          </a:xfrm>
        </p:spPr>
      </p:pic>
    </p:spTree>
    <p:extLst>
      <p:ext uri="{BB962C8B-B14F-4D97-AF65-F5344CB8AC3E}">
        <p14:creationId xmlns:p14="http://schemas.microsoft.com/office/powerpoint/2010/main" val="17857155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68560" y="0"/>
            <a:ext cx="10286999" cy="6858000"/>
          </a:xfrm>
        </p:spPr>
      </p:pic>
    </p:spTree>
    <p:extLst>
      <p:ext uri="{BB962C8B-B14F-4D97-AF65-F5344CB8AC3E}">
        <p14:creationId xmlns:p14="http://schemas.microsoft.com/office/powerpoint/2010/main" val="20327615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Findings</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“Thieves of Knowledge?”: a challenge to traditional models for community research and curating the commons’</a:t>
            </a:r>
          </a:p>
          <a:p>
            <a:r>
              <a:rPr lang="en-GB" dirty="0" smtClean="0"/>
              <a:t>Methodologies and practices: media analysis, film practice-as-research, social media interventions, creative tools and co-working with community practitioners</a:t>
            </a:r>
          </a:p>
          <a:p>
            <a:r>
              <a:rPr lang="en-GB" dirty="0" smtClean="0"/>
              <a:t>People’s </a:t>
            </a:r>
            <a:r>
              <a:rPr lang="en-GB" dirty="0"/>
              <a:t>relationship to </a:t>
            </a:r>
            <a:r>
              <a:rPr lang="en-GB" dirty="0" smtClean="0"/>
              <a:t>sustainability viewed through </a:t>
            </a:r>
            <a:r>
              <a:rPr lang="en-GB" dirty="0"/>
              <a:t>the </a:t>
            </a:r>
            <a:r>
              <a:rPr lang="en-GB" dirty="0" smtClean="0"/>
              <a:t>‘prisms </a:t>
            </a:r>
            <a:r>
              <a:rPr lang="en-GB" dirty="0"/>
              <a:t>of industry and </a:t>
            </a:r>
            <a:r>
              <a:rPr lang="en-GB" dirty="0" smtClean="0"/>
              <a:t>nature</a:t>
            </a:r>
            <a:r>
              <a:rPr lang="en-GB" dirty="0" smtClean="0"/>
              <a:t>’</a:t>
            </a:r>
          </a:p>
          <a:p>
            <a:r>
              <a:rPr lang="en-GB" dirty="0" smtClean="0"/>
              <a:t>Community arts more exploratory than community activism – can help with idea generation, participation and resilience</a:t>
            </a:r>
            <a:endParaRPr lang="en-GB" dirty="0" smtClean="0"/>
          </a:p>
        </p:txBody>
      </p:sp>
    </p:spTree>
    <p:extLst>
      <p:ext uri="{BB962C8B-B14F-4D97-AF65-F5344CB8AC3E}">
        <p14:creationId xmlns:p14="http://schemas.microsoft.com/office/powerpoint/2010/main" val="3740742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pPr lvl="0"/>
            <a:r>
              <a:rPr lang="en-GB" dirty="0"/>
              <a:t>Issue of scale – local and hyper-local is much more interesting and valuable than the ‘regional’</a:t>
            </a:r>
          </a:p>
          <a:p>
            <a:pPr lvl="0"/>
            <a:r>
              <a:rPr lang="en-GB" dirty="0"/>
              <a:t>No toolkits! Methodologies can be shared but are responsive, contingent and creative</a:t>
            </a:r>
          </a:p>
          <a:p>
            <a:pPr lvl="0"/>
            <a:r>
              <a:rPr lang="en-GB" dirty="0"/>
              <a:t>The right language is required for context</a:t>
            </a:r>
          </a:p>
          <a:p>
            <a:pPr lvl="0"/>
            <a:r>
              <a:rPr lang="en-GB" dirty="0"/>
              <a:t>Communities are not homogeneous</a:t>
            </a:r>
          </a:p>
          <a:p>
            <a:r>
              <a:rPr lang="en-GB" dirty="0" smtClean="0"/>
              <a:t>Pam </a:t>
            </a:r>
            <a:r>
              <a:rPr lang="en-GB" dirty="0" err="1" smtClean="0"/>
              <a:t>Warhurst</a:t>
            </a:r>
            <a:r>
              <a:rPr lang="en-GB" dirty="0" smtClean="0"/>
              <a:t>: </a:t>
            </a:r>
            <a:r>
              <a:rPr lang="en-GB" dirty="0"/>
              <a:t>c</a:t>
            </a:r>
            <a:r>
              <a:rPr lang="en-GB" dirty="0" smtClean="0"/>
              <a:t>hallenge to make ‘incredible universities’</a:t>
            </a:r>
            <a:endParaRPr lang="en-GB" dirty="0"/>
          </a:p>
        </p:txBody>
      </p:sp>
    </p:spTree>
    <p:extLst>
      <p:ext uri="{BB962C8B-B14F-4D97-AF65-F5344CB8AC3E}">
        <p14:creationId xmlns:p14="http://schemas.microsoft.com/office/powerpoint/2010/main" val="1999287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t>
            </a:r>
            <a:r>
              <a:rPr lang="en-GB" dirty="0" smtClean="0"/>
              <a:t>eflections</a:t>
            </a:r>
            <a:endParaRPr lang="en-GB" dirty="0"/>
          </a:p>
        </p:txBody>
      </p:sp>
      <p:sp>
        <p:nvSpPr>
          <p:cNvPr id="3" name="Content Placeholder 2"/>
          <p:cNvSpPr>
            <a:spLocks noGrp="1"/>
          </p:cNvSpPr>
          <p:nvPr>
            <p:ph idx="1"/>
          </p:nvPr>
        </p:nvSpPr>
        <p:spPr>
          <a:xfrm>
            <a:off x="457200" y="1412776"/>
            <a:ext cx="8229600" cy="4525963"/>
          </a:xfrm>
        </p:spPr>
        <p:txBody>
          <a:bodyPr>
            <a:normAutofit fontScale="92500"/>
          </a:bodyPr>
          <a:lstStyle/>
          <a:p>
            <a:r>
              <a:rPr lang="en-GB" dirty="0" smtClean="0"/>
              <a:t>Critical (defensive) – not about the characteristics of arts </a:t>
            </a:r>
            <a:r>
              <a:rPr lang="en-GB" dirty="0"/>
              <a:t>and </a:t>
            </a:r>
            <a:r>
              <a:rPr lang="en-GB" dirty="0" smtClean="0"/>
              <a:t>humanities disciplines – but in terms of institutional </a:t>
            </a:r>
            <a:r>
              <a:rPr lang="en-GB" dirty="0"/>
              <a:t>challenges </a:t>
            </a:r>
            <a:r>
              <a:rPr lang="en-GB" dirty="0" smtClean="0"/>
              <a:t>presented to </a:t>
            </a:r>
            <a:r>
              <a:rPr lang="en-GB" dirty="0"/>
              <a:t>sustainable research and knowledge exchange with external </a:t>
            </a:r>
            <a:r>
              <a:rPr lang="en-GB" dirty="0" smtClean="0"/>
              <a:t>communities</a:t>
            </a:r>
          </a:p>
          <a:p>
            <a:r>
              <a:rPr lang="en-GB" dirty="0" smtClean="0"/>
              <a:t>Overcome barriers with “start with what you can get your hands on”, </a:t>
            </a:r>
            <a:r>
              <a:rPr lang="en-GB" dirty="0"/>
              <a:t>“maximum elaboration from a single focal point</a:t>
            </a:r>
            <a:r>
              <a:rPr lang="en-GB" dirty="0" smtClean="0"/>
              <a:t>”&amp; “forever projects”</a:t>
            </a:r>
            <a:endParaRPr lang="en-GB" dirty="0"/>
          </a:p>
        </p:txBody>
      </p:sp>
    </p:spTree>
    <p:extLst>
      <p:ext uri="{BB962C8B-B14F-4D97-AF65-F5344CB8AC3E}">
        <p14:creationId xmlns:p14="http://schemas.microsoft.com/office/powerpoint/2010/main" val="41718535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964488" cy="1143000"/>
          </a:xfrm>
        </p:spPr>
        <p:txBody>
          <a:bodyPr>
            <a:normAutofit fontScale="90000"/>
          </a:bodyPr>
          <a:lstStyle/>
          <a:p>
            <a:r>
              <a:rPr lang="en-GB" dirty="0" smtClean="0"/>
              <a:t>Models for sustainable academic practice</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New, creative formats for events and research development exercises</a:t>
            </a:r>
          </a:p>
          <a:p>
            <a:r>
              <a:rPr lang="en-GB" dirty="0" smtClean="0"/>
              <a:t>Longer commitments to relationships (with people and places) not projects</a:t>
            </a:r>
          </a:p>
          <a:p>
            <a:r>
              <a:rPr lang="en-GB" dirty="0" smtClean="0"/>
              <a:t>Social technologies – these don’t do the work for you but they can provide means for crowdsourcing and civic engagement</a:t>
            </a:r>
          </a:p>
          <a:p>
            <a:r>
              <a:rPr lang="en-GB" dirty="0"/>
              <a:t>Time and trust are needed </a:t>
            </a:r>
            <a:endParaRPr lang="en-GB" dirty="0" smtClean="0"/>
          </a:p>
          <a:p>
            <a:pPr lvl="0"/>
            <a:r>
              <a:rPr lang="en-GB" dirty="0"/>
              <a:t>Honour and respect communities </a:t>
            </a:r>
            <a:endParaRPr lang="en-GB" dirty="0" smtClean="0"/>
          </a:p>
          <a:p>
            <a:pPr lvl="0"/>
            <a:r>
              <a:rPr lang="en-GB" dirty="0" smtClean="0"/>
              <a:t>Share </a:t>
            </a:r>
            <a:r>
              <a:rPr lang="en-GB" dirty="0"/>
              <a:t>something of </a:t>
            </a:r>
            <a:r>
              <a:rPr lang="en-GB" dirty="0" smtClean="0"/>
              <a:t>yourself: collaborations </a:t>
            </a:r>
            <a:r>
              <a:rPr lang="en-GB" dirty="0"/>
              <a:t>need to be </a:t>
            </a:r>
            <a:r>
              <a:rPr lang="en-GB" dirty="0" smtClean="0"/>
              <a:t>reciprocal (and this includes work in-house)</a:t>
            </a:r>
            <a:endParaRPr lang="en-GB" dirty="0"/>
          </a:p>
          <a:p>
            <a:endParaRPr lang="en-GB" dirty="0" smtClean="0"/>
          </a:p>
          <a:p>
            <a:endParaRPr lang="en-GB" dirty="0"/>
          </a:p>
        </p:txBody>
      </p:sp>
    </p:spTree>
    <p:extLst>
      <p:ext uri="{BB962C8B-B14F-4D97-AF65-F5344CB8AC3E}">
        <p14:creationId xmlns:p14="http://schemas.microsoft.com/office/powerpoint/2010/main" val="25937711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workshops</a:t>
            </a:r>
            <a:endParaRPr lang="en-GB" dirty="0"/>
          </a:p>
        </p:txBody>
      </p:sp>
      <p:sp>
        <p:nvSpPr>
          <p:cNvPr id="3" name="Content Placeholder 2"/>
          <p:cNvSpPr>
            <a:spLocks noGrp="1"/>
          </p:cNvSpPr>
          <p:nvPr>
            <p:ph idx="1"/>
          </p:nvPr>
        </p:nvSpPr>
        <p:spPr/>
        <p:txBody>
          <a:bodyPr>
            <a:normAutofit fontScale="85000" lnSpcReduction="10000"/>
          </a:bodyPr>
          <a:lstStyle/>
          <a:p>
            <a:r>
              <a:rPr lang="en-GB" dirty="0" smtClean="0"/>
              <a:t>Heritage North: how do we ‘make heritage’ and who for? Working with communities – trust, ownership</a:t>
            </a:r>
          </a:p>
          <a:p>
            <a:r>
              <a:rPr lang="en-GB" dirty="0" smtClean="0"/>
              <a:t>Digital North: project development on the themes of ‘rebellious north’ and ‘digital music archives’ – technological barriers &amp; opportunities for linking up</a:t>
            </a:r>
          </a:p>
          <a:p>
            <a:r>
              <a:rPr lang="en-GB" dirty="0" smtClean="0"/>
              <a:t>Imaginative North: project planning for themed research – miserable tourism, biodegradable data, </a:t>
            </a:r>
            <a:r>
              <a:rPr lang="en-GB" dirty="0" err="1" smtClean="0"/>
              <a:t>smellby</a:t>
            </a:r>
            <a:r>
              <a:rPr lang="en-GB" dirty="0" smtClean="0"/>
              <a:t> dates, time thieves – innovation through collaboration</a:t>
            </a:r>
          </a:p>
          <a:p>
            <a:pPr marL="0" indent="0">
              <a:buNone/>
            </a:pPr>
            <a:r>
              <a:rPr lang="en-GB" dirty="0" smtClean="0"/>
              <a:t>Next steps – research development for major Northern collaboration in arts &amp; humanities research</a:t>
            </a:r>
            <a:endParaRPr lang="en-GB" dirty="0"/>
          </a:p>
        </p:txBody>
      </p:sp>
    </p:spTree>
    <p:extLst>
      <p:ext uri="{BB962C8B-B14F-4D97-AF65-F5344CB8AC3E}">
        <p14:creationId xmlns:p14="http://schemas.microsoft.com/office/powerpoint/2010/main" val="2064564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260648"/>
            <a:ext cx="8229600" cy="1143000"/>
          </a:xfrm>
        </p:spPr>
        <p:txBody>
          <a:bodyPr/>
          <a:lstStyle/>
          <a:p>
            <a:r>
              <a:rPr lang="en-GB" dirty="0" smtClean="0"/>
              <a:t>#N8AH</a:t>
            </a:r>
            <a:endParaRPr lang="en-GB" dirty="0"/>
          </a:p>
        </p:txBody>
      </p:sp>
      <p:sp>
        <p:nvSpPr>
          <p:cNvPr id="3" name="Content Placeholder 2"/>
          <p:cNvSpPr>
            <a:spLocks noGrp="1"/>
          </p:cNvSpPr>
          <p:nvPr>
            <p:ph idx="1"/>
          </p:nvPr>
        </p:nvSpPr>
        <p:spPr>
          <a:xfrm>
            <a:off x="323528" y="1124744"/>
            <a:ext cx="5256584" cy="5184576"/>
          </a:xfrm>
        </p:spPr>
        <p:txBody>
          <a:bodyPr>
            <a:normAutofit fontScale="92500" lnSpcReduction="10000"/>
          </a:bodyPr>
          <a:lstStyle/>
          <a:p>
            <a:pPr marL="0" indent="0">
              <a:buNone/>
            </a:pPr>
            <a:r>
              <a:rPr lang="en-GB" dirty="0" smtClean="0"/>
              <a:t>8 ‘research intensive’ HEIs:</a:t>
            </a:r>
          </a:p>
          <a:p>
            <a:r>
              <a:rPr lang="en-GB" dirty="0" smtClean="0"/>
              <a:t>Durham </a:t>
            </a:r>
          </a:p>
          <a:p>
            <a:r>
              <a:rPr lang="en-GB" dirty="0" smtClean="0"/>
              <a:t>Lancaster</a:t>
            </a:r>
          </a:p>
          <a:p>
            <a:r>
              <a:rPr lang="en-GB" dirty="0" smtClean="0"/>
              <a:t>Leeds</a:t>
            </a:r>
          </a:p>
          <a:p>
            <a:r>
              <a:rPr lang="en-GB" dirty="0" smtClean="0"/>
              <a:t>Liverpool</a:t>
            </a:r>
          </a:p>
          <a:p>
            <a:r>
              <a:rPr lang="en-GB" dirty="0" smtClean="0"/>
              <a:t>Manchester</a:t>
            </a:r>
          </a:p>
          <a:p>
            <a:r>
              <a:rPr lang="en-GB" dirty="0" smtClean="0"/>
              <a:t>Newcastle</a:t>
            </a:r>
          </a:p>
          <a:p>
            <a:r>
              <a:rPr lang="en-GB" dirty="0" smtClean="0"/>
              <a:t>Sheffield </a:t>
            </a:r>
          </a:p>
          <a:p>
            <a:r>
              <a:rPr lang="en-GB" dirty="0" smtClean="0"/>
              <a:t>York</a:t>
            </a:r>
          </a:p>
          <a:p>
            <a:pPr marL="0" indent="0">
              <a:buNone/>
            </a:pPr>
            <a:r>
              <a:rPr lang="en-GB" dirty="0" smtClean="0">
                <a:hlinkClick r:id="rId2"/>
              </a:rPr>
              <a:t>www.n8research.org.uk</a:t>
            </a:r>
            <a:r>
              <a:rPr lang="en-GB" dirty="0" smtClean="0"/>
              <a:t> </a:t>
            </a:r>
            <a:endParaRPr lang="en-GB" dirty="0"/>
          </a:p>
        </p:txBody>
      </p:sp>
      <p:pic>
        <p:nvPicPr>
          <p:cNvPr id="1026" name="Picture 2" descr="C:\Users\Abi_Gilmore\Downloads\Screenshot 2013-12-12 19.13.33.png"/>
          <p:cNvPicPr>
            <a:picLocks noChangeAspect="1" noChangeArrowheads="1"/>
          </p:cNvPicPr>
          <p:nvPr/>
        </p:nvPicPr>
        <p:blipFill rotWithShape="1">
          <a:blip r:embed="rId3">
            <a:extLst>
              <a:ext uri="{28A0092B-C50C-407E-A947-70E740481C1C}">
                <a14:useLocalDpi xmlns:a14="http://schemas.microsoft.com/office/drawing/2010/main" val="0"/>
              </a:ext>
            </a:extLst>
          </a:blip>
          <a:srcRect l="44789" t="11108" r="17464" b="4970"/>
          <a:stretch/>
        </p:blipFill>
        <p:spPr bwMode="auto">
          <a:xfrm>
            <a:off x="5004048" y="-25949"/>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2071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5960"/>
            <a:ext cx="8229600" cy="1143000"/>
          </a:xfrm>
        </p:spPr>
        <p:txBody>
          <a:bodyPr>
            <a:normAutofit fontScale="90000"/>
          </a:bodyPr>
          <a:lstStyle/>
          <a:p>
            <a:r>
              <a:rPr lang="en-GB" dirty="0" smtClean="0"/>
              <a:t>Questions?</a:t>
            </a:r>
            <a:br>
              <a:rPr lang="en-GB" dirty="0" smtClean="0"/>
            </a:br>
            <a:r>
              <a:rPr lang="en-GB" dirty="0" smtClean="0"/>
              <a:t>Thanks!</a:t>
            </a:r>
            <a:endParaRPr lang="en-GB" dirty="0"/>
          </a:p>
        </p:txBody>
      </p:sp>
      <p:sp>
        <p:nvSpPr>
          <p:cNvPr id="3" name="Content Placeholder 2"/>
          <p:cNvSpPr>
            <a:spLocks noGrp="1"/>
          </p:cNvSpPr>
          <p:nvPr>
            <p:ph idx="1"/>
          </p:nvPr>
        </p:nvSpPr>
        <p:spPr>
          <a:xfrm>
            <a:off x="467544" y="2328137"/>
            <a:ext cx="8229600" cy="4525963"/>
          </a:xfrm>
        </p:spPr>
        <p:txBody>
          <a:bodyPr/>
          <a:lstStyle/>
          <a:p>
            <a:pPr marL="0" indent="0" algn="ctr">
              <a:buNone/>
            </a:pPr>
            <a:endParaRPr lang="en-GB" dirty="0" smtClean="0">
              <a:hlinkClick r:id="rId2"/>
            </a:endParaRPr>
          </a:p>
          <a:p>
            <a:pPr marL="0" indent="0" algn="ctr">
              <a:buNone/>
            </a:pPr>
            <a:endParaRPr lang="en-GB" dirty="0" smtClean="0">
              <a:hlinkClick r:id="rId2"/>
            </a:endParaRPr>
          </a:p>
          <a:p>
            <a:pPr marL="0" indent="0" algn="ctr">
              <a:buNone/>
            </a:pPr>
            <a:r>
              <a:rPr lang="en-GB" dirty="0" smtClean="0">
                <a:hlinkClick r:id="rId2"/>
              </a:rPr>
              <a:t>Abigail.gilmore@manchester.ac.uk</a:t>
            </a:r>
            <a:endParaRPr lang="en-GB" dirty="0" smtClean="0"/>
          </a:p>
          <a:p>
            <a:pPr marL="0" indent="0" algn="ctr">
              <a:buNone/>
            </a:pPr>
            <a:r>
              <a:rPr lang="en-GB" dirty="0" smtClean="0"/>
              <a:t>@</a:t>
            </a:r>
            <a:r>
              <a:rPr lang="en-GB" dirty="0" err="1" smtClean="0"/>
              <a:t>abi_gilmore</a:t>
            </a:r>
            <a:endParaRPr lang="en-GB" dirty="0" smtClean="0"/>
          </a:p>
          <a:p>
            <a:pPr marL="0" indent="0" algn="ctr">
              <a:buNone/>
            </a:pPr>
            <a:endParaRPr lang="en-GB" dirty="0" smtClean="0"/>
          </a:p>
          <a:p>
            <a:endParaRPr lang="en-GB" dirty="0"/>
          </a:p>
        </p:txBody>
      </p:sp>
      <p:pic>
        <p:nvPicPr>
          <p:cNvPr id="4" name="Picture 2" descr="http://www.nactem.ac.uk/images/mancheste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32656"/>
            <a:ext cx="2627784" cy="11124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8 Logo Small.jpg"/>
          <p:cNvPicPr/>
          <p:nvPr/>
        </p:nvPicPr>
        <p:blipFill>
          <a:blip r:embed="rId4"/>
          <a:stretch>
            <a:fillRect/>
          </a:stretch>
        </p:blipFill>
        <p:spPr>
          <a:xfrm>
            <a:off x="7308304" y="524446"/>
            <a:ext cx="1102360" cy="847725"/>
          </a:xfrm>
          <a:prstGeom prst="rect">
            <a:avLst/>
          </a:prstGeom>
        </p:spPr>
      </p:pic>
    </p:spTree>
    <p:extLst>
      <p:ext uri="{BB962C8B-B14F-4D97-AF65-F5344CB8AC3E}">
        <p14:creationId xmlns:p14="http://schemas.microsoft.com/office/powerpoint/2010/main" val="2594940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536" y="-27384"/>
            <a:ext cx="10245463" cy="6830309"/>
          </a:xfrm>
        </p:spPr>
      </p:pic>
    </p:spTree>
    <p:extLst>
      <p:ext uri="{BB962C8B-B14F-4D97-AF65-F5344CB8AC3E}">
        <p14:creationId xmlns:p14="http://schemas.microsoft.com/office/powerpoint/2010/main" val="25160494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research network</a:t>
            </a:r>
            <a:endParaRPr lang="en-GB" dirty="0"/>
          </a:p>
        </p:txBody>
      </p:sp>
      <p:sp>
        <p:nvSpPr>
          <p:cNvPr id="3" name="Content Placeholder 2"/>
          <p:cNvSpPr>
            <a:spLocks noGrp="1"/>
          </p:cNvSpPr>
          <p:nvPr>
            <p:ph idx="1"/>
          </p:nvPr>
        </p:nvSpPr>
        <p:spPr>
          <a:xfrm>
            <a:off x="457200" y="1600200"/>
            <a:ext cx="8219256" cy="4781128"/>
          </a:xfrm>
        </p:spPr>
        <p:txBody>
          <a:bodyPr>
            <a:normAutofit fontScale="85000" lnSpcReduction="20000"/>
          </a:bodyPr>
          <a:lstStyle/>
          <a:p>
            <a:pPr marL="0" indent="0">
              <a:buNone/>
            </a:pPr>
            <a:r>
              <a:rPr lang="en-GB" dirty="0" smtClean="0"/>
              <a:t>Impact of Arts &amp; Humanities:  </a:t>
            </a:r>
          </a:p>
          <a:p>
            <a:pPr marL="0" indent="0">
              <a:buNone/>
            </a:pPr>
            <a:r>
              <a:rPr lang="en-GB" i="1" dirty="0" smtClean="0"/>
              <a:t>Culture can refuel reinvention, helping people to adapt to change and generate new models for sustainable development</a:t>
            </a:r>
          </a:p>
          <a:p>
            <a:pPr marL="0" indent="0">
              <a:buNone/>
            </a:pPr>
            <a:r>
              <a:rPr lang="en-GB" dirty="0" smtClean="0"/>
              <a:t>New Thinking from the North: aims to develop the ways the disciplines </a:t>
            </a:r>
            <a:r>
              <a:rPr lang="en-GB" dirty="0"/>
              <a:t>of the arts and humanities </a:t>
            </a:r>
            <a:r>
              <a:rPr lang="en-GB" dirty="0" smtClean="0"/>
              <a:t>address </a:t>
            </a:r>
            <a:r>
              <a:rPr lang="en-GB" dirty="0"/>
              <a:t>a range of research questions at a time of economic challenge, through a series of themed collaborative workshops. </a:t>
            </a:r>
            <a:endParaRPr lang="en-GB" dirty="0" smtClean="0"/>
          </a:p>
          <a:p>
            <a:r>
              <a:rPr lang="en-GB" dirty="0" smtClean="0"/>
              <a:t>Heritage North</a:t>
            </a:r>
          </a:p>
          <a:p>
            <a:r>
              <a:rPr lang="en-GB" dirty="0" smtClean="0"/>
              <a:t>Digital North</a:t>
            </a:r>
          </a:p>
          <a:p>
            <a:r>
              <a:rPr lang="en-GB" dirty="0" smtClean="0"/>
              <a:t>Sustainable North</a:t>
            </a:r>
          </a:p>
          <a:p>
            <a:r>
              <a:rPr lang="en-GB" dirty="0" smtClean="0"/>
              <a:t>Imaginative North</a:t>
            </a:r>
            <a:endParaRPr lang="en-GB" dirty="0"/>
          </a:p>
        </p:txBody>
      </p:sp>
    </p:spTree>
    <p:extLst>
      <p:ext uri="{BB962C8B-B14F-4D97-AF65-F5344CB8AC3E}">
        <p14:creationId xmlns:p14="http://schemas.microsoft.com/office/powerpoint/2010/main" val="14691470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Sustainable North - the brief</a:t>
            </a:r>
            <a:endParaRPr lang="en-GB" dirty="0"/>
          </a:p>
        </p:txBody>
      </p:sp>
      <p:sp>
        <p:nvSpPr>
          <p:cNvPr id="3" name="Content Placeholder 2"/>
          <p:cNvSpPr>
            <a:spLocks noGrp="1"/>
          </p:cNvSpPr>
          <p:nvPr>
            <p:ph idx="1"/>
          </p:nvPr>
        </p:nvSpPr>
        <p:spPr>
          <a:xfrm>
            <a:off x="457200" y="1600200"/>
            <a:ext cx="8291264" cy="4925144"/>
          </a:xfrm>
        </p:spPr>
        <p:txBody>
          <a:bodyPr>
            <a:normAutofit fontScale="25000" lnSpcReduction="20000"/>
          </a:bodyPr>
          <a:lstStyle/>
          <a:p>
            <a:pPr marL="0" indent="0">
              <a:buNone/>
            </a:pPr>
            <a:r>
              <a:rPr lang="en-US" sz="9600" dirty="0"/>
              <a:t>The future of the North lies in its capacity to imagine, develop and enact economic, social, environmental and cultural strategies for sustainable development. </a:t>
            </a:r>
            <a:endParaRPr lang="en-US" sz="9600" dirty="0" smtClean="0"/>
          </a:p>
          <a:p>
            <a:pPr marL="0" indent="0">
              <a:buNone/>
            </a:pPr>
            <a:r>
              <a:rPr lang="en-US" sz="9600" dirty="0" smtClean="0"/>
              <a:t>This </a:t>
            </a:r>
            <a:r>
              <a:rPr lang="en-US" sz="9600" dirty="0"/>
              <a:t>workshop </a:t>
            </a:r>
            <a:r>
              <a:rPr lang="en-US" sz="9600" dirty="0" smtClean="0"/>
              <a:t>explores </a:t>
            </a:r>
            <a:r>
              <a:rPr lang="en-US" sz="9600" dirty="0"/>
              <a:t>the conceptual and imaginative insights of established experts including academics, policy makers, environmental activists and creative practitioners, to open up questions of sustainability and resilience and consider the role of arts and humanities research.</a:t>
            </a:r>
            <a:endParaRPr lang="en-GB" sz="9600" dirty="0"/>
          </a:p>
          <a:p>
            <a:pPr marL="0" indent="0">
              <a:buNone/>
            </a:pPr>
            <a:r>
              <a:rPr lang="en-US" sz="9600" dirty="0"/>
              <a:t> </a:t>
            </a:r>
            <a:r>
              <a:rPr lang="en-US" sz="9600" dirty="0" smtClean="0"/>
              <a:t>• </a:t>
            </a:r>
            <a:r>
              <a:rPr lang="en-US" sz="9600" dirty="0"/>
              <a:t>How can the arts contribute to making the North sustainable?</a:t>
            </a:r>
            <a:endParaRPr lang="en-GB" sz="9600" dirty="0"/>
          </a:p>
          <a:p>
            <a:pPr marL="0" indent="0">
              <a:buNone/>
            </a:pPr>
            <a:r>
              <a:rPr lang="en-US" sz="9600" dirty="0"/>
              <a:t>• What models and practices have been developed historically and how can we best learn from them?</a:t>
            </a:r>
            <a:endParaRPr lang="en-GB" sz="9600" dirty="0"/>
          </a:p>
          <a:p>
            <a:pPr marL="0" indent="0">
              <a:buNone/>
            </a:pPr>
            <a:r>
              <a:rPr lang="en-US" sz="9600" dirty="0"/>
              <a:t>• In what ways has arts and humanities research uncovered new ways in which to imagine and engineer the North’s future?</a:t>
            </a:r>
            <a:endParaRPr lang="en-GB" sz="9600" dirty="0"/>
          </a:p>
          <a:p>
            <a:pPr marL="0" indent="0">
              <a:buNone/>
            </a:pPr>
            <a:endParaRPr lang="en-GB" dirty="0"/>
          </a:p>
        </p:txBody>
      </p:sp>
    </p:spTree>
    <p:extLst>
      <p:ext uri="{BB962C8B-B14F-4D97-AF65-F5344CB8AC3E}">
        <p14:creationId xmlns:p14="http://schemas.microsoft.com/office/powerpoint/2010/main" val="2730383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Format &amp; speakers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Call for papers &amp; case studies</a:t>
            </a:r>
          </a:p>
          <a:p>
            <a:r>
              <a:rPr lang="en-GB" dirty="0" smtClean="0"/>
              <a:t>Research papers from N8 researchers &amp; arts community practitioners: (1) </a:t>
            </a:r>
            <a:r>
              <a:rPr lang="en-GB" dirty="0"/>
              <a:t>Arts, cultural ecologies and rural </a:t>
            </a:r>
            <a:r>
              <a:rPr lang="en-GB" dirty="0" smtClean="0"/>
              <a:t>economies - learning </a:t>
            </a:r>
            <a:r>
              <a:rPr lang="en-GB" dirty="0"/>
              <a:t>from the </a:t>
            </a:r>
            <a:r>
              <a:rPr lang="en-GB" dirty="0" smtClean="0"/>
              <a:t>past; (2) arts </a:t>
            </a:r>
            <a:r>
              <a:rPr lang="en-GB" dirty="0"/>
              <a:t>and social change</a:t>
            </a:r>
          </a:p>
          <a:p>
            <a:r>
              <a:rPr lang="en-GB" dirty="0" smtClean="0"/>
              <a:t>Key </a:t>
            </a:r>
            <a:r>
              <a:rPr lang="en-GB" dirty="0" smtClean="0"/>
              <a:t>note: Pam </a:t>
            </a:r>
            <a:r>
              <a:rPr lang="en-GB" dirty="0" err="1" smtClean="0"/>
              <a:t>Warhurst</a:t>
            </a:r>
            <a:r>
              <a:rPr lang="en-GB" dirty="0" smtClean="0"/>
              <a:t> from </a:t>
            </a:r>
            <a:r>
              <a:rPr lang="en-GB" dirty="0" smtClean="0"/>
              <a:t>Incredible Edible</a:t>
            </a:r>
          </a:p>
          <a:p>
            <a:r>
              <a:rPr lang="en-GB" dirty="0" smtClean="0"/>
              <a:t>Slow lunch and building tour</a:t>
            </a:r>
          </a:p>
          <a:p>
            <a:r>
              <a:rPr lang="en-GB" dirty="0" smtClean="0"/>
              <a:t>Breakout workshop on universities’ role &amp; remit in sustainable arts and humanities research</a:t>
            </a:r>
            <a:endParaRPr lang="en-GB" dirty="0"/>
          </a:p>
        </p:txBody>
      </p:sp>
    </p:spTree>
    <p:extLst>
      <p:ext uri="{BB962C8B-B14F-4D97-AF65-F5344CB8AC3E}">
        <p14:creationId xmlns:p14="http://schemas.microsoft.com/office/powerpoint/2010/main" val="1852680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59" y="0"/>
            <a:ext cx="9937104" cy="6858000"/>
          </a:xfrm>
        </p:spPr>
      </p:pic>
    </p:spTree>
    <p:extLst>
      <p:ext uri="{BB962C8B-B14F-4D97-AF65-F5344CB8AC3E}">
        <p14:creationId xmlns:p14="http://schemas.microsoft.com/office/powerpoint/2010/main" val="2392614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520" y="0"/>
            <a:ext cx="9793088" cy="6858000"/>
          </a:xfrm>
        </p:spPr>
      </p:pic>
    </p:spTree>
    <p:extLst>
      <p:ext uri="{BB962C8B-B14F-4D97-AF65-F5344CB8AC3E}">
        <p14:creationId xmlns:p14="http://schemas.microsoft.com/office/powerpoint/2010/main" val="3169914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552" y="0"/>
            <a:ext cx="10286999" cy="6858000"/>
          </a:xfrm>
        </p:spPr>
      </p:pic>
    </p:spTree>
    <p:extLst>
      <p:ext uri="{BB962C8B-B14F-4D97-AF65-F5344CB8AC3E}">
        <p14:creationId xmlns:p14="http://schemas.microsoft.com/office/powerpoint/2010/main" val="2176735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1697</TotalTime>
  <Words>654</Words>
  <Application>Microsoft Office PowerPoint</Application>
  <PresentationFormat>On-screen Show (4:3)</PresentationFormat>
  <Paragraphs>67</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#N8AH</vt:lpstr>
      <vt:lpstr>PowerPoint Presentation</vt:lpstr>
      <vt:lpstr>The research network</vt:lpstr>
      <vt:lpstr>Sustainable North - the brief</vt:lpstr>
      <vt:lpstr>Format &amp; speakers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Findings</vt:lpstr>
      <vt:lpstr>PowerPoint Presentation</vt:lpstr>
      <vt:lpstr>Reflections</vt:lpstr>
      <vt:lpstr>Models for sustainable academic practice</vt:lpstr>
      <vt:lpstr>Other workshops</vt:lpstr>
      <vt:lpstr>Questions? Thanks!</vt:lpstr>
    </vt:vector>
  </TitlesOfParts>
  <Company>University of Manchester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Abi_Gilmore</dc:creator>
  <cp:lastModifiedBy>Abi_Gilmore</cp:lastModifiedBy>
  <cp:revision>26</cp:revision>
  <dcterms:created xsi:type="dcterms:W3CDTF">2013-12-12T13:45:35Z</dcterms:created>
  <dcterms:modified xsi:type="dcterms:W3CDTF">2013-12-15T21:57:53Z</dcterms:modified>
</cp:coreProperties>
</file>