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1"/>
  </p:sldMasterIdLst>
  <p:notesMasterIdLst>
    <p:notesMasterId r:id="rId11"/>
  </p:notesMasterIdLst>
  <p:handoutMasterIdLst>
    <p:handoutMasterId r:id="rId12"/>
  </p:handoutMasterIdLst>
  <p:sldIdLst>
    <p:sldId id="275" r:id="rId2"/>
    <p:sldId id="285" r:id="rId3"/>
    <p:sldId id="286" r:id="rId4"/>
    <p:sldId id="276" r:id="rId5"/>
    <p:sldId id="282" r:id="rId6"/>
    <p:sldId id="283" r:id="rId7"/>
    <p:sldId id="280" r:id="rId8"/>
    <p:sldId id="284" r:id="rId9"/>
    <p:sldId id="287" r:id="rId10"/>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400"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400"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400"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400" kern="1200">
        <a:solidFill>
          <a:schemeClr val="tx1"/>
        </a:solidFill>
        <a:latin typeface="Times New Roman"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BFE1"/>
    <a:srgbClr val="14141E"/>
    <a:srgbClr val="53537D"/>
    <a:srgbClr val="54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2" autoAdjust="0"/>
    <p:restoredTop sz="94660"/>
  </p:normalViewPr>
  <p:slideViewPr>
    <p:cSldViewPr snapToGrid="0">
      <p:cViewPr>
        <p:scale>
          <a:sx n="100" d="100"/>
          <a:sy n="100" d="100"/>
        </p:scale>
        <p:origin x="-58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980" y="-108"/>
      </p:cViewPr>
      <p:guideLst>
        <p:guide orient="horz" pos="3127"/>
        <p:guide pos="2142"/>
      </p:guideLst>
    </p:cSldViewPr>
  </p:notesViewPr>
  <p:gridSpacing cx="45005" cy="45005"/>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GB"/>
          </a:p>
        </p:txBody>
      </p:sp>
      <p:sp>
        <p:nvSpPr>
          <p:cNvPr id="32771"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GB"/>
          </a:p>
        </p:txBody>
      </p:sp>
      <p:sp>
        <p:nvSpPr>
          <p:cNvPr id="32772" name="Rectangle 4"/>
          <p:cNvSpPr>
            <a:spLocks noGrp="1" noChangeArrowheads="1"/>
          </p:cNvSpPr>
          <p:nvPr>
            <p:ph type="ftr" sz="quarter" idx="2"/>
          </p:nvPr>
        </p:nvSpPr>
        <p:spPr bwMode="auto">
          <a:xfrm>
            <a:off x="0" y="9431338"/>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GB"/>
          </a:p>
        </p:txBody>
      </p:sp>
      <p:sp>
        <p:nvSpPr>
          <p:cNvPr id="32773" name="Rectangle 5"/>
          <p:cNvSpPr>
            <a:spLocks noGrp="1" noChangeArrowheads="1"/>
          </p:cNvSpPr>
          <p:nvPr>
            <p:ph type="sldNum" sz="quarter" idx="3"/>
          </p:nvPr>
        </p:nvSpPr>
        <p:spPr bwMode="auto">
          <a:xfrm>
            <a:off x="3852863" y="9431338"/>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fld id="{148ACF50-3194-42B7-9BEB-5A2032BAC43D}" type="slidenum">
              <a:rPr lang="en-GB"/>
              <a:pPr>
                <a:defRPr/>
              </a:pPr>
              <a:t>‹#›</a:t>
            </a:fld>
            <a:endParaRPr lang="en-GB"/>
          </a:p>
        </p:txBody>
      </p:sp>
    </p:spTree>
    <p:extLst>
      <p:ext uri="{BB962C8B-B14F-4D97-AF65-F5344CB8AC3E}">
        <p14:creationId xmlns:p14="http://schemas.microsoft.com/office/powerpoint/2010/main" val="1281442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mn-ea"/>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31338"/>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52863" y="9431338"/>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mn-ea"/>
                <a:cs typeface="+mn-cs"/>
              </a:defRPr>
            </a:lvl1pPr>
          </a:lstStyle>
          <a:p>
            <a:pPr>
              <a:defRPr/>
            </a:pPr>
            <a:fld id="{8E45602D-3D70-4F32-AFC1-27B2ABB1DE9C}" type="slidenum">
              <a:rPr lang="en-US"/>
              <a:pPr>
                <a:defRPr/>
              </a:pPr>
              <a:t>‹#›</a:t>
            </a:fld>
            <a:endParaRPr lang="en-US"/>
          </a:p>
        </p:txBody>
      </p:sp>
    </p:spTree>
    <p:extLst>
      <p:ext uri="{BB962C8B-B14F-4D97-AF65-F5344CB8AC3E}">
        <p14:creationId xmlns:p14="http://schemas.microsoft.com/office/powerpoint/2010/main" val="2540057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DC885AF-1EF3-41C3-AE9C-E3F25194A7AA}" type="slidenum">
              <a:rPr lang="en-US" smtClean="0">
                <a:ea typeface="ＭＳ Ｐゴシック"/>
                <a:cs typeface="ＭＳ Ｐゴシック"/>
              </a:rPr>
              <a:pPr/>
              <a:t>1</a:t>
            </a:fld>
            <a:endParaRPr lang="en-US" smtClean="0">
              <a:ea typeface="ＭＳ Ｐゴシック"/>
              <a:cs typeface="ＭＳ Ｐゴシック"/>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DC885AF-1EF3-41C3-AE9C-E3F25194A7AA}" type="slidenum">
              <a:rPr lang="en-US" smtClean="0">
                <a:ea typeface="ＭＳ Ｐゴシック"/>
                <a:cs typeface="ＭＳ Ｐゴシック"/>
              </a:rPr>
              <a:pPr/>
              <a:t>3</a:t>
            </a:fld>
            <a:endParaRPr lang="en-US" smtClean="0">
              <a:ea typeface="ＭＳ Ｐゴシック"/>
              <a:cs typeface="ＭＳ Ｐゴシック"/>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DC885AF-1EF3-41C3-AE9C-E3F25194A7AA}" type="slidenum">
              <a:rPr lang="en-US" smtClean="0">
                <a:ea typeface="ＭＳ Ｐゴシック"/>
                <a:cs typeface="ＭＳ Ｐゴシック"/>
              </a:rPr>
              <a:pPr/>
              <a:t>4</a:t>
            </a:fld>
            <a:endParaRPr lang="en-US" smtClean="0">
              <a:ea typeface="ＭＳ Ｐゴシック"/>
              <a:cs typeface="ＭＳ Ｐゴシック"/>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DC885AF-1EF3-41C3-AE9C-E3F25194A7AA}" type="slidenum">
              <a:rPr lang="en-US" smtClean="0">
                <a:ea typeface="ＭＳ Ｐゴシック"/>
                <a:cs typeface="ＭＳ Ｐゴシック"/>
              </a:rPr>
              <a:pPr/>
              <a:t>5</a:t>
            </a:fld>
            <a:endParaRPr lang="en-US" smtClean="0">
              <a:ea typeface="ＭＳ Ｐゴシック"/>
              <a:cs typeface="ＭＳ Ｐゴシック"/>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DC885AF-1EF3-41C3-AE9C-E3F25194A7AA}" type="slidenum">
              <a:rPr lang="en-US" smtClean="0">
                <a:ea typeface="ＭＳ Ｐゴシック"/>
                <a:cs typeface="ＭＳ Ｐゴシック"/>
              </a:rPr>
              <a:pPr/>
              <a:t>6</a:t>
            </a:fld>
            <a:endParaRPr lang="en-US" smtClean="0">
              <a:ea typeface="ＭＳ Ｐゴシック"/>
              <a:cs typeface="ＭＳ Ｐゴシック"/>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DC885AF-1EF3-41C3-AE9C-E3F25194A7AA}" type="slidenum">
              <a:rPr lang="en-US" smtClean="0">
                <a:ea typeface="ＭＳ Ｐゴシック"/>
                <a:cs typeface="ＭＳ Ｐゴシック"/>
              </a:rPr>
              <a:pPr/>
              <a:t>7</a:t>
            </a:fld>
            <a:endParaRPr lang="en-US" smtClean="0">
              <a:ea typeface="ＭＳ Ｐゴシック"/>
              <a:cs typeface="ＭＳ Ｐゴシック"/>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DC885AF-1EF3-41C3-AE9C-E3F25194A7AA}" type="slidenum">
              <a:rPr lang="en-US" smtClean="0">
                <a:ea typeface="ＭＳ Ｐゴシック"/>
                <a:cs typeface="ＭＳ Ｐゴシック"/>
              </a:rPr>
              <a:pPr/>
              <a:t>8</a:t>
            </a:fld>
            <a:endParaRPr lang="en-US" smtClean="0">
              <a:ea typeface="ＭＳ Ｐゴシック"/>
              <a:cs typeface="ＭＳ Ｐゴシック"/>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DC885AF-1EF3-41C3-AE9C-E3F25194A7AA}" type="slidenum">
              <a:rPr lang="en-US" smtClean="0">
                <a:ea typeface="ＭＳ Ｐゴシック"/>
                <a:cs typeface="ＭＳ Ｐゴシック"/>
              </a:rPr>
              <a:pPr/>
              <a:t>9</a:t>
            </a:fld>
            <a:endParaRPr lang="en-US" smtClean="0">
              <a:ea typeface="ＭＳ Ｐゴシック"/>
              <a:cs typeface="ＭＳ Ｐゴシック"/>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214313" y="4500563"/>
            <a:ext cx="6400800" cy="714375"/>
          </a:xfrm>
          <a:prstGeom prst="rect">
            <a:avLst/>
          </a:prstGeom>
          <a:noFill/>
          <a:ln w="9525">
            <a:noFill/>
            <a:miter lim="800000"/>
            <a:headEnd/>
            <a:tailEnd/>
          </a:ln>
          <a:effectLst/>
        </p:spPr>
        <p:txBody>
          <a:bodyPr/>
          <a:lstStyle/>
          <a:p>
            <a:pPr>
              <a:spcBef>
                <a:spcPct val="20000"/>
              </a:spcBef>
              <a:defRPr/>
            </a:pPr>
            <a:r>
              <a:rPr lang="en-GB" sz="2000" b="1" dirty="0">
                <a:solidFill>
                  <a:schemeClr val="accent1">
                    <a:lumMod val="90000"/>
                  </a:schemeClr>
                </a:solidFill>
                <a:latin typeface="Arial" charset="0"/>
                <a:ea typeface="ＭＳ Ｐゴシック" pitchFamily="1" charset="-128"/>
                <a:cs typeface="+mn-cs"/>
              </a:rPr>
              <a:t>Helen Charlwood</a:t>
            </a:r>
          </a:p>
          <a:p>
            <a:pPr>
              <a:spcBef>
                <a:spcPct val="20000"/>
              </a:spcBef>
              <a:defRPr/>
            </a:pPr>
            <a:r>
              <a:rPr lang="en-GB" sz="2000" b="1" dirty="0">
                <a:solidFill>
                  <a:schemeClr val="accent1">
                    <a:lumMod val="90000"/>
                  </a:schemeClr>
                </a:solidFill>
                <a:latin typeface="Arial" charset="0"/>
                <a:ea typeface="ＭＳ Ｐゴシック" pitchFamily="1" charset="-128"/>
                <a:cs typeface="+mn-cs"/>
              </a:rPr>
              <a:t>People Developer</a:t>
            </a:r>
          </a:p>
        </p:txBody>
      </p:sp>
      <p:pic>
        <p:nvPicPr>
          <p:cNvPr id="4" name="Picture 19" descr="Herts_logo_portrait_blue_PPT"/>
          <p:cNvPicPr>
            <a:picLocks noChangeAspect="1" noChangeArrowheads="1"/>
          </p:cNvPicPr>
          <p:nvPr userDrawn="1"/>
        </p:nvPicPr>
        <p:blipFill>
          <a:blip r:embed="rId2" cstate="print"/>
          <a:srcRect/>
          <a:stretch>
            <a:fillRect/>
          </a:stretch>
        </p:blipFill>
        <p:spPr bwMode="auto">
          <a:xfrm>
            <a:off x="142875" y="5357813"/>
            <a:ext cx="8853488" cy="904875"/>
          </a:xfrm>
          <a:prstGeom prst="rect">
            <a:avLst/>
          </a:prstGeom>
          <a:noFill/>
          <a:ln w="9525">
            <a:noFill/>
            <a:miter lim="800000"/>
            <a:headEnd/>
            <a:tailEnd/>
          </a:ln>
        </p:spPr>
      </p:pic>
      <p:sp>
        <p:nvSpPr>
          <p:cNvPr id="4099" name="Rectangle 3"/>
          <p:cNvSpPr>
            <a:spLocks noGrp="1" noChangeArrowheads="1"/>
          </p:cNvSpPr>
          <p:nvPr>
            <p:ph type="subTitle" idx="1"/>
          </p:nvPr>
        </p:nvSpPr>
        <p:spPr>
          <a:xfrm>
            <a:off x="142844" y="3643315"/>
            <a:ext cx="8143932" cy="61555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indent="0" algn="l" rtl="0" eaLnBrk="0" fontAlgn="base" hangingPunct="0">
              <a:spcBef>
                <a:spcPct val="50000"/>
              </a:spcBef>
              <a:spcAft>
                <a:spcPct val="0"/>
              </a:spcAft>
              <a:buFontTx/>
              <a:buNone/>
              <a:defRPr lang="en-GB" sz="4000" b="1" kern="1200" dirty="0">
                <a:solidFill>
                  <a:schemeClr val="accent1">
                    <a:lumMod val="90000"/>
                  </a:schemeClr>
                </a:solidFill>
                <a:latin typeface="Arial" charset="0"/>
                <a:ea typeface="ＭＳ Ｐゴシック" pitchFamily="1" charset="-128"/>
                <a:cs typeface="+mn-cs"/>
              </a:defRPr>
            </a:lvl1pPr>
          </a:lstStyle>
          <a:p>
            <a:r>
              <a:rPr lang="en-US" smtClean="0"/>
              <a:t>Click to edit Master subtitle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userDrawn="1">
            <p:ph type="title" idx="4294967295"/>
          </p:nvPr>
        </p:nvSpPr>
        <p:spPr>
          <a:xfrm>
            <a:off x="319151" y="872366"/>
            <a:ext cx="8230007" cy="86660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fontScale="90000"/>
          </a:bodyPr>
          <a:lstStyle>
            <a:lvl1pPr algn="l" defTabSz="521437" rtl="0" eaLnBrk="1" fontAlgn="auto" hangingPunct="1">
              <a:spcBef>
                <a:spcPts val="100"/>
              </a:spcBef>
              <a:spcAft>
                <a:spcPts val="100"/>
              </a:spcAft>
              <a:defRPr lang="en-US" sz="2500" kern="1200" dirty="0">
                <a:solidFill>
                  <a:schemeClr val="tx1"/>
                </a:solidFill>
                <a:latin typeface="Arial MT Lt"/>
                <a:ea typeface="+mj-ea"/>
                <a:cs typeface="Arial MT Lt"/>
              </a:defRPr>
            </a:lvl1pPr>
          </a:lstStyle>
          <a:p>
            <a:pPr defTabSz="521437" eaLnBrk="1" fontAlgn="auto" hangingPunct="1">
              <a:defRPr/>
            </a:pPr>
            <a:r>
              <a:rPr lang="en-GB" dirty="0" smtClean="0">
                <a:ea typeface="+mj-ea"/>
              </a:rPr>
              <a:t>Single column slide - Slide title in Arial</a:t>
            </a:r>
            <a:br>
              <a:rPr lang="en-GB" dirty="0" smtClean="0">
                <a:ea typeface="+mj-ea"/>
              </a:rPr>
            </a:br>
            <a:r>
              <a:rPr lang="en-GB" dirty="0" smtClean="0">
                <a:solidFill>
                  <a:schemeClr val="tx1"/>
                </a:solidFill>
                <a:ea typeface="+mj-ea"/>
              </a:rPr>
              <a:t>Slide subtitle in Arial</a:t>
            </a:r>
            <a:r>
              <a:rPr lang="en-US" dirty="0" smtClean="0">
                <a:solidFill>
                  <a:srgbClr val="C5DF9F"/>
                </a:solidFill>
                <a:ea typeface="+mj-ea"/>
              </a:rPr>
              <a:t/>
            </a:r>
            <a:br>
              <a:rPr lang="en-US" dirty="0" smtClean="0">
                <a:solidFill>
                  <a:srgbClr val="C5DF9F"/>
                </a:solidFill>
                <a:ea typeface="+mj-ea"/>
              </a:rPr>
            </a:br>
            <a:endParaRPr lang="en-US" dirty="0">
              <a:ea typeface="+mj-ea"/>
            </a:endParaRPr>
          </a:p>
        </p:txBody>
      </p:sp>
    </p:spTree>
    <p:extLst>
      <p:ext uri="{BB962C8B-B14F-4D97-AF65-F5344CB8AC3E}">
        <p14:creationId xmlns:p14="http://schemas.microsoft.com/office/powerpoint/2010/main" val="74726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416695"/>
            <a:ext cx="4572000" cy="40011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Raising the Profile of Technical Staff</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©University of Hertfordshire, 2012</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7"/>
          <p:cNvSpPr>
            <a:spLocks noGrp="1" noChangeArrowheads="1"/>
          </p:cNvSpPr>
          <p:nvPr>
            <p:ph idx="4294967295"/>
          </p:nvPr>
        </p:nvSpPr>
        <p:spPr bwMode="auto">
          <a:xfrm>
            <a:off x="299537" y="2027149"/>
            <a:ext cx="8743861" cy="285911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algn="ctr">
              <a:buNone/>
            </a:pPr>
            <a:endParaRPr lang="en-GB" sz="1800" b="1" dirty="0" smtClean="0"/>
          </a:p>
          <a:p>
            <a:pPr marL="0" indent="0" algn="ctr">
              <a:buNone/>
            </a:pPr>
            <a:endParaRPr lang="en-GB" sz="1800" b="1" dirty="0" smtClean="0"/>
          </a:p>
          <a:p>
            <a:pPr marL="0" indent="0" algn="ctr">
              <a:buNone/>
            </a:pPr>
            <a:endParaRPr lang="en-GB" sz="1800" b="1" dirty="0"/>
          </a:p>
          <a:p>
            <a:pPr marL="0" indent="0" algn="ctr">
              <a:buNone/>
            </a:pPr>
            <a:endParaRPr lang="en-GB" sz="1800" b="1" dirty="0" smtClean="0"/>
          </a:p>
          <a:p>
            <a:pPr marL="0" indent="0" algn="ctr">
              <a:buNone/>
            </a:pPr>
            <a:r>
              <a:rPr lang="en-GB" sz="2000" b="1" dirty="0" smtClean="0"/>
              <a:t>An interactive session developed by Helen Charlwood &amp; Jenny Harman, University of Hertfordshire. </a:t>
            </a:r>
          </a:p>
          <a:p>
            <a:pPr marL="0" indent="0" algn="ctr">
              <a:buNone/>
            </a:pPr>
            <a:endParaRPr lang="en-GB" sz="1800" b="1" dirty="0"/>
          </a:p>
          <a:p>
            <a:pPr marL="0" indent="0" algn="ctr">
              <a:buNone/>
            </a:pPr>
            <a:endParaRPr lang="en-GB" sz="1800" b="1" dirty="0"/>
          </a:p>
        </p:txBody>
      </p:sp>
      <p:sp>
        <p:nvSpPr>
          <p:cNvPr id="5124" name="Slide Number Placeholder 5"/>
          <p:cNvSpPr>
            <a:spLocks noGrp="1"/>
          </p:cNvSpPr>
          <p:nvPr>
            <p:ph type="sldNum" sz="quarter" idx="4294967295"/>
          </p:nvPr>
        </p:nvSpPr>
        <p:spPr bwMode="auto">
          <a:xfrm>
            <a:off x="8739188" y="6215063"/>
            <a:ext cx="404812" cy="457200"/>
          </a:xfrm>
          <a:prstGeom prst="rect">
            <a:avLst/>
          </a:prstGeom>
          <a:noFill/>
          <a:ln>
            <a:miter lim="800000"/>
            <a:headEnd/>
            <a:tailEnd/>
          </a:ln>
        </p:spPr>
        <p:txBody>
          <a:bodyPr/>
          <a:lstStyle/>
          <a:p>
            <a:fld id="{5F69A029-5EA6-44A2-B9CD-55A3D85B3C49}" type="slidenum">
              <a:rPr lang="en-GB" sz="800"/>
              <a:pPr/>
              <a:t>1</a:t>
            </a:fld>
            <a:endParaRPr lang="en-GB" sz="800"/>
          </a:p>
        </p:txBody>
      </p:sp>
      <p:sp>
        <p:nvSpPr>
          <p:cNvPr id="6" name="Rectangle 1026"/>
          <p:cNvSpPr>
            <a:spLocks noGrp="1" noChangeArrowheads="1"/>
          </p:cNvSpPr>
          <p:nvPr>
            <p:ph type="title" idx="4294967295"/>
          </p:nvPr>
        </p:nvSpPr>
        <p:spPr>
          <a:xfrm>
            <a:off x="344909" y="439704"/>
            <a:ext cx="8230007" cy="86660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algn="l" defTabSz="521437" eaLnBrk="1" fontAlgn="auto" hangingPunct="1">
              <a:spcBef>
                <a:spcPts val="100"/>
              </a:spcBef>
              <a:spcAft>
                <a:spcPts val="100"/>
              </a:spcAft>
            </a:pPr>
            <a:r>
              <a:rPr lang="en-US" sz="2000" b="1" kern="1200" dirty="0" smtClean="0">
                <a:solidFill>
                  <a:schemeClr val="tx1"/>
                </a:solidFill>
                <a:latin typeface="+mn-lt"/>
                <a:cs typeface="Arial MT Lt"/>
              </a:rPr>
              <a:t>Scottish Regional Network Meeting, </a:t>
            </a:r>
            <a:br>
              <a:rPr lang="en-US" sz="2000" b="1" kern="1200" dirty="0" smtClean="0">
                <a:solidFill>
                  <a:schemeClr val="tx1"/>
                </a:solidFill>
                <a:latin typeface="+mn-lt"/>
                <a:cs typeface="Arial MT Lt"/>
              </a:rPr>
            </a:br>
            <a:r>
              <a:rPr lang="en-US" sz="2000" b="1" kern="1200" dirty="0" err="1" smtClean="0">
                <a:solidFill>
                  <a:schemeClr val="tx1"/>
                </a:solidFill>
                <a:latin typeface="+mn-lt"/>
                <a:cs typeface="Arial MT Lt"/>
              </a:rPr>
              <a:t>Stirling</a:t>
            </a:r>
            <a:r>
              <a:rPr lang="en-US" sz="2000" b="1" kern="1200" dirty="0" smtClean="0">
                <a:solidFill>
                  <a:schemeClr val="tx1"/>
                </a:solidFill>
                <a:latin typeface="+mn-lt"/>
                <a:cs typeface="Arial MT Lt"/>
              </a:rPr>
              <a:t> 17</a:t>
            </a:r>
            <a:r>
              <a:rPr lang="en-US" sz="2000" b="1" kern="1200" baseline="30000" dirty="0" smtClean="0">
                <a:solidFill>
                  <a:schemeClr val="tx1"/>
                </a:solidFill>
                <a:latin typeface="+mn-lt"/>
                <a:cs typeface="Arial MT Lt"/>
              </a:rPr>
              <a:t>th</a:t>
            </a:r>
            <a:r>
              <a:rPr lang="en-US" sz="2000" b="1" kern="1200" dirty="0" smtClean="0">
                <a:solidFill>
                  <a:schemeClr val="tx1"/>
                </a:solidFill>
                <a:latin typeface="+mn-lt"/>
                <a:cs typeface="Arial MT Lt"/>
              </a:rPr>
              <a:t> April 2013</a:t>
            </a:r>
            <a:endParaRPr lang="en-US" sz="2000" b="1" kern="1200" dirty="0">
              <a:solidFill>
                <a:schemeClr val="tx1"/>
              </a:solidFill>
              <a:latin typeface="+mn-lt"/>
              <a:cs typeface="Arial MT Lt"/>
            </a:endParaRPr>
          </a:p>
        </p:txBody>
      </p:sp>
      <p:pic>
        <p:nvPicPr>
          <p:cNvPr id="1026" name="Picture 2" descr="heated logo 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799" y="408457"/>
            <a:ext cx="3594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0952" y="1730891"/>
            <a:ext cx="7540581" cy="83099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fontScale="70000" lnSpcReduction="20000"/>
          </a:bodyPr>
          <a:lstStyle/>
          <a:p>
            <a:pPr algn="ctr" defTabSz="521437" fontAlgn="auto">
              <a:spcBef>
                <a:spcPts val="100"/>
              </a:spcBef>
              <a:spcAft>
                <a:spcPts val="100"/>
              </a:spcAft>
            </a:pPr>
            <a:endParaRPr lang="en-GB" sz="2000" dirty="0" smtClean="0">
              <a:latin typeface="Arial MT Lt"/>
              <a:ea typeface="+mj-ea"/>
              <a:cs typeface="Arial MT Lt"/>
            </a:endParaRPr>
          </a:p>
          <a:p>
            <a:pPr algn="ctr" defTabSz="521437" fontAlgn="auto">
              <a:spcBef>
                <a:spcPts val="100"/>
              </a:spcBef>
              <a:spcAft>
                <a:spcPts val="100"/>
              </a:spcAft>
            </a:pPr>
            <a:r>
              <a:rPr lang="en-GB" sz="2900" b="1" dirty="0" smtClean="0">
                <a:latin typeface="+mn-lt"/>
                <a:ea typeface="+mj-ea"/>
                <a:cs typeface="Arial MT Lt"/>
              </a:rPr>
              <a:t>Raising the Profile of Technical Staff in your Institution</a:t>
            </a:r>
          </a:p>
          <a:p>
            <a:pPr algn="ctr" defTabSz="521437" fontAlgn="auto">
              <a:spcBef>
                <a:spcPts val="100"/>
              </a:spcBef>
              <a:spcAft>
                <a:spcPts val="100"/>
              </a:spcAft>
            </a:pPr>
            <a:r>
              <a:rPr lang="en-GB" sz="2900" b="1" dirty="0" smtClean="0">
                <a:latin typeface="+mn-lt"/>
                <a:ea typeface="+mj-ea"/>
                <a:cs typeface="Arial MT Lt"/>
              </a:rPr>
              <a:t>Val Gordon</a:t>
            </a:r>
            <a:endParaRPr lang="en-GB" sz="2900" b="1" dirty="0">
              <a:latin typeface="+mn-lt"/>
              <a:ea typeface="+mj-ea"/>
              <a:cs typeface="Arial MT Lt"/>
            </a:endParaRPr>
          </a:p>
        </p:txBody>
      </p:sp>
      <p:pic>
        <p:nvPicPr>
          <p:cNvPr id="7" name="Picture 6" descr="http://brendanbenfeeney.com/wp-content/uploads/2010/03/DSC_3402.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03529" y="4701730"/>
            <a:ext cx="6339704" cy="18074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3751" y="237366"/>
            <a:ext cx="8230007" cy="866607"/>
          </a:xfrm>
        </p:spPr>
        <p:txBody>
          <a:bodyPr>
            <a:normAutofit fontScale="90000"/>
          </a:bodyPr>
          <a:lstStyle/>
          <a:p>
            <a:pPr algn="l"/>
            <a:r>
              <a:rPr lang="en-US" sz="2200" b="1" dirty="0" smtClean="0">
                <a:latin typeface="+mn-lt"/>
              </a:rPr>
              <a:t>Scottish Regional Network Meeting, </a:t>
            </a:r>
            <a:br>
              <a:rPr lang="en-US" sz="2200" b="1" dirty="0" smtClean="0">
                <a:latin typeface="+mn-lt"/>
              </a:rPr>
            </a:br>
            <a:r>
              <a:rPr lang="en-US" sz="2200" b="1" dirty="0" err="1" smtClean="0">
                <a:latin typeface="+mn-lt"/>
              </a:rPr>
              <a:t>Stirling</a:t>
            </a:r>
            <a:r>
              <a:rPr lang="en-US" sz="2200" b="1" dirty="0" smtClean="0">
                <a:latin typeface="+mn-lt"/>
              </a:rPr>
              <a:t> 17</a:t>
            </a:r>
            <a:r>
              <a:rPr lang="en-US" sz="2200" b="1" baseline="30000" dirty="0" smtClean="0">
                <a:latin typeface="+mn-lt"/>
              </a:rPr>
              <a:t>th</a:t>
            </a:r>
            <a:r>
              <a:rPr lang="en-US" sz="2200" b="1" dirty="0" smtClean="0">
                <a:latin typeface="+mn-lt"/>
              </a:rPr>
              <a:t> April 2013</a:t>
            </a:r>
            <a:r>
              <a:rPr lang="en-US" dirty="0"/>
              <a:t/>
            </a:r>
            <a:br>
              <a:rPr lang="en-US" dirty="0"/>
            </a:br>
            <a:r>
              <a:rPr lang="en-US" dirty="0" smtClean="0"/>
              <a:t/>
            </a:r>
            <a:br>
              <a:rPr lang="en-US" dirty="0" smtClean="0"/>
            </a:br>
            <a:r>
              <a:rPr lang="en-US" sz="2200" b="1" dirty="0" smtClean="0">
                <a:latin typeface="+mn-lt"/>
              </a:rPr>
              <a:t>Why do we need to raise the profile of Technical Staff?</a:t>
            </a:r>
            <a:br>
              <a:rPr lang="en-US" sz="2200" b="1" dirty="0" smtClean="0">
                <a:latin typeface="+mn-lt"/>
              </a:rPr>
            </a:br>
            <a:r>
              <a:rPr lang="en-US" sz="2200" b="1" dirty="0">
                <a:latin typeface="+mn-lt"/>
              </a:rPr>
              <a:t/>
            </a:r>
            <a:br>
              <a:rPr lang="en-US" sz="2200" b="1" dirty="0">
                <a:latin typeface="+mn-lt"/>
              </a:rPr>
            </a:br>
            <a:r>
              <a:rPr lang="en-US" sz="2200" dirty="0" smtClean="0">
                <a:latin typeface="+mn-lt"/>
              </a:rPr>
              <a:t>Occupational profile is associated with image, social status, esteem, </a:t>
            </a:r>
            <a:r>
              <a:rPr lang="en-US" sz="2200" dirty="0" smtClean="0">
                <a:latin typeface="+mn-lt"/>
              </a:rPr>
              <a:t>value and worth</a:t>
            </a:r>
            <a:r>
              <a:rPr lang="en-US" sz="2200" dirty="0" smtClean="0">
                <a:latin typeface="+mn-lt"/>
              </a:rPr>
              <a:t>.  </a:t>
            </a:r>
            <a:r>
              <a:rPr lang="en-US" sz="2200" dirty="0" smtClean="0">
                <a:latin typeface="+mn-lt"/>
              </a:rPr>
              <a:t/>
            </a:r>
            <a:br>
              <a:rPr lang="en-US" sz="2200" dirty="0" smtClean="0">
                <a:latin typeface="+mn-lt"/>
              </a:rPr>
            </a:br>
            <a:r>
              <a:rPr lang="en-US" sz="2200" dirty="0" smtClean="0">
                <a:latin typeface="+mn-lt"/>
              </a:rPr>
              <a:t/>
            </a:r>
            <a:br>
              <a:rPr lang="en-US" sz="2200" dirty="0" smtClean="0">
                <a:latin typeface="+mn-lt"/>
              </a:rPr>
            </a:br>
            <a:r>
              <a:rPr lang="en-US" sz="2200" dirty="0">
                <a:latin typeface="+mn-lt"/>
              </a:rPr>
              <a:t>T</a:t>
            </a:r>
            <a:r>
              <a:rPr lang="en-US" sz="2200" dirty="0" smtClean="0">
                <a:latin typeface="+mn-lt"/>
              </a:rPr>
              <a:t>he profile of Technical Staff </a:t>
            </a:r>
            <a:r>
              <a:rPr lang="en-US" sz="2200" b="1" dirty="0" smtClean="0">
                <a:latin typeface="+mn-lt"/>
              </a:rPr>
              <a:t>MUST</a:t>
            </a:r>
            <a:r>
              <a:rPr lang="en-US" sz="2200" dirty="0" smtClean="0">
                <a:latin typeface="+mn-lt"/>
              </a:rPr>
              <a:t> be an accurate representation of what is </a:t>
            </a:r>
            <a:r>
              <a:rPr lang="en-US" sz="2200" dirty="0">
                <a:latin typeface="+mn-lt"/>
              </a:rPr>
              <a:t>a highly skilled, highly qualified, highly experience workforce. </a:t>
            </a:r>
            <a:r>
              <a:rPr lang="en-US" sz="2200" dirty="0" smtClean="0">
                <a:latin typeface="+mn-lt"/>
              </a:rPr>
              <a:t/>
            </a:r>
            <a:br>
              <a:rPr lang="en-US" sz="2200" dirty="0" smtClean="0">
                <a:latin typeface="+mn-lt"/>
              </a:rPr>
            </a:br>
            <a:r>
              <a:rPr lang="en-US" sz="2200" dirty="0">
                <a:latin typeface="+mn-lt"/>
              </a:rPr>
              <a:t/>
            </a:r>
            <a:br>
              <a:rPr lang="en-US" sz="2200" dirty="0">
                <a:latin typeface="+mn-lt"/>
              </a:rPr>
            </a:br>
            <a:r>
              <a:rPr lang="en-US" sz="2200" dirty="0" smtClean="0">
                <a:latin typeface="+mn-lt"/>
              </a:rPr>
              <a:t>To achieve an optimal profile, Technical staff </a:t>
            </a:r>
            <a:r>
              <a:rPr lang="en-US" sz="2200" b="1" dirty="0" smtClean="0">
                <a:latin typeface="+mn-lt"/>
              </a:rPr>
              <a:t>NEED</a:t>
            </a:r>
            <a:r>
              <a:rPr lang="en-US" sz="2200" dirty="0" smtClean="0">
                <a:latin typeface="+mn-lt"/>
              </a:rPr>
              <a:t> high visibility, a strong voice, a clear sense of identity and formal, professional recognition of skills levels. </a:t>
            </a:r>
            <a:br>
              <a:rPr lang="en-US" sz="2200" dirty="0" smtClean="0">
                <a:latin typeface="+mn-lt"/>
              </a:rPr>
            </a:br>
            <a:r>
              <a:rPr lang="en-US" dirty="0"/>
              <a:t/>
            </a:r>
            <a:br>
              <a:rPr lang="en-US" dirty="0"/>
            </a:br>
            <a:r>
              <a:rPr lang="en-US" dirty="0"/>
              <a:t/>
            </a:r>
            <a:br>
              <a:rPr lang="en-US" dirty="0"/>
            </a:br>
            <a:endParaRPr lang="en-US" dirty="0"/>
          </a:p>
        </p:txBody>
      </p:sp>
      <p:pic>
        <p:nvPicPr>
          <p:cNvPr id="4" name="Picture 2" descr="heated logo n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3799" y="205257"/>
            <a:ext cx="3594100" cy="122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01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7"/>
          <p:cNvSpPr>
            <a:spLocks noGrp="1" noChangeArrowheads="1"/>
          </p:cNvSpPr>
          <p:nvPr>
            <p:ph idx="4294967295"/>
          </p:nvPr>
        </p:nvSpPr>
        <p:spPr bwMode="auto">
          <a:xfrm>
            <a:off x="210637" y="1823949"/>
            <a:ext cx="8743861" cy="285911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algn="ctr">
              <a:buNone/>
            </a:pPr>
            <a:endParaRPr lang="en-GB" sz="1800" b="1" dirty="0" smtClean="0"/>
          </a:p>
          <a:p>
            <a:pPr marL="0" indent="0" algn="ctr">
              <a:buNone/>
            </a:pPr>
            <a:endParaRPr lang="en-GB" sz="1800" b="1" dirty="0"/>
          </a:p>
          <a:p>
            <a:pPr marL="0" indent="0">
              <a:buNone/>
            </a:pPr>
            <a:r>
              <a:rPr lang="en-GB" sz="2000" b="1" dirty="0"/>
              <a:t>U</a:t>
            </a:r>
            <a:r>
              <a:rPr lang="en-GB" sz="2000" b="1" dirty="0" smtClean="0"/>
              <a:t>sing </a:t>
            </a:r>
            <a:r>
              <a:rPr lang="en-GB" sz="2000" b="1" dirty="0"/>
              <a:t>pictures and </a:t>
            </a:r>
            <a:r>
              <a:rPr lang="en-GB" sz="2000" b="1" dirty="0" smtClean="0"/>
              <a:t>conversation</a:t>
            </a:r>
            <a:r>
              <a:rPr lang="en-GB" sz="2000" b="1" dirty="0"/>
              <a:t> </a:t>
            </a:r>
            <a:r>
              <a:rPr lang="en-GB" sz="2000" b="1" dirty="0" smtClean="0"/>
              <a:t>it is hoped that you will leave the session with at least one personal action which will impact the profile of Technical Staff in a positive way within your specific area or institution.</a:t>
            </a:r>
            <a:endParaRPr lang="en-GB" sz="2000" b="1" dirty="0"/>
          </a:p>
        </p:txBody>
      </p:sp>
      <p:sp>
        <p:nvSpPr>
          <p:cNvPr id="5124" name="Slide Number Placeholder 5"/>
          <p:cNvSpPr>
            <a:spLocks noGrp="1"/>
          </p:cNvSpPr>
          <p:nvPr>
            <p:ph type="sldNum" sz="quarter" idx="4294967295"/>
          </p:nvPr>
        </p:nvSpPr>
        <p:spPr bwMode="auto">
          <a:xfrm>
            <a:off x="8739188" y="6215063"/>
            <a:ext cx="404812" cy="457200"/>
          </a:xfrm>
          <a:prstGeom prst="rect">
            <a:avLst/>
          </a:prstGeom>
          <a:noFill/>
          <a:ln>
            <a:miter lim="800000"/>
            <a:headEnd/>
            <a:tailEnd/>
          </a:ln>
        </p:spPr>
        <p:txBody>
          <a:bodyPr/>
          <a:lstStyle/>
          <a:p>
            <a:fld id="{5F69A029-5EA6-44A2-B9CD-55A3D85B3C49}" type="slidenum">
              <a:rPr lang="en-GB" sz="800"/>
              <a:pPr/>
              <a:t>3</a:t>
            </a:fld>
            <a:endParaRPr lang="en-GB" sz="800"/>
          </a:p>
        </p:txBody>
      </p:sp>
      <p:sp>
        <p:nvSpPr>
          <p:cNvPr id="6" name="Rectangle 1026"/>
          <p:cNvSpPr>
            <a:spLocks noGrp="1" noChangeArrowheads="1"/>
          </p:cNvSpPr>
          <p:nvPr>
            <p:ph type="title" idx="4294967295"/>
          </p:nvPr>
        </p:nvSpPr>
        <p:spPr>
          <a:xfrm>
            <a:off x="344909" y="439704"/>
            <a:ext cx="8230007" cy="86660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algn="l" defTabSz="521437" eaLnBrk="1" fontAlgn="auto" hangingPunct="1">
              <a:spcBef>
                <a:spcPts val="100"/>
              </a:spcBef>
              <a:spcAft>
                <a:spcPts val="100"/>
              </a:spcAft>
            </a:pPr>
            <a:r>
              <a:rPr lang="en-US" sz="2000" b="1" kern="1200" dirty="0" smtClean="0">
                <a:solidFill>
                  <a:schemeClr val="tx1"/>
                </a:solidFill>
                <a:latin typeface="+mn-lt"/>
                <a:cs typeface="Arial MT Lt"/>
              </a:rPr>
              <a:t>Scottish Regional Network Meeting, </a:t>
            </a:r>
            <a:br>
              <a:rPr lang="en-US" sz="2000" b="1" kern="1200" dirty="0" smtClean="0">
                <a:solidFill>
                  <a:schemeClr val="tx1"/>
                </a:solidFill>
                <a:latin typeface="+mn-lt"/>
                <a:cs typeface="Arial MT Lt"/>
              </a:rPr>
            </a:br>
            <a:r>
              <a:rPr lang="en-US" sz="2000" b="1" kern="1200" dirty="0" err="1" smtClean="0">
                <a:solidFill>
                  <a:schemeClr val="tx1"/>
                </a:solidFill>
                <a:latin typeface="+mn-lt"/>
                <a:cs typeface="Arial MT Lt"/>
              </a:rPr>
              <a:t>Stirling</a:t>
            </a:r>
            <a:r>
              <a:rPr lang="en-US" sz="2000" b="1" kern="1200" dirty="0" smtClean="0">
                <a:solidFill>
                  <a:schemeClr val="tx1"/>
                </a:solidFill>
                <a:latin typeface="+mn-lt"/>
                <a:cs typeface="Arial MT Lt"/>
              </a:rPr>
              <a:t> 17</a:t>
            </a:r>
            <a:r>
              <a:rPr lang="en-US" sz="2000" b="1" kern="1200" baseline="30000" dirty="0" smtClean="0">
                <a:solidFill>
                  <a:schemeClr val="tx1"/>
                </a:solidFill>
                <a:latin typeface="+mn-lt"/>
                <a:cs typeface="Arial MT Lt"/>
              </a:rPr>
              <a:t>th</a:t>
            </a:r>
            <a:r>
              <a:rPr lang="en-US" sz="2000" b="1" kern="1200" dirty="0" smtClean="0">
                <a:solidFill>
                  <a:schemeClr val="tx1"/>
                </a:solidFill>
                <a:latin typeface="+mn-lt"/>
                <a:cs typeface="Arial MT Lt"/>
              </a:rPr>
              <a:t> April 2013</a:t>
            </a:r>
            <a:endParaRPr lang="en-US" sz="2000" b="1" kern="1200" dirty="0">
              <a:solidFill>
                <a:schemeClr val="tx1"/>
              </a:solidFill>
              <a:latin typeface="+mn-lt"/>
              <a:cs typeface="Arial MT Lt"/>
            </a:endParaRPr>
          </a:p>
        </p:txBody>
      </p:sp>
      <p:pic>
        <p:nvPicPr>
          <p:cNvPr id="1026" name="Picture 2" descr="heated logo 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799" y="408457"/>
            <a:ext cx="3594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2652" y="1286391"/>
            <a:ext cx="7540581" cy="83099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algn="ctr" defTabSz="521437" fontAlgn="auto">
              <a:spcBef>
                <a:spcPts val="100"/>
              </a:spcBef>
              <a:spcAft>
                <a:spcPts val="100"/>
              </a:spcAft>
            </a:pPr>
            <a:endParaRPr lang="en-GB" sz="2000" dirty="0" smtClean="0">
              <a:latin typeface="Arial MT Lt"/>
              <a:ea typeface="+mj-ea"/>
              <a:cs typeface="Arial MT Lt"/>
            </a:endParaRPr>
          </a:p>
        </p:txBody>
      </p:sp>
      <p:pic>
        <p:nvPicPr>
          <p:cNvPr id="7" name="Picture 6" descr="http://brendanbenfeeney.com/wp-content/uploads/2010/03/DSC_3402.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03529" y="4701730"/>
            <a:ext cx="6339704" cy="18074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16823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4294967295"/>
          </p:nvPr>
        </p:nvSpPr>
        <p:spPr bwMode="auto">
          <a:xfrm>
            <a:off x="8739188" y="6215063"/>
            <a:ext cx="404812" cy="457200"/>
          </a:xfrm>
          <a:prstGeom prst="rect">
            <a:avLst/>
          </a:prstGeom>
          <a:noFill/>
          <a:ln>
            <a:miter lim="800000"/>
            <a:headEnd/>
            <a:tailEnd/>
          </a:ln>
        </p:spPr>
        <p:txBody>
          <a:bodyPr/>
          <a:lstStyle/>
          <a:p>
            <a:fld id="{5F69A029-5EA6-44A2-B9CD-55A3D85B3C49}" type="slidenum">
              <a:rPr lang="en-GB" sz="800"/>
              <a:pPr/>
              <a:t>4</a:t>
            </a:fld>
            <a:endParaRPr lang="en-GB" sz="800"/>
          </a:p>
        </p:txBody>
      </p:sp>
      <p:pic>
        <p:nvPicPr>
          <p:cNvPr id="1026" name="Picture 2" descr="heated logo 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799" y="408457"/>
            <a:ext cx="3594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brendanbenfeeney.com/wp-content/uploads/2010/03/DSC_3402.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6200000">
            <a:off x="5632870" y="3563027"/>
            <a:ext cx="5138825" cy="14650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2652" y="1452699"/>
            <a:ext cx="6993228" cy="50124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eaLnBrk="0" hangingPunct="0">
              <a:spcBef>
                <a:spcPct val="20000"/>
              </a:spcBef>
              <a:defRPr sz="1800">
                <a:latin typeface="+mn-lt"/>
                <a:ea typeface="+mn-ea"/>
              </a:defRPr>
            </a:lvl1pPr>
          </a:lstStyle>
          <a:p>
            <a:endParaRPr lang="en-GB" sz="2000" dirty="0" smtClean="0"/>
          </a:p>
          <a:p>
            <a:r>
              <a:rPr lang="en-GB" sz="2000" dirty="0" smtClean="0"/>
              <a:t>Choose a picture that represents </a:t>
            </a:r>
            <a:r>
              <a:rPr lang="en-GB" sz="2000" dirty="0"/>
              <a:t>how </a:t>
            </a:r>
            <a:r>
              <a:rPr lang="en-GB" sz="2000" dirty="0" smtClean="0"/>
              <a:t>you feel Technical </a:t>
            </a:r>
            <a:r>
              <a:rPr lang="en-GB" sz="2000" dirty="0"/>
              <a:t>Staff </a:t>
            </a:r>
            <a:r>
              <a:rPr lang="en-GB" sz="2000" dirty="0" smtClean="0"/>
              <a:t>are </a:t>
            </a:r>
            <a:r>
              <a:rPr lang="en-GB" sz="2000" dirty="0"/>
              <a:t>perceived within your </a:t>
            </a:r>
            <a:r>
              <a:rPr lang="en-GB" sz="2000" dirty="0" smtClean="0"/>
              <a:t>institution by:</a:t>
            </a:r>
            <a:endParaRPr lang="en-GB" sz="2000" dirty="0"/>
          </a:p>
          <a:p>
            <a:r>
              <a:rPr lang="en-GB" sz="2000" dirty="0" smtClean="0"/>
              <a:t>	Students</a:t>
            </a:r>
          </a:p>
          <a:p>
            <a:r>
              <a:rPr lang="en-GB" sz="2000" dirty="0"/>
              <a:t>	</a:t>
            </a:r>
            <a:r>
              <a:rPr lang="en-GB" sz="2000" dirty="0" smtClean="0"/>
              <a:t>Academic staff</a:t>
            </a:r>
          </a:p>
          <a:p>
            <a:r>
              <a:rPr lang="en-GB" sz="2000" dirty="0"/>
              <a:t>	</a:t>
            </a:r>
            <a:r>
              <a:rPr lang="en-GB" sz="2000" dirty="0" smtClean="0"/>
              <a:t>Senior management</a:t>
            </a:r>
            <a:endParaRPr lang="en-GB" sz="2000" dirty="0"/>
          </a:p>
          <a:p>
            <a:r>
              <a:rPr lang="en-GB" sz="2000" dirty="0" smtClean="0"/>
              <a:t>Consider:</a:t>
            </a:r>
          </a:p>
          <a:p>
            <a:pPr marL="342900" indent="-342900">
              <a:buFont typeface="Arial"/>
              <a:buChar char="•"/>
            </a:pPr>
            <a:r>
              <a:rPr lang="en-GB" sz="2000" dirty="0" smtClean="0"/>
              <a:t>Does one card cover all 3 groups?</a:t>
            </a:r>
          </a:p>
          <a:p>
            <a:pPr marL="342900" indent="-342900">
              <a:buFont typeface="Arial"/>
              <a:buChar char="•"/>
            </a:pPr>
            <a:r>
              <a:rPr lang="en-GB" sz="2000" dirty="0" smtClean="0"/>
              <a:t>If not, what are the differences in perception?</a:t>
            </a:r>
          </a:p>
          <a:p>
            <a:pPr marL="342900" indent="-342900">
              <a:buFont typeface="Arial"/>
              <a:buChar char="•"/>
            </a:pPr>
            <a:r>
              <a:rPr lang="en-GB" sz="2000" dirty="0" smtClean="0"/>
              <a:t>What are the positives?</a:t>
            </a:r>
          </a:p>
          <a:p>
            <a:pPr marL="342900" indent="-342900">
              <a:buFont typeface="Arial"/>
              <a:buChar char="•"/>
            </a:pPr>
            <a:r>
              <a:rPr lang="en-GB" sz="2000" dirty="0" smtClean="0"/>
              <a:t>What are the issues and problems?</a:t>
            </a:r>
          </a:p>
          <a:p>
            <a:pPr marL="342900" indent="-342900">
              <a:buFont typeface="Arial"/>
              <a:buChar char="•"/>
            </a:pPr>
            <a:r>
              <a:rPr lang="en-GB" sz="2000" dirty="0" smtClean="0"/>
              <a:t>What are the common themes across institutions?</a:t>
            </a:r>
          </a:p>
          <a:p>
            <a:pPr marL="342900" indent="-342900">
              <a:buFont typeface="Arial"/>
              <a:buChar char="•"/>
            </a:pPr>
            <a:r>
              <a:rPr lang="en-GB" sz="2000" dirty="0" smtClean="0"/>
              <a:t>What are the themes across technical disciplines?</a:t>
            </a:r>
          </a:p>
          <a:p>
            <a:pPr marL="342900" indent="-342900">
              <a:buFont typeface="Arial"/>
              <a:buChar char="•"/>
            </a:pPr>
            <a:endParaRPr lang="en-GB" sz="2000" dirty="0" smtClean="0"/>
          </a:p>
          <a:p>
            <a:pPr marL="342900" indent="-342900">
              <a:buFont typeface="Arial"/>
              <a:buChar char="•"/>
            </a:pPr>
            <a:endParaRPr lang="en-GB" sz="2000" dirty="0" smtClean="0"/>
          </a:p>
          <a:p>
            <a:pPr marL="342900" indent="-342900">
              <a:buFont typeface="Arial"/>
              <a:buChar char="•"/>
            </a:pPr>
            <a:endParaRPr lang="en-GB" sz="2000" dirty="0" smtClean="0"/>
          </a:p>
          <a:p>
            <a:pPr marL="342900" indent="-342900">
              <a:buFont typeface="Arial"/>
              <a:buChar char="•"/>
            </a:pPr>
            <a:endParaRPr lang="en-GB" sz="2000" dirty="0"/>
          </a:p>
          <a:p>
            <a:endParaRPr lang="en-GB" sz="2000" dirty="0" smtClean="0">
              <a:latin typeface="+mn-lt"/>
            </a:endParaRPr>
          </a:p>
          <a:p>
            <a:r>
              <a:rPr lang="en-GB" sz="2000" dirty="0"/>
              <a:t>Now </a:t>
            </a:r>
            <a:r>
              <a:rPr lang="en-GB" sz="2000" dirty="0" smtClean="0"/>
              <a:t>– choose a </a:t>
            </a:r>
            <a:r>
              <a:rPr lang="en-GB" sz="2000" dirty="0"/>
              <a:t>new picture </a:t>
            </a:r>
            <a:r>
              <a:rPr lang="en-GB" sz="2000" dirty="0" smtClean="0"/>
              <a:t>that </a:t>
            </a:r>
            <a:r>
              <a:rPr lang="en-GB" sz="2000" dirty="0"/>
              <a:t>represents how you would like to be </a:t>
            </a:r>
            <a:r>
              <a:rPr lang="en-GB" sz="2000" dirty="0" smtClean="0"/>
              <a:t>seen (think BIG! </a:t>
            </a:r>
            <a:r>
              <a:rPr lang="en-GB" sz="2000" dirty="0"/>
              <a:t>imagine a new picture of the future</a:t>
            </a:r>
            <a:r>
              <a:rPr lang="en-GB" sz="2000" dirty="0" smtClean="0"/>
              <a:t>!)</a:t>
            </a:r>
            <a:endParaRPr lang="en-GB" sz="2000" dirty="0"/>
          </a:p>
          <a:p>
            <a:r>
              <a:rPr lang="en-GB" dirty="0" smtClean="0"/>
              <a:t>Consider:</a:t>
            </a:r>
          </a:p>
          <a:p>
            <a:pPr marL="285750" indent="-285750">
              <a:buFont typeface="Arial" pitchFamily="34" charset="0"/>
              <a:buChar char="•"/>
            </a:pPr>
            <a:r>
              <a:rPr lang="en-GB" dirty="0" smtClean="0"/>
              <a:t>What are the good things about your 1</a:t>
            </a:r>
            <a:r>
              <a:rPr lang="en-GB" baseline="30000" dirty="0" smtClean="0"/>
              <a:t>st</a:t>
            </a:r>
            <a:r>
              <a:rPr lang="en-GB" dirty="0" smtClean="0"/>
              <a:t> picture?</a:t>
            </a:r>
          </a:p>
          <a:p>
            <a:pPr marL="285750" indent="-285750">
              <a:buFont typeface="Arial" pitchFamily="34" charset="0"/>
              <a:buChar char="•"/>
            </a:pPr>
            <a:r>
              <a:rPr lang="en-GB" dirty="0" smtClean="0"/>
              <a:t>what </a:t>
            </a:r>
            <a:r>
              <a:rPr lang="en-GB" dirty="0"/>
              <a:t>are the issues and problems </a:t>
            </a:r>
            <a:r>
              <a:rPr lang="en-GB" dirty="0" smtClean="0"/>
              <a:t>it raises?</a:t>
            </a:r>
          </a:p>
          <a:p>
            <a:pPr marL="285750" indent="-285750">
              <a:buFont typeface="Arial" pitchFamily="34" charset="0"/>
              <a:buChar char="•"/>
            </a:pPr>
            <a:r>
              <a:rPr lang="en-GB" dirty="0" smtClean="0"/>
              <a:t>Why </a:t>
            </a:r>
            <a:r>
              <a:rPr lang="en-GB" dirty="0"/>
              <a:t>is your new </a:t>
            </a:r>
            <a:r>
              <a:rPr lang="en-GB" dirty="0" smtClean="0"/>
              <a:t>(2</a:t>
            </a:r>
            <a:r>
              <a:rPr lang="en-GB" baseline="30000" dirty="0" smtClean="0"/>
              <a:t>nd</a:t>
            </a:r>
            <a:r>
              <a:rPr lang="en-GB" dirty="0" smtClean="0"/>
              <a:t>) picture </a:t>
            </a:r>
            <a:r>
              <a:rPr lang="en-GB" dirty="0"/>
              <a:t>important? </a:t>
            </a:r>
          </a:p>
          <a:p>
            <a:pPr marL="285750" indent="-285750">
              <a:buFont typeface="Arial" pitchFamily="34" charset="0"/>
              <a:buChar char="•"/>
            </a:pPr>
            <a:r>
              <a:rPr lang="en-GB" dirty="0"/>
              <a:t>What benefits would this bring to </a:t>
            </a:r>
            <a:r>
              <a:rPr lang="en-GB" dirty="0" smtClean="0"/>
              <a:t>you, your colleagues, </a:t>
            </a:r>
            <a:r>
              <a:rPr lang="en-GB" dirty="0"/>
              <a:t>the students, the institution?</a:t>
            </a:r>
          </a:p>
          <a:p>
            <a:r>
              <a:rPr lang="en-GB" b="1" dirty="0"/>
              <a:t>Please avoid getting into HOW to achieve it at this stage – focus on the picture</a:t>
            </a:r>
          </a:p>
          <a:p>
            <a:endParaRPr lang="en-GB" sz="1400" dirty="0" smtClean="0">
              <a:latin typeface="+mn-lt"/>
            </a:endParaRPr>
          </a:p>
        </p:txBody>
      </p:sp>
      <p:sp>
        <p:nvSpPr>
          <p:cNvPr id="8" name="Rectangle 1026"/>
          <p:cNvSpPr>
            <a:spLocks noGrp="1" noChangeArrowheads="1"/>
          </p:cNvSpPr>
          <p:nvPr>
            <p:ph type="title" idx="4294967295"/>
          </p:nvPr>
        </p:nvSpPr>
        <p:spPr>
          <a:xfrm>
            <a:off x="344909" y="439704"/>
            <a:ext cx="8230007" cy="86660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algn="l" defTabSz="521437" eaLnBrk="1" fontAlgn="auto" hangingPunct="1">
              <a:spcBef>
                <a:spcPts val="100"/>
              </a:spcBef>
              <a:spcAft>
                <a:spcPts val="100"/>
              </a:spcAft>
            </a:pPr>
            <a:r>
              <a:rPr lang="en-US" sz="2000" b="1" kern="1200" dirty="0">
                <a:solidFill>
                  <a:schemeClr val="tx1"/>
                </a:solidFill>
                <a:latin typeface="+mn-lt"/>
                <a:cs typeface="Arial MT Lt"/>
              </a:rPr>
              <a:t>Scottish Regional Network Meeting, </a:t>
            </a:r>
            <a:br>
              <a:rPr lang="en-US" sz="2000" b="1" kern="1200" dirty="0">
                <a:solidFill>
                  <a:schemeClr val="tx1"/>
                </a:solidFill>
                <a:latin typeface="+mn-lt"/>
                <a:cs typeface="Arial MT Lt"/>
              </a:rPr>
            </a:br>
            <a:r>
              <a:rPr lang="en-US" sz="2000" b="1" kern="1200" dirty="0" err="1">
                <a:solidFill>
                  <a:schemeClr val="tx1"/>
                </a:solidFill>
                <a:latin typeface="+mn-lt"/>
                <a:cs typeface="Arial MT Lt"/>
              </a:rPr>
              <a:t>Stirling</a:t>
            </a:r>
            <a:r>
              <a:rPr lang="en-US" sz="2000" b="1" kern="1200" dirty="0">
                <a:solidFill>
                  <a:schemeClr val="tx1"/>
                </a:solidFill>
                <a:latin typeface="+mn-lt"/>
                <a:cs typeface="Arial MT Lt"/>
              </a:rPr>
              <a:t> 17</a:t>
            </a:r>
            <a:r>
              <a:rPr lang="en-US" sz="2000" b="1" kern="1200" baseline="30000" dirty="0">
                <a:solidFill>
                  <a:schemeClr val="tx1"/>
                </a:solidFill>
                <a:latin typeface="+mn-lt"/>
                <a:cs typeface="Arial MT Lt"/>
              </a:rPr>
              <a:t>th</a:t>
            </a:r>
            <a:r>
              <a:rPr lang="en-US" sz="2000" b="1" kern="1200" dirty="0">
                <a:solidFill>
                  <a:schemeClr val="tx1"/>
                </a:solidFill>
                <a:latin typeface="+mn-lt"/>
                <a:cs typeface="Arial MT Lt"/>
              </a:rPr>
              <a:t> April 2013</a:t>
            </a:r>
          </a:p>
        </p:txBody>
      </p:sp>
      <p:sp>
        <p:nvSpPr>
          <p:cNvPr id="9" name="Rectangle 8"/>
          <p:cNvSpPr/>
          <p:nvPr/>
        </p:nvSpPr>
        <p:spPr>
          <a:xfrm>
            <a:off x="302652" y="1036821"/>
            <a:ext cx="7540581" cy="83099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defTabSz="521437" fontAlgn="auto">
              <a:spcBef>
                <a:spcPts val="100"/>
              </a:spcBef>
              <a:spcAft>
                <a:spcPts val="100"/>
              </a:spcAft>
            </a:pPr>
            <a:endParaRPr lang="en-GB" sz="2000" dirty="0" smtClean="0">
              <a:latin typeface="Arial MT Lt"/>
              <a:ea typeface="+mj-ea"/>
              <a:cs typeface="Arial MT Lt"/>
            </a:endParaRPr>
          </a:p>
          <a:p>
            <a:pPr defTabSz="521437" fontAlgn="auto">
              <a:spcBef>
                <a:spcPts val="100"/>
              </a:spcBef>
              <a:spcAft>
                <a:spcPts val="100"/>
              </a:spcAft>
            </a:pPr>
            <a:r>
              <a:rPr lang="en-GB" sz="2000" b="1" dirty="0" smtClean="0">
                <a:latin typeface="Arial MT Lt"/>
                <a:ea typeface="+mj-ea"/>
                <a:cs typeface="Arial MT Lt"/>
              </a:rPr>
              <a:t>Raising the Profile of Technical Staff in your Institution</a:t>
            </a:r>
            <a:endParaRPr lang="en-GB" sz="2000" b="1" dirty="0">
              <a:latin typeface="Arial MT Lt"/>
              <a:ea typeface="+mj-ea"/>
              <a:cs typeface="Arial MT Lt"/>
            </a:endParaRPr>
          </a:p>
        </p:txBody>
      </p:sp>
    </p:spTree>
    <p:extLst>
      <p:ext uri="{BB962C8B-B14F-4D97-AF65-F5344CB8AC3E}">
        <p14:creationId xmlns:p14="http://schemas.microsoft.com/office/powerpoint/2010/main" val="361179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4294967295"/>
          </p:nvPr>
        </p:nvSpPr>
        <p:spPr bwMode="auto">
          <a:xfrm>
            <a:off x="8739188" y="6215063"/>
            <a:ext cx="404812" cy="457200"/>
          </a:xfrm>
          <a:prstGeom prst="rect">
            <a:avLst/>
          </a:prstGeom>
          <a:noFill/>
          <a:ln>
            <a:miter lim="800000"/>
            <a:headEnd/>
            <a:tailEnd/>
          </a:ln>
        </p:spPr>
        <p:txBody>
          <a:bodyPr/>
          <a:lstStyle/>
          <a:p>
            <a:fld id="{5F69A029-5EA6-44A2-B9CD-55A3D85B3C49}" type="slidenum">
              <a:rPr lang="en-GB" sz="800"/>
              <a:pPr/>
              <a:t>5</a:t>
            </a:fld>
            <a:endParaRPr lang="en-GB" sz="800"/>
          </a:p>
        </p:txBody>
      </p:sp>
      <p:pic>
        <p:nvPicPr>
          <p:cNvPr id="1026" name="Picture 2" descr="heated logo 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799" y="408457"/>
            <a:ext cx="3594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brendanbenfeeney.com/wp-content/uploads/2010/03/DSC_3402.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6200000">
            <a:off x="5632870" y="3563027"/>
            <a:ext cx="5138825" cy="14650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2652" y="1452699"/>
            <a:ext cx="6993228" cy="50124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eaLnBrk="0" hangingPunct="0">
              <a:spcBef>
                <a:spcPct val="20000"/>
              </a:spcBef>
              <a:defRPr sz="1800">
                <a:latin typeface="+mn-lt"/>
                <a:ea typeface="+mn-ea"/>
              </a:defRPr>
            </a:lvl1pPr>
          </a:lstStyle>
          <a:p>
            <a:endParaRPr lang="en-GB" sz="2000" dirty="0" smtClean="0"/>
          </a:p>
          <a:p>
            <a:endParaRPr lang="en-GB" sz="2000" dirty="0" smtClean="0">
              <a:latin typeface="+mn-lt"/>
            </a:endParaRPr>
          </a:p>
          <a:p>
            <a:r>
              <a:rPr lang="en-GB" sz="2000" dirty="0"/>
              <a:t>Now </a:t>
            </a:r>
            <a:r>
              <a:rPr lang="en-GB" sz="2000" dirty="0" smtClean="0"/>
              <a:t>– choose a </a:t>
            </a:r>
            <a:r>
              <a:rPr lang="en-GB" sz="2000" dirty="0"/>
              <a:t>new picture </a:t>
            </a:r>
            <a:r>
              <a:rPr lang="en-GB" sz="2000" dirty="0" smtClean="0"/>
              <a:t>that </a:t>
            </a:r>
            <a:r>
              <a:rPr lang="en-GB" sz="2000" dirty="0"/>
              <a:t>represents how you would like to be </a:t>
            </a:r>
            <a:r>
              <a:rPr lang="en-GB" sz="2000" dirty="0" smtClean="0"/>
              <a:t>seen.</a:t>
            </a:r>
          </a:p>
          <a:p>
            <a:r>
              <a:rPr lang="en-GB" sz="2000" dirty="0"/>
              <a:t>T</a:t>
            </a:r>
            <a:r>
              <a:rPr lang="en-GB" sz="2000" dirty="0" smtClean="0"/>
              <a:t>hink </a:t>
            </a:r>
            <a:r>
              <a:rPr lang="en-GB" sz="2000" b="1" dirty="0" smtClean="0"/>
              <a:t>BIG</a:t>
            </a:r>
            <a:r>
              <a:rPr lang="en-GB" sz="2000" dirty="0" smtClean="0"/>
              <a:t>, your Utopian outcome, technician Nirvana!</a:t>
            </a:r>
          </a:p>
          <a:p>
            <a:endParaRPr lang="en-GB" sz="2000" dirty="0"/>
          </a:p>
          <a:p>
            <a:r>
              <a:rPr lang="en-GB" dirty="0" smtClean="0"/>
              <a:t>Consider:</a:t>
            </a:r>
          </a:p>
          <a:p>
            <a:pPr marL="285750" indent="-285750">
              <a:buFont typeface="Arial" pitchFamily="34" charset="0"/>
              <a:buChar char="•"/>
            </a:pPr>
            <a:r>
              <a:rPr lang="en-GB" dirty="0" smtClean="0"/>
              <a:t>Ideally, how would you want technical staff to be perceived by the 3 groups (Students, Academics, Senior management)</a:t>
            </a:r>
          </a:p>
          <a:p>
            <a:pPr marL="285750" indent="-285750">
              <a:buFont typeface="Arial" pitchFamily="34" charset="0"/>
              <a:buChar char="•"/>
            </a:pPr>
            <a:r>
              <a:rPr lang="en-GB" dirty="0" smtClean="0"/>
              <a:t>Why </a:t>
            </a:r>
            <a:r>
              <a:rPr lang="en-GB" dirty="0"/>
              <a:t>is your new </a:t>
            </a:r>
            <a:r>
              <a:rPr lang="en-GB" dirty="0" smtClean="0"/>
              <a:t>(2</a:t>
            </a:r>
            <a:r>
              <a:rPr lang="en-GB" baseline="30000" dirty="0" smtClean="0"/>
              <a:t>nd</a:t>
            </a:r>
            <a:r>
              <a:rPr lang="en-GB" dirty="0" smtClean="0"/>
              <a:t>) picture </a:t>
            </a:r>
            <a:r>
              <a:rPr lang="en-GB" dirty="0"/>
              <a:t>important? </a:t>
            </a:r>
          </a:p>
          <a:p>
            <a:pPr marL="285750" indent="-285750">
              <a:buFont typeface="Arial" pitchFamily="34" charset="0"/>
              <a:buChar char="•"/>
            </a:pPr>
            <a:r>
              <a:rPr lang="en-GB" dirty="0"/>
              <a:t>What benefits would this bring to </a:t>
            </a:r>
            <a:r>
              <a:rPr lang="en-GB" dirty="0" smtClean="0"/>
              <a:t>you, your colleagues, </a:t>
            </a:r>
            <a:r>
              <a:rPr lang="en-GB" dirty="0"/>
              <a:t>the students, the institution</a:t>
            </a:r>
            <a:r>
              <a:rPr lang="en-GB" dirty="0" smtClean="0"/>
              <a:t>?</a:t>
            </a:r>
          </a:p>
          <a:p>
            <a:pPr marL="285750" indent="-285750">
              <a:buFont typeface="Arial" pitchFamily="34" charset="0"/>
              <a:buChar char="•"/>
            </a:pPr>
            <a:endParaRPr lang="en-GB" dirty="0"/>
          </a:p>
          <a:p>
            <a:r>
              <a:rPr lang="en-GB" b="1" dirty="0"/>
              <a:t>Please avoid getting into HOW to achieve it at this stage – focus on the picture</a:t>
            </a:r>
          </a:p>
          <a:p>
            <a:endParaRPr lang="en-GB" sz="1400" dirty="0" smtClean="0">
              <a:latin typeface="+mn-lt"/>
            </a:endParaRPr>
          </a:p>
        </p:txBody>
      </p:sp>
      <p:sp>
        <p:nvSpPr>
          <p:cNvPr id="8" name="Rectangle 1026"/>
          <p:cNvSpPr>
            <a:spLocks noGrp="1" noChangeArrowheads="1"/>
          </p:cNvSpPr>
          <p:nvPr>
            <p:ph type="title" idx="4294967295"/>
          </p:nvPr>
        </p:nvSpPr>
        <p:spPr>
          <a:xfrm>
            <a:off x="344909" y="439704"/>
            <a:ext cx="8230007" cy="86660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algn="l" defTabSz="521437" eaLnBrk="1" fontAlgn="auto" hangingPunct="1">
              <a:spcBef>
                <a:spcPts val="100"/>
              </a:spcBef>
              <a:spcAft>
                <a:spcPts val="100"/>
              </a:spcAft>
            </a:pPr>
            <a:r>
              <a:rPr lang="en-US" sz="2000" b="1" kern="1200" dirty="0">
                <a:solidFill>
                  <a:schemeClr val="tx1"/>
                </a:solidFill>
                <a:latin typeface="+mn-lt"/>
                <a:cs typeface="Arial MT Lt"/>
              </a:rPr>
              <a:t>Scottish Regional Network Meeting, </a:t>
            </a:r>
            <a:br>
              <a:rPr lang="en-US" sz="2000" b="1" kern="1200" dirty="0">
                <a:solidFill>
                  <a:schemeClr val="tx1"/>
                </a:solidFill>
                <a:latin typeface="+mn-lt"/>
                <a:cs typeface="Arial MT Lt"/>
              </a:rPr>
            </a:br>
            <a:r>
              <a:rPr lang="en-US" sz="2000" b="1" kern="1200" dirty="0" err="1">
                <a:solidFill>
                  <a:schemeClr val="tx1"/>
                </a:solidFill>
                <a:latin typeface="+mn-lt"/>
                <a:cs typeface="Arial MT Lt"/>
              </a:rPr>
              <a:t>Stirling</a:t>
            </a:r>
            <a:r>
              <a:rPr lang="en-US" sz="2000" b="1" kern="1200" dirty="0">
                <a:solidFill>
                  <a:schemeClr val="tx1"/>
                </a:solidFill>
                <a:latin typeface="+mn-lt"/>
                <a:cs typeface="Arial MT Lt"/>
              </a:rPr>
              <a:t> 17</a:t>
            </a:r>
            <a:r>
              <a:rPr lang="en-US" sz="2000" b="1" kern="1200" baseline="30000" dirty="0">
                <a:solidFill>
                  <a:schemeClr val="tx1"/>
                </a:solidFill>
                <a:latin typeface="+mn-lt"/>
                <a:cs typeface="Arial MT Lt"/>
              </a:rPr>
              <a:t>th</a:t>
            </a:r>
            <a:r>
              <a:rPr lang="en-US" sz="2000" b="1" kern="1200" dirty="0">
                <a:solidFill>
                  <a:schemeClr val="tx1"/>
                </a:solidFill>
                <a:latin typeface="+mn-lt"/>
                <a:cs typeface="Arial MT Lt"/>
              </a:rPr>
              <a:t> April 2013</a:t>
            </a:r>
          </a:p>
        </p:txBody>
      </p:sp>
      <p:sp>
        <p:nvSpPr>
          <p:cNvPr id="9" name="Rectangle 8"/>
          <p:cNvSpPr/>
          <p:nvPr/>
        </p:nvSpPr>
        <p:spPr>
          <a:xfrm>
            <a:off x="302652" y="1036821"/>
            <a:ext cx="7540581" cy="83099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defTabSz="521437" fontAlgn="auto">
              <a:spcBef>
                <a:spcPts val="100"/>
              </a:spcBef>
              <a:spcAft>
                <a:spcPts val="100"/>
              </a:spcAft>
            </a:pPr>
            <a:endParaRPr lang="en-GB" sz="2000" dirty="0" smtClean="0">
              <a:latin typeface="Arial MT Lt"/>
              <a:ea typeface="+mj-ea"/>
              <a:cs typeface="Arial MT Lt"/>
            </a:endParaRPr>
          </a:p>
          <a:p>
            <a:pPr defTabSz="521437" fontAlgn="auto">
              <a:spcBef>
                <a:spcPts val="100"/>
              </a:spcBef>
              <a:spcAft>
                <a:spcPts val="100"/>
              </a:spcAft>
            </a:pPr>
            <a:r>
              <a:rPr lang="en-GB" sz="2000" b="1" dirty="0" smtClean="0">
                <a:latin typeface="Arial MT Lt"/>
                <a:ea typeface="+mj-ea"/>
                <a:cs typeface="Arial MT Lt"/>
              </a:rPr>
              <a:t>Raising the Profile of Technical Staff in your Institution</a:t>
            </a:r>
            <a:endParaRPr lang="en-GB" sz="2000" b="1" dirty="0">
              <a:latin typeface="Arial MT Lt"/>
              <a:ea typeface="+mj-ea"/>
              <a:cs typeface="Arial MT Lt"/>
            </a:endParaRPr>
          </a:p>
        </p:txBody>
      </p:sp>
    </p:spTree>
    <p:extLst>
      <p:ext uri="{BB962C8B-B14F-4D97-AF65-F5344CB8AC3E}">
        <p14:creationId xmlns:p14="http://schemas.microsoft.com/office/powerpoint/2010/main" val="164230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4294967295"/>
          </p:nvPr>
        </p:nvSpPr>
        <p:spPr bwMode="auto">
          <a:xfrm>
            <a:off x="8739188" y="6215063"/>
            <a:ext cx="404812" cy="457200"/>
          </a:xfrm>
          <a:prstGeom prst="rect">
            <a:avLst/>
          </a:prstGeom>
          <a:noFill/>
          <a:ln>
            <a:miter lim="800000"/>
            <a:headEnd/>
            <a:tailEnd/>
          </a:ln>
        </p:spPr>
        <p:txBody>
          <a:bodyPr/>
          <a:lstStyle/>
          <a:p>
            <a:fld id="{5F69A029-5EA6-44A2-B9CD-55A3D85B3C49}" type="slidenum">
              <a:rPr lang="en-GB" sz="800"/>
              <a:pPr/>
              <a:t>6</a:t>
            </a:fld>
            <a:endParaRPr lang="en-GB" sz="800"/>
          </a:p>
        </p:txBody>
      </p:sp>
      <p:pic>
        <p:nvPicPr>
          <p:cNvPr id="1026" name="Picture 2" descr="heated logo 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799" y="408457"/>
            <a:ext cx="3594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brendanbenfeeney.com/wp-content/uploads/2010/03/DSC_3402.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6200000">
            <a:off x="5632870" y="3563027"/>
            <a:ext cx="5138825" cy="14650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26"/>
          <p:cNvSpPr>
            <a:spLocks noGrp="1" noChangeArrowheads="1"/>
          </p:cNvSpPr>
          <p:nvPr>
            <p:ph type="title" idx="4294967295"/>
          </p:nvPr>
        </p:nvSpPr>
        <p:spPr>
          <a:xfrm>
            <a:off x="306809" y="-1004804"/>
            <a:ext cx="8230007" cy="86660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algn="l" defTabSz="521437" eaLnBrk="1" fontAlgn="auto" hangingPunct="1">
              <a:spcBef>
                <a:spcPts val="100"/>
              </a:spcBef>
              <a:spcAft>
                <a:spcPts val="100"/>
              </a:spcAft>
            </a:pPr>
            <a:endParaRPr lang="en-US" sz="2000" b="1" kern="1200" dirty="0">
              <a:solidFill>
                <a:schemeClr val="tx1"/>
              </a:solidFill>
              <a:latin typeface="+mn-lt"/>
              <a:cs typeface="Arial MT Lt"/>
            </a:endParaRPr>
          </a:p>
        </p:txBody>
      </p:sp>
      <p:sp>
        <p:nvSpPr>
          <p:cNvPr id="9" name="Rectangle 8"/>
          <p:cNvSpPr/>
          <p:nvPr/>
        </p:nvSpPr>
        <p:spPr>
          <a:xfrm>
            <a:off x="302652" y="1036821"/>
            <a:ext cx="7540581" cy="83099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defTabSz="521437" fontAlgn="auto">
              <a:spcBef>
                <a:spcPts val="100"/>
              </a:spcBef>
              <a:spcAft>
                <a:spcPts val="100"/>
              </a:spcAft>
            </a:pPr>
            <a:endParaRPr lang="en-GB" sz="2000" b="1" dirty="0" smtClean="0">
              <a:latin typeface="Arial MT Lt"/>
              <a:ea typeface="+mj-ea"/>
              <a:cs typeface="Arial MT Lt"/>
            </a:endParaRPr>
          </a:p>
        </p:txBody>
      </p:sp>
      <p:pic>
        <p:nvPicPr>
          <p:cNvPr id="2" name="Picture 1"/>
          <p:cNvPicPr>
            <a:picLocks noChangeAspect="1"/>
          </p:cNvPicPr>
          <p:nvPr/>
        </p:nvPicPr>
        <p:blipFill>
          <a:blip r:embed="rId5"/>
          <a:stretch>
            <a:fillRect/>
          </a:stretch>
        </p:blipFill>
        <p:spPr>
          <a:xfrm>
            <a:off x="736600" y="88900"/>
            <a:ext cx="8245635" cy="6858000"/>
          </a:xfrm>
          <a:prstGeom prst="rect">
            <a:avLst/>
          </a:prstGeom>
        </p:spPr>
      </p:pic>
    </p:spTree>
    <p:extLst>
      <p:ext uri="{BB962C8B-B14F-4D97-AF65-F5344CB8AC3E}">
        <p14:creationId xmlns:p14="http://schemas.microsoft.com/office/powerpoint/2010/main" val="314900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4294967295"/>
          </p:nvPr>
        </p:nvSpPr>
        <p:spPr bwMode="auto">
          <a:xfrm>
            <a:off x="8739188" y="6215063"/>
            <a:ext cx="404812" cy="457200"/>
          </a:xfrm>
          <a:prstGeom prst="rect">
            <a:avLst/>
          </a:prstGeom>
          <a:noFill/>
          <a:ln>
            <a:miter lim="800000"/>
            <a:headEnd/>
            <a:tailEnd/>
          </a:ln>
        </p:spPr>
        <p:txBody>
          <a:bodyPr/>
          <a:lstStyle/>
          <a:p>
            <a:fld id="{5F69A029-5EA6-44A2-B9CD-55A3D85B3C49}" type="slidenum">
              <a:rPr lang="en-GB" sz="800"/>
              <a:pPr/>
              <a:t>7</a:t>
            </a:fld>
            <a:endParaRPr lang="en-GB" sz="800"/>
          </a:p>
        </p:txBody>
      </p:sp>
      <p:pic>
        <p:nvPicPr>
          <p:cNvPr id="1026" name="Picture 2" descr="heated logo 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799" y="408457"/>
            <a:ext cx="3594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2652" y="1753786"/>
            <a:ext cx="6993228" cy="466215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eaLnBrk="0" hangingPunct="0">
              <a:spcBef>
                <a:spcPct val="20000"/>
              </a:spcBef>
              <a:defRPr sz="1800">
                <a:latin typeface="+mn-lt"/>
                <a:ea typeface="+mn-ea"/>
              </a:defRPr>
            </a:lvl1pPr>
          </a:lstStyle>
          <a:p>
            <a:r>
              <a:rPr lang="en-GB" sz="2000" dirty="0" smtClean="0"/>
              <a:t>Consider a scale of 1 – 10, where 10 is your </a:t>
            </a:r>
            <a:r>
              <a:rPr lang="en-GB" sz="2000" b="1" dirty="0" smtClean="0"/>
              <a:t>‘new picture’ </a:t>
            </a:r>
            <a:r>
              <a:rPr lang="en-GB" sz="2000" dirty="0" smtClean="0"/>
              <a:t>for the profile of technical staff?</a:t>
            </a:r>
          </a:p>
          <a:p>
            <a:r>
              <a:rPr lang="en-GB" sz="2000" dirty="0" smtClean="0"/>
              <a:t>	1-—2—-3—-4—-5—-6—-7—-8—-9----10 </a:t>
            </a:r>
          </a:p>
          <a:p>
            <a:r>
              <a:rPr lang="en-GB" sz="2000" dirty="0" smtClean="0"/>
              <a:t>What would one step closer be like and what actions will you take get there?</a:t>
            </a:r>
          </a:p>
          <a:p>
            <a:pPr marL="174625" indent="-174625"/>
            <a:r>
              <a:rPr lang="en-GB" sz="2800" b="1" dirty="0" smtClean="0"/>
              <a:t>S </a:t>
            </a:r>
            <a:r>
              <a:rPr lang="en-GB" sz="2000" dirty="0" err="1"/>
              <a:t>pecific</a:t>
            </a:r>
            <a:r>
              <a:rPr lang="en-GB" sz="2000" dirty="0"/>
              <a:t>	</a:t>
            </a:r>
            <a:r>
              <a:rPr lang="en-GB" sz="2000" dirty="0" smtClean="0"/>
              <a:t>Specific aim?</a:t>
            </a:r>
            <a:endParaRPr lang="en-GB" sz="2000" dirty="0"/>
          </a:p>
          <a:p>
            <a:pPr marL="174625" indent="-174625"/>
            <a:r>
              <a:rPr lang="en-GB" sz="2800" b="1" dirty="0" smtClean="0"/>
              <a:t>T</a:t>
            </a:r>
            <a:r>
              <a:rPr lang="en-GB" sz="2000" dirty="0" smtClean="0"/>
              <a:t> </a:t>
            </a:r>
            <a:r>
              <a:rPr lang="en-GB" sz="2000" dirty="0" err="1"/>
              <a:t>ime</a:t>
            </a:r>
            <a:r>
              <a:rPr lang="en-GB" sz="2000" dirty="0"/>
              <a:t>		By when?</a:t>
            </a:r>
          </a:p>
          <a:p>
            <a:pPr marL="174625" indent="-174625"/>
            <a:r>
              <a:rPr lang="en-GB" sz="2800" b="1" dirty="0" smtClean="0"/>
              <a:t>E</a:t>
            </a:r>
            <a:r>
              <a:rPr lang="en-GB" sz="2000" dirty="0" smtClean="0"/>
              <a:t> </a:t>
            </a:r>
            <a:r>
              <a:rPr lang="en-GB" sz="2000" dirty="0" err="1"/>
              <a:t>lements</a:t>
            </a:r>
            <a:r>
              <a:rPr lang="en-GB" sz="2000" dirty="0"/>
              <a:t>	What actions </a:t>
            </a:r>
            <a:r>
              <a:rPr lang="en-GB" sz="2000" dirty="0" smtClean="0"/>
              <a:t>do you need to take?</a:t>
            </a:r>
          </a:p>
          <a:p>
            <a:pPr marL="174625" indent="-174625"/>
            <a:r>
              <a:rPr lang="en-GB" sz="2800" b="1" dirty="0" smtClean="0"/>
              <a:t>P </a:t>
            </a:r>
            <a:r>
              <a:rPr lang="en-GB" sz="2000" dirty="0" err="1"/>
              <a:t>rogress</a:t>
            </a:r>
            <a:r>
              <a:rPr lang="en-GB" sz="2000" dirty="0"/>
              <a:t>	How will progress be tracked?</a:t>
            </a:r>
          </a:p>
          <a:p>
            <a:pPr marL="174625" indent="-174625"/>
            <a:r>
              <a:rPr lang="en-GB" sz="2800" b="1" dirty="0" smtClean="0"/>
              <a:t>S </a:t>
            </a:r>
            <a:r>
              <a:rPr lang="en-GB" sz="2000" dirty="0" err="1"/>
              <a:t>uccess</a:t>
            </a:r>
            <a:r>
              <a:rPr lang="en-GB" sz="2000" dirty="0"/>
              <a:t>	How will you know it’s a success?</a:t>
            </a:r>
          </a:p>
          <a:p>
            <a:endParaRPr lang="en-GB" sz="2000" dirty="0" smtClean="0"/>
          </a:p>
          <a:p>
            <a:endParaRPr lang="en-GB" sz="2000" dirty="0" smtClean="0"/>
          </a:p>
        </p:txBody>
      </p:sp>
      <p:pic>
        <p:nvPicPr>
          <p:cNvPr id="2052" name="Picture 4" descr="http://us.123rf.com/400wm/400/400/mbudley/mbudley0804/mbudley080400073/2908624-concrete-ste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625" y="1666695"/>
            <a:ext cx="1507722" cy="51913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26"/>
          <p:cNvSpPr>
            <a:spLocks noGrp="1" noChangeArrowheads="1"/>
          </p:cNvSpPr>
          <p:nvPr>
            <p:ph type="title" idx="4294967295"/>
          </p:nvPr>
        </p:nvSpPr>
        <p:spPr>
          <a:xfrm>
            <a:off x="344909" y="439704"/>
            <a:ext cx="8230007" cy="86660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algn="l" defTabSz="521437" eaLnBrk="1" fontAlgn="auto" hangingPunct="1">
              <a:spcBef>
                <a:spcPts val="100"/>
              </a:spcBef>
              <a:spcAft>
                <a:spcPts val="100"/>
              </a:spcAft>
            </a:pPr>
            <a:r>
              <a:rPr lang="en-US" sz="2000" b="1" kern="1200" dirty="0">
                <a:solidFill>
                  <a:schemeClr val="tx1"/>
                </a:solidFill>
                <a:latin typeface="+mn-lt"/>
                <a:cs typeface="Arial MT Lt"/>
              </a:rPr>
              <a:t>Scottish Regional Network Meeting, </a:t>
            </a:r>
            <a:br>
              <a:rPr lang="en-US" sz="2000" b="1" kern="1200" dirty="0">
                <a:solidFill>
                  <a:schemeClr val="tx1"/>
                </a:solidFill>
                <a:latin typeface="+mn-lt"/>
                <a:cs typeface="Arial MT Lt"/>
              </a:rPr>
            </a:br>
            <a:r>
              <a:rPr lang="en-US" sz="2000" b="1" kern="1200" dirty="0" err="1">
                <a:solidFill>
                  <a:schemeClr val="tx1"/>
                </a:solidFill>
                <a:latin typeface="+mn-lt"/>
                <a:cs typeface="Arial MT Lt"/>
              </a:rPr>
              <a:t>Stirling</a:t>
            </a:r>
            <a:r>
              <a:rPr lang="en-US" sz="2000" b="1" kern="1200" dirty="0">
                <a:solidFill>
                  <a:schemeClr val="tx1"/>
                </a:solidFill>
                <a:latin typeface="+mn-lt"/>
                <a:cs typeface="Arial MT Lt"/>
              </a:rPr>
              <a:t> 17</a:t>
            </a:r>
            <a:r>
              <a:rPr lang="en-US" sz="2000" b="1" kern="1200" baseline="30000" dirty="0">
                <a:solidFill>
                  <a:schemeClr val="tx1"/>
                </a:solidFill>
                <a:latin typeface="+mn-lt"/>
                <a:cs typeface="Arial MT Lt"/>
              </a:rPr>
              <a:t>th</a:t>
            </a:r>
            <a:r>
              <a:rPr lang="en-US" sz="2000" b="1" kern="1200" dirty="0">
                <a:solidFill>
                  <a:schemeClr val="tx1"/>
                </a:solidFill>
                <a:latin typeface="+mn-lt"/>
                <a:cs typeface="Arial MT Lt"/>
              </a:rPr>
              <a:t> April 2013</a:t>
            </a:r>
          </a:p>
        </p:txBody>
      </p:sp>
      <p:sp>
        <p:nvSpPr>
          <p:cNvPr id="9" name="Rectangle 8"/>
          <p:cNvSpPr/>
          <p:nvPr/>
        </p:nvSpPr>
        <p:spPr>
          <a:xfrm>
            <a:off x="302652" y="1036821"/>
            <a:ext cx="7540581" cy="83099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defTabSz="521437" fontAlgn="auto">
              <a:spcBef>
                <a:spcPts val="100"/>
              </a:spcBef>
              <a:spcAft>
                <a:spcPts val="100"/>
              </a:spcAft>
            </a:pPr>
            <a:endParaRPr lang="en-GB" sz="2000" b="1" dirty="0" smtClean="0">
              <a:latin typeface="Arial MT Lt"/>
              <a:ea typeface="+mj-ea"/>
              <a:cs typeface="Arial MT Lt"/>
            </a:endParaRPr>
          </a:p>
          <a:p>
            <a:pPr defTabSz="521437" fontAlgn="auto">
              <a:spcBef>
                <a:spcPts val="100"/>
              </a:spcBef>
              <a:spcAft>
                <a:spcPts val="100"/>
              </a:spcAft>
            </a:pPr>
            <a:r>
              <a:rPr lang="en-GB" sz="2000" b="1" dirty="0" smtClean="0">
                <a:latin typeface="Arial MT Lt"/>
                <a:ea typeface="+mj-ea"/>
                <a:cs typeface="Arial MT Lt"/>
              </a:rPr>
              <a:t>Raising the Profile of Technical Staff in your Institution</a:t>
            </a:r>
            <a:endParaRPr lang="en-GB" sz="2000" b="1" dirty="0">
              <a:latin typeface="Arial MT Lt"/>
              <a:ea typeface="+mj-ea"/>
              <a:cs typeface="Arial MT Lt"/>
            </a:endParaRPr>
          </a:p>
        </p:txBody>
      </p:sp>
    </p:spTree>
    <p:extLst>
      <p:ext uri="{BB962C8B-B14F-4D97-AF65-F5344CB8AC3E}">
        <p14:creationId xmlns:p14="http://schemas.microsoft.com/office/powerpoint/2010/main" val="259645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4294967295"/>
          </p:nvPr>
        </p:nvSpPr>
        <p:spPr bwMode="auto">
          <a:xfrm>
            <a:off x="8739188" y="6215063"/>
            <a:ext cx="404812" cy="457200"/>
          </a:xfrm>
          <a:prstGeom prst="rect">
            <a:avLst/>
          </a:prstGeom>
          <a:noFill/>
          <a:ln>
            <a:miter lim="800000"/>
            <a:headEnd/>
            <a:tailEnd/>
          </a:ln>
        </p:spPr>
        <p:txBody>
          <a:bodyPr/>
          <a:lstStyle/>
          <a:p>
            <a:fld id="{5F69A029-5EA6-44A2-B9CD-55A3D85B3C49}" type="slidenum">
              <a:rPr lang="en-GB" sz="800"/>
              <a:pPr/>
              <a:t>8</a:t>
            </a:fld>
            <a:endParaRPr lang="en-GB" sz="800"/>
          </a:p>
        </p:txBody>
      </p:sp>
      <p:pic>
        <p:nvPicPr>
          <p:cNvPr id="1026" name="Picture 2" descr="heated logo 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799" y="408457"/>
            <a:ext cx="3594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2652" y="1843557"/>
            <a:ext cx="6993228" cy="466215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eaLnBrk="0" hangingPunct="0">
              <a:spcBef>
                <a:spcPct val="20000"/>
              </a:spcBef>
              <a:defRPr sz="1800">
                <a:latin typeface="+mn-lt"/>
                <a:ea typeface="+mn-ea"/>
              </a:defRPr>
            </a:lvl1pPr>
          </a:lstStyle>
          <a:p>
            <a:r>
              <a:rPr lang="en-GB" sz="1600" dirty="0" smtClean="0"/>
              <a:t>What can you do to move one step closer  to a “10” profile?</a:t>
            </a:r>
          </a:p>
          <a:p>
            <a:pPr marL="342900" indent="-342900">
              <a:buFont typeface="Arial"/>
              <a:buChar char="•"/>
            </a:pPr>
            <a:r>
              <a:rPr lang="en-GB" sz="1600" dirty="0" smtClean="0"/>
              <a:t>Ensure a Technical presence on committees</a:t>
            </a:r>
          </a:p>
          <a:p>
            <a:pPr marL="342900" indent="-342900">
              <a:buFont typeface="Arial"/>
              <a:buChar char="•"/>
            </a:pPr>
            <a:r>
              <a:rPr lang="en-GB" sz="1600" dirty="0" smtClean="0"/>
              <a:t>Post profiles of Technical staff on departmental website alongside Academics</a:t>
            </a:r>
          </a:p>
          <a:p>
            <a:pPr marL="342900" indent="-342900">
              <a:buFont typeface="Arial"/>
              <a:buChar char="•"/>
            </a:pPr>
            <a:r>
              <a:rPr lang="en-GB" sz="1600" dirty="0" smtClean="0"/>
              <a:t>Talk to other technical managers</a:t>
            </a:r>
          </a:p>
          <a:p>
            <a:pPr marL="342900" indent="-342900">
              <a:buFont typeface="Arial"/>
              <a:buChar char="•"/>
            </a:pPr>
            <a:r>
              <a:rPr lang="en-GB" sz="1600" dirty="0" smtClean="0"/>
              <a:t>Pursue Professional Registration</a:t>
            </a:r>
          </a:p>
          <a:p>
            <a:pPr marL="342900" indent="-342900">
              <a:buFont typeface="Arial"/>
              <a:buChar char="•"/>
            </a:pPr>
            <a:r>
              <a:rPr lang="en-GB" sz="1600" dirty="0" smtClean="0"/>
              <a:t>Regular coffee mornings</a:t>
            </a:r>
          </a:p>
          <a:p>
            <a:pPr marL="342900" indent="-342900">
              <a:buFont typeface="Arial"/>
              <a:buChar char="•"/>
            </a:pPr>
            <a:r>
              <a:rPr lang="en-GB" sz="1600" dirty="0" smtClean="0"/>
              <a:t>Technicians notice board</a:t>
            </a:r>
          </a:p>
          <a:p>
            <a:pPr marL="342900" indent="-342900">
              <a:buFont typeface="Arial"/>
              <a:buChar char="•"/>
            </a:pPr>
            <a:r>
              <a:rPr lang="en-GB" sz="1600" dirty="0" smtClean="0"/>
              <a:t>Twitter – 2 way communication</a:t>
            </a:r>
          </a:p>
          <a:p>
            <a:pPr marL="342900" indent="-342900">
              <a:buFont typeface="Arial"/>
              <a:buChar char="•"/>
            </a:pPr>
            <a:r>
              <a:rPr lang="en-GB" sz="1600" dirty="0" smtClean="0"/>
              <a:t>Nominate Technicians for awards</a:t>
            </a:r>
          </a:p>
          <a:p>
            <a:pPr marL="342900" indent="-342900">
              <a:buFont typeface="Arial"/>
              <a:buChar char="•"/>
            </a:pPr>
            <a:r>
              <a:rPr lang="en-GB" sz="1600" dirty="0" smtClean="0"/>
              <a:t>Try to get a senior management “champion”</a:t>
            </a:r>
          </a:p>
          <a:p>
            <a:pPr marL="342900" indent="-342900">
              <a:buFont typeface="Arial"/>
              <a:buChar char="•"/>
            </a:pPr>
            <a:r>
              <a:rPr lang="en-GB" sz="1600" dirty="0" smtClean="0"/>
              <a:t>Technician training programme and succession planning</a:t>
            </a:r>
          </a:p>
          <a:p>
            <a:pPr marL="342900" indent="-342900">
              <a:buFont typeface="Arial"/>
              <a:buChar char="•"/>
            </a:pPr>
            <a:r>
              <a:rPr lang="en-GB" sz="1600" dirty="0" smtClean="0"/>
              <a:t>“Big yourself up” – nobody else will!</a:t>
            </a:r>
          </a:p>
          <a:p>
            <a:pPr marL="342900" indent="-342900">
              <a:buFont typeface="Arial"/>
              <a:buChar char="•"/>
            </a:pPr>
            <a:r>
              <a:rPr lang="en-GB" sz="1600" dirty="0" smtClean="0"/>
              <a:t>Information sessions for Technical staff e.g. </a:t>
            </a:r>
            <a:r>
              <a:rPr lang="en-GB" sz="1600" dirty="0" err="1" smtClean="0"/>
              <a:t>HoS</a:t>
            </a:r>
            <a:r>
              <a:rPr lang="en-GB" sz="1600" dirty="0" smtClean="0"/>
              <a:t> on resources</a:t>
            </a:r>
          </a:p>
          <a:p>
            <a:pPr marL="342900" indent="-342900">
              <a:buFont typeface="Arial"/>
              <a:buChar char="•"/>
            </a:pPr>
            <a:r>
              <a:rPr lang="en-GB" sz="1600" dirty="0" smtClean="0"/>
              <a:t>Include a Technical Showcase in Open Days/Induction/</a:t>
            </a:r>
            <a:r>
              <a:rPr lang="en-GB" sz="1600" dirty="0" err="1" smtClean="0"/>
              <a:t>Freshers</a:t>
            </a:r>
            <a:r>
              <a:rPr lang="en-GB" sz="1600" dirty="0" smtClean="0"/>
              <a:t> week</a:t>
            </a:r>
          </a:p>
          <a:p>
            <a:pPr marL="342900" indent="-342900">
              <a:buFont typeface="Arial"/>
              <a:buChar char="•"/>
            </a:pPr>
            <a:r>
              <a:rPr lang="en-GB" sz="1600" dirty="0" smtClean="0"/>
              <a:t>Set up a cross discipline Technicians forum within your Institute</a:t>
            </a:r>
            <a:endParaRPr lang="en-GB" sz="1600" dirty="0"/>
          </a:p>
        </p:txBody>
      </p:sp>
      <p:pic>
        <p:nvPicPr>
          <p:cNvPr id="2052" name="Picture 4" descr="http://us.123rf.com/400wm/400/400/mbudley/mbudley0804/mbudley080400073/2908624-concrete-ste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625" y="1666695"/>
            <a:ext cx="1507722" cy="51913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26"/>
          <p:cNvSpPr>
            <a:spLocks noGrp="1" noChangeArrowheads="1"/>
          </p:cNvSpPr>
          <p:nvPr>
            <p:ph type="title" idx="4294967295"/>
          </p:nvPr>
        </p:nvSpPr>
        <p:spPr>
          <a:xfrm>
            <a:off x="344909" y="439704"/>
            <a:ext cx="8230007" cy="86660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algn="l" defTabSz="521437" eaLnBrk="1" fontAlgn="auto" hangingPunct="1">
              <a:spcBef>
                <a:spcPts val="100"/>
              </a:spcBef>
              <a:spcAft>
                <a:spcPts val="100"/>
              </a:spcAft>
            </a:pPr>
            <a:r>
              <a:rPr lang="en-US" sz="2000" b="1" kern="1200" dirty="0">
                <a:solidFill>
                  <a:schemeClr val="tx1"/>
                </a:solidFill>
                <a:latin typeface="+mn-lt"/>
                <a:cs typeface="Arial MT Lt"/>
              </a:rPr>
              <a:t>Scottish Regional Network Meeting, </a:t>
            </a:r>
            <a:br>
              <a:rPr lang="en-US" sz="2000" b="1" kern="1200" dirty="0">
                <a:solidFill>
                  <a:schemeClr val="tx1"/>
                </a:solidFill>
                <a:latin typeface="+mn-lt"/>
                <a:cs typeface="Arial MT Lt"/>
              </a:rPr>
            </a:br>
            <a:r>
              <a:rPr lang="en-US" sz="2000" b="1" kern="1200" dirty="0" err="1">
                <a:solidFill>
                  <a:schemeClr val="tx1"/>
                </a:solidFill>
                <a:latin typeface="+mn-lt"/>
                <a:cs typeface="Arial MT Lt"/>
              </a:rPr>
              <a:t>Stirling</a:t>
            </a:r>
            <a:r>
              <a:rPr lang="en-US" sz="2000" b="1" kern="1200" dirty="0">
                <a:solidFill>
                  <a:schemeClr val="tx1"/>
                </a:solidFill>
                <a:latin typeface="+mn-lt"/>
                <a:cs typeface="Arial MT Lt"/>
              </a:rPr>
              <a:t> 17</a:t>
            </a:r>
            <a:r>
              <a:rPr lang="en-US" sz="2000" b="1" kern="1200" baseline="30000" dirty="0">
                <a:solidFill>
                  <a:schemeClr val="tx1"/>
                </a:solidFill>
                <a:latin typeface="+mn-lt"/>
                <a:cs typeface="Arial MT Lt"/>
              </a:rPr>
              <a:t>th</a:t>
            </a:r>
            <a:r>
              <a:rPr lang="en-US" sz="2000" b="1" kern="1200" dirty="0">
                <a:solidFill>
                  <a:schemeClr val="tx1"/>
                </a:solidFill>
                <a:latin typeface="+mn-lt"/>
                <a:cs typeface="Arial MT Lt"/>
              </a:rPr>
              <a:t> April 2013</a:t>
            </a:r>
          </a:p>
        </p:txBody>
      </p:sp>
      <p:sp>
        <p:nvSpPr>
          <p:cNvPr id="9" name="Rectangle 8"/>
          <p:cNvSpPr/>
          <p:nvPr/>
        </p:nvSpPr>
        <p:spPr>
          <a:xfrm>
            <a:off x="302652" y="1036821"/>
            <a:ext cx="7540581" cy="83099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defTabSz="521437" fontAlgn="auto">
              <a:spcBef>
                <a:spcPts val="100"/>
              </a:spcBef>
              <a:spcAft>
                <a:spcPts val="100"/>
              </a:spcAft>
            </a:pPr>
            <a:endParaRPr lang="en-GB" sz="2000" b="1" dirty="0" smtClean="0">
              <a:latin typeface="Arial MT Lt"/>
              <a:ea typeface="+mj-ea"/>
              <a:cs typeface="Arial MT Lt"/>
            </a:endParaRPr>
          </a:p>
          <a:p>
            <a:pPr defTabSz="521437" fontAlgn="auto">
              <a:spcBef>
                <a:spcPts val="100"/>
              </a:spcBef>
              <a:spcAft>
                <a:spcPts val="100"/>
              </a:spcAft>
            </a:pPr>
            <a:r>
              <a:rPr lang="en-GB" sz="2000" b="1" dirty="0" smtClean="0">
                <a:latin typeface="Arial MT Lt"/>
                <a:ea typeface="+mj-ea"/>
                <a:cs typeface="Arial MT Lt"/>
              </a:rPr>
              <a:t>Raising the Profile of Technical Staff in your Institution </a:t>
            </a:r>
            <a:endParaRPr lang="en-GB" sz="2000" b="1" dirty="0">
              <a:latin typeface="Arial MT Lt"/>
              <a:ea typeface="+mj-ea"/>
              <a:cs typeface="Arial MT Lt"/>
            </a:endParaRPr>
          </a:p>
        </p:txBody>
      </p:sp>
    </p:spTree>
    <p:extLst>
      <p:ext uri="{BB962C8B-B14F-4D97-AF65-F5344CB8AC3E}">
        <p14:creationId xmlns:p14="http://schemas.microsoft.com/office/powerpoint/2010/main" val="56166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4294967295"/>
          </p:nvPr>
        </p:nvSpPr>
        <p:spPr bwMode="auto">
          <a:xfrm>
            <a:off x="8739188" y="6215063"/>
            <a:ext cx="404812" cy="457200"/>
          </a:xfrm>
          <a:prstGeom prst="rect">
            <a:avLst/>
          </a:prstGeom>
          <a:noFill/>
          <a:ln>
            <a:miter lim="800000"/>
            <a:headEnd/>
            <a:tailEnd/>
          </a:ln>
        </p:spPr>
        <p:txBody>
          <a:bodyPr/>
          <a:lstStyle/>
          <a:p>
            <a:fld id="{5F69A029-5EA6-44A2-B9CD-55A3D85B3C49}" type="slidenum">
              <a:rPr lang="en-GB" sz="800"/>
              <a:pPr/>
              <a:t>9</a:t>
            </a:fld>
            <a:endParaRPr lang="en-GB" sz="800"/>
          </a:p>
        </p:txBody>
      </p:sp>
      <p:pic>
        <p:nvPicPr>
          <p:cNvPr id="1026" name="Picture 2" descr="heated logo 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799" y="408457"/>
            <a:ext cx="3594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91552" y="1881657"/>
            <a:ext cx="6993228" cy="466215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eaLnBrk="0" hangingPunct="0">
              <a:spcBef>
                <a:spcPct val="20000"/>
              </a:spcBef>
              <a:defRPr sz="1800">
                <a:latin typeface="+mn-lt"/>
                <a:ea typeface="+mn-ea"/>
              </a:defRPr>
            </a:lvl1pPr>
          </a:lstStyle>
          <a:p>
            <a:r>
              <a:rPr lang="en-GB" sz="2000" dirty="0" smtClean="0"/>
              <a:t>Now that everyone has a personal action plan, let’s commit to encouraging progress by posting on the online community.</a:t>
            </a:r>
          </a:p>
          <a:p>
            <a:endParaRPr lang="en-GB" sz="2000" dirty="0"/>
          </a:p>
          <a:p>
            <a:r>
              <a:rPr lang="en-GB" sz="2000" dirty="0" smtClean="0"/>
              <a:t>Rachel has talked us through how to do it!</a:t>
            </a:r>
          </a:p>
          <a:p>
            <a:endParaRPr lang="en-GB" sz="2000" dirty="0"/>
          </a:p>
          <a:p>
            <a:r>
              <a:rPr lang="en-GB" sz="2000" dirty="0" smtClean="0"/>
              <a:t>Also, we can check how everyone’s plan </a:t>
            </a:r>
            <a:r>
              <a:rPr lang="en-GB" sz="2000" smtClean="0"/>
              <a:t>is coming </a:t>
            </a:r>
            <a:r>
              <a:rPr lang="en-GB" sz="2000" dirty="0" smtClean="0"/>
              <a:t>along when we meet at the next </a:t>
            </a:r>
            <a:r>
              <a:rPr lang="en-GB" sz="2000" dirty="0" err="1" smtClean="0"/>
              <a:t>HEaTED</a:t>
            </a:r>
            <a:r>
              <a:rPr lang="en-GB" sz="2000" dirty="0" smtClean="0"/>
              <a:t> Regional Event.</a:t>
            </a:r>
            <a:endParaRPr lang="en-GB" sz="2000" dirty="0"/>
          </a:p>
        </p:txBody>
      </p:sp>
      <p:pic>
        <p:nvPicPr>
          <p:cNvPr id="2052" name="Picture 4" descr="http://us.123rf.com/400wm/400/400/mbudley/mbudley0804/mbudley080400073/2908624-concrete-ste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625" y="1666695"/>
            <a:ext cx="1507722" cy="51913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26"/>
          <p:cNvSpPr>
            <a:spLocks noGrp="1" noChangeArrowheads="1"/>
          </p:cNvSpPr>
          <p:nvPr>
            <p:ph type="title" idx="4294967295"/>
          </p:nvPr>
        </p:nvSpPr>
        <p:spPr>
          <a:xfrm>
            <a:off x="344909" y="439704"/>
            <a:ext cx="8230007" cy="86660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algn="l" defTabSz="521437" eaLnBrk="1" fontAlgn="auto" hangingPunct="1">
              <a:spcBef>
                <a:spcPts val="100"/>
              </a:spcBef>
              <a:spcAft>
                <a:spcPts val="100"/>
              </a:spcAft>
            </a:pPr>
            <a:r>
              <a:rPr lang="en-US" sz="2000" b="1" kern="1200" dirty="0">
                <a:solidFill>
                  <a:schemeClr val="tx1"/>
                </a:solidFill>
                <a:latin typeface="+mn-lt"/>
                <a:cs typeface="Arial MT Lt"/>
              </a:rPr>
              <a:t>Scottish Regional Network Meeting, </a:t>
            </a:r>
            <a:br>
              <a:rPr lang="en-US" sz="2000" b="1" kern="1200" dirty="0">
                <a:solidFill>
                  <a:schemeClr val="tx1"/>
                </a:solidFill>
                <a:latin typeface="+mn-lt"/>
                <a:cs typeface="Arial MT Lt"/>
              </a:rPr>
            </a:br>
            <a:r>
              <a:rPr lang="en-US" sz="2000" b="1" kern="1200" dirty="0" err="1">
                <a:solidFill>
                  <a:schemeClr val="tx1"/>
                </a:solidFill>
                <a:latin typeface="+mn-lt"/>
                <a:cs typeface="Arial MT Lt"/>
              </a:rPr>
              <a:t>Stirling</a:t>
            </a:r>
            <a:r>
              <a:rPr lang="en-US" sz="2000" b="1" kern="1200" dirty="0">
                <a:solidFill>
                  <a:schemeClr val="tx1"/>
                </a:solidFill>
                <a:latin typeface="+mn-lt"/>
                <a:cs typeface="Arial MT Lt"/>
              </a:rPr>
              <a:t> 17</a:t>
            </a:r>
            <a:r>
              <a:rPr lang="en-US" sz="2000" b="1" kern="1200" baseline="30000" dirty="0">
                <a:solidFill>
                  <a:schemeClr val="tx1"/>
                </a:solidFill>
                <a:latin typeface="+mn-lt"/>
                <a:cs typeface="Arial MT Lt"/>
              </a:rPr>
              <a:t>th</a:t>
            </a:r>
            <a:r>
              <a:rPr lang="en-US" sz="2000" b="1" kern="1200" dirty="0">
                <a:solidFill>
                  <a:schemeClr val="tx1"/>
                </a:solidFill>
                <a:latin typeface="+mn-lt"/>
                <a:cs typeface="Arial MT Lt"/>
              </a:rPr>
              <a:t> April 2013</a:t>
            </a:r>
          </a:p>
        </p:txBody>
      </p:sp>
      <p:sp>
        <p:nvSpPr>
          <p:cNvPr id="9" name="Rectangle 8"/>
          <p:cNvSpPr/>
          <p:nvPr/>
        </p:nvSpPr>
        <p:spPr>
          <a:xfrm>
            <a:off x="302652" y="1036821"/>
            <a:ext cx="7540581" cy="83099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normAutofit/>
          </a:bodyPr>
          <a:lstStyle/>
          <a:p>
            <a:pPr defTabSz="521437" fontAlgn="auto">
              <a:spcBef>
                <a:spcPts val="100"/>
              </a:spcBef>
              <a:spcAft>
                <a:spcPts val="100"/>
              </a:spcAft>
            </a:pPr>
            <a:endParaRPr lang="en-GB" sz="2000" b="1" dirty="0" smtClean="0">
              <a:latin typeface="Arial MT Lt"/>
              <a:ea typeface="+mj-ea"/>
              <a:cs typeface="Arial MT Lt"/>
            </a:endParaRPr>
          </a:p>
          <a:p>
            <a:pPr defTabSz="521437" fontAlgn="auto">
              <a:spcBef>
                <a:spcPts val="100"/>
              </a:spcBef>
              <a:spcAft>
                <a:spcPts val="100"/>
              </a:spcAft>
            </a:pPr>
            <a:r>
              <a:rPr lang="en-GB" sz="2000" b="1" dirty="0" smtClean="0">
                <a:latin typeface="Arial MT Lt"/>
                <a:ea typeface="+mj-ea"/>
                <a:cs typeface="Arial MT Lt"/>
              </a:rPr>
              <a:t>Raising the Profile of Technical Staff in your Institution </a:t>
            </a:r>
            <a:endParaRPr lang="en-GB" sz="2000" b="1" dirty="0">
              <a:latin typeface="Arial MT Lt"/>
              <a:ea typeface="+mj-ea"/>
              <a:cs typeface="Arial MT Lt"/>
            </a:endParaRPr>
          </a:p>
        </p:txBody>
      </p:sp>
    </p:spTree>
    <p:extLst>
      <p:ext uri="{BB962C8B-B14F-4D97-AF65-F5344CB8AC3E}">
        <p14:creationId xmlns:p14="http://schemas.microsoft.com/office/powerpoint/2010/main" val="186648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Workshop">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404040"/>
        </a:dk1>
        <a:lt1>
          <a:srgbClr val="FFFFFF"/>
        </a:lt1>
        <a:dk2>
          <a:srgbClr val="000000"/>
        </a:dk2>
        <a:lt2>
          <a:srgbClr val="2D2015"/>
        </a:lt2>
        <a:accent1>
          <a:srgbClr val="DDBEFF"/>
        </a:accent1>
        <a:accent2>
          <a:srgbClr val="AA272F"/>
        </a:accent2>
        <a:accent3>
          <a:srgbClr val="FFFFFF"/>
        </a:accent3>
        <a:accent4>
          <a:srgbClr val="353535"/>
        </a:accent4>
        <a:accent5>
          <a:srgbClr val="EBDBFF"/>
        </a:accent5>
        <a:accent6>
          <a:srgbClr val="9A222A"/>
        </a:accent6>
        <a:hlink>
          <a:srgbClr val="005BBB"/>
        </a:hlink>
        <a:folHlink>
          <a:srgbClr val="0026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4420</TotalTime>
  <Words>463</Words>
  <Application>Microsoft Macintosh PowerPoint</Application>
  <PresentationFormat>On-screen Show (4:3)</PresentationFormat>
  <Paragraphs>108</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Workshop</vt:lpstr>
      <vt:lpstr>Scottish Regional Network Meeting,  Stirling 17th April 2013</vt:lpstr>
      <vt:lpstr>Scottish Regional Network Meeting,  Stirling 17th April 2013  Why do we need to raise the profile of Technical Staff?  Occupational profile is associated with image, social status, esteem, value and worth.    The profile of Technical Staff MUST be an accurate representation of what is a highly skilled, highly qualified, highly experience workforce.   To achieve an optimal profile, Technical staff NEED high visibility, a strong voice, a clear sense of identity and formal, professional recognition of skills levels.    </vt:lpstr>
      <vt:lpstr>Scottish Regional Network Meeting,  Stirling 17th April 2013</vt:lpstr>
      <vt:lpstr>Scottish Regional Network Meeting,  Stirling 17th April 2013</vt:lpstr>
      <vt:lpstr>Scottish Regional Network Meeting,  Stirling 17th April 2013</vt:lpstr>
      <vt:lpstr>PowerPoint Presentation</vt:lpstr>
      <vt:lpstr>Scottish Regional Network Meeting,  Stirling 17th April 2013</vt:lpstr>
      <vt:lpstr>Scottish Regional Network Meeting,  Stirling 17th April 2013</vt:lpstr>
      <vt:lpstr>Scottish Regional Network Meeting,  Stirling 17th April 2013</vt:lpstr>
    </vt:vector>
  </TitlesOfParts>
  <Company>University of Hertfordshire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dc:title>
  <dc:creator>Staff Development Unit</dc:creator>
  <cp:lastModifiedBy>christine smithers</cp:lastModifiedBy>
  <cp:revision>342</cp:revision>
  <cp:lastPrinted>2013-04-10T09:17:37Z</cp:lastPrinted>
  <dcterms:created xsi:type="dcterms:W3CDTF">1999-07-22T09:16:02Z</dcterms:created>
  <dcterms:modified xsi:type="dcterms:W3CDTF">2013-04-16T17:23:57Z</dcterms:modified>
</cp:coreProperties>
</file>