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62" r:id="rId6"/>
    <p:sldId id="263" r:id="rId7"/>
    <p:sldId id="269" r:id="rId8"/>
    <p:sldId id="264" r:id="rId9"/>
    <p:sldId id="266" r:id="rId10"/>
    <p:sldId id="267" r:id="rId11"/>
    <p:sldId id="268" r:id="rId12"/>
    <p:sldId id="270" r:id="rId13"/>
    <p:sldId id="272" r:id="rId14"/>
    <p:sldId id="274" r:id="rId15"/>
    <p:sldId id="271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5932" autoAdjust="0"/>
  </p:normalViewPr>
  <p:slideViewPr>
    <p:cSldViewPr>
      <p:cViewPr>
        <p:scale>
          <a:sx n="70" d="100"/>
          <a:sy n="70" d="100"/>
        </p:scale>
        <p:origin x="-55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6D73-2426-4F89-8A95-32A0B2FD2483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3D4C3-B076-4AB8-A1C6-7F72F88070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407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55777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2584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393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064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044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021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561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0626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5007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8884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D4C3-B076-4AB8-A1C6-7F72F88070D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976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33400"/>
            <a:ext cx="7153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Professional </a:t>
            </a:r>
            <a:r>
              <a:rPr lang="en-GB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egistration &amp;       the IST’s CPD Award 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498" y="2397089"/>
            <a:ext cx="407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 </a:t>
            </a:r>
            <a:r>
              <a:rPr lang="en-GB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Palmer MIScT RSci</a:t>
            </a:r>
            <a:endParaRPr lang="en-GB" sz="240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30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PPD Report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6" cstate="print"/>
          <a:srcRect l="1277" t="1810" r="1637" b="2245"/>
          <a:stretch>
            <a:fillRect/>
          </a:stretch>
        </p:blipFill>
        <p:spPr bwMode="auto">
          <a:xfrm>
            <a:off x="1828800" y="1531018"/>
            <a:ext cx="5562600" cy="387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914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Details of recent developmental activity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7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IST’s CPD Award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103531"/>
            <a:ext cx="85344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Can be used as evidence of PPD towards Registration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Two-year programme:</a:t>
            </a:r>
          </a:p>
          <a:p>
            <a:pPr marL="4114800" lvl="8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Induction</a:t>
            </a:r>
          </a:p>
          <a:p>
            <a:pPr marL="4114800" lvl="8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Personal Development Plan</a:t>
            </a:r>
          </a:p>
          <a:p>
            <a:pPr marL="4114800" lvl="8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CPD Learning Logs</a:t>
            </a:r>
          </a:p>
          <a:p>
            <a:pPr marL="4114800" lvl="8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Learning Resources (VLE)</a:t>
            </a:r>
          </a:p>
          <a:p>
            <a:pPr marL="4114800" lvl="8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Work-based project</a:t>
            </a:r>
          </a:p>
          <a:p>
            <a:pPr marL="4114800" lvl="8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Assessment/Certification</a:t>
            </a:r>
          </a:p>
          <a:p>
            <a:pPr marL="4114800" lvl="8" indent="-457200"/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IST’s CPD Award - PDP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103531"/>
            <a:ext cx="8534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Role specific development plans (tailored)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Agreed with mentor/assessor</a:t>
            </a:r>
          </a:p>
          <a:p>
            <a:pPr marL="4114800" lvl="8" indent="-457200">
              <a:buFont typeface="Arial" pitchFamily="34" charset="0"/>
              <a:buChar char="•"/>
            </a:pPr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1066800" y="1981200"/>
            <a:ext cx="6537325" cy="3506787"/>
            <a:chOff x="546" y="1659"/>
            <a:chExt cx="4118" cy="2209"/>
          </a:xfrm>
        </p:grpSpPr>
        <p:pic>
          <p:nvPicPr>
            <p:cNvPr id="18" name="Picture 7" descr="spreadsheet rol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6" y="1659"/>
              <a:ext cx="4118" cy="1570"/>
            </a:xfrm>
            <a:prstGeom prst="rect">
              <a:avLst/>
            </a:prstGeom>
            <a:noFill/>
          </p:spPr>
        </p:pic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H="1" flipV="1">
              <a:off x="1622" y="3146"/>
              <a:ext cx="292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1914" y="3137"/>
              <a:ext cx="487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V="1">
              <a:off x="1914" y="3155"/>
              <a:ext cx="1303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607" y="3464"/>
              <a:ext cx="2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Each role is mapped by key competencies </a:t>
              </a:r>
            </a:p>
            <a:p>
              <a:r>
                <a:rPr lang="en-GB"/>
                <a:t>in the Programme Development Plan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83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IST’s CPD Award – Learning Logs 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103531"/>
            <a:ext cx="8534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Demonstrate evidence against Key Competencies on a monthly basis</a:t>
            </a:r>
          </a:p>
          <a:p>
            <a:pPr marL="4114800" lvl="8" indent="-457200">
              <a:buFont typeface="Arial" pitchFamily="34" charset="0"/>
              <a:buChar char="•"/>
            </a:pPr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057400"/>
            <a:ext cx="7605713" cy="334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83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IST’s CPD Award - Structure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Registration</a:t>
            </a:r>
          </a:p>
        </p:txBody>
      </p:sp>
      <p:grpSp>
        <p:nvGrpSpPr>
          <p:cNvPr id="49" name="Group 6"/>
          <p:cNvGrpSpPr>
            <a:grpSpLocks/>
          </p:cNvGrpSpPr>
          <p:nvPr/>
        </p:nvGrpSpPr>
        <p:grpSpPr bwMode="auto">
          <a:xfrm>
            <a:off x="2579688" y="1371600"/>
            <a:ext cx="1758950" cy="366713"/>
            <a:chOff x="1837" y="1706"/>
            <a:chExt cx="1108" cy="231"/>
          </a:xfrm>
        </p:grpSpPr>
        <p:sp>
          <p:nvSpPr>
            <p:cNvPr id="50" name="Text Box 7"/>
            <p:cNvSpPr txBox="1">
              <a:spLocks noChangeArrowheads="1"/>
            </p:cNvSpPr>
            <p:nvPr/>
          </p:nvSpPr>
          <p:spPr bwMode="auto">
            <a:xfrm>
              <a:off x="2245" y="1706"/>
              <a:ext cx="7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Induction</a:t>
              </a:r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1837" y="1842"/>
              <a:ext cx="36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2" name="Group 9"/>
          <p:cNvGrpSpPr>
            <a:grpSpLocks/>
          </p:cNvGrpSpPr>
          <p:nvPr/>
        </p:nvGrpSpPr>
        <p:grpSpPr bwMode="auto">
          <a:xfrm>
            <a:off x="4522788" y="1371600"/>
            <a:ext cx="3436937" cy="641350"/>
            <a:chOff x="3061" y="1706"/>
            <a:chExt cx="2165" cy="404"/>
          </a:xfrm>
        </p:grpSpPr>
        <p:sp>
          <p:nvSpPr>
            <p:cNvPr id="53" name="Text Box 10"/>
            <p:cNvSpPr txBox="1">
              <a:spLocks noChangeArrowheads="1"/>
            </p:cNvSpPr>
            <p:nvPr/>
          </p:nvSpPr>
          <p:spPr bwMode="auto">
            <a:xfrm>
              <a:off x="3470" y="1706"/>
              <a:ext cx="17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/>
                <a:t>Programme Development</a:t>
              </a:r>
            </a:p>
            <a:p>
              <a:pPr algn="ctr"/>
              <a:r>
                <a:rPr lang="en-GB"/>
                <a:t>Plan</a:t>
              </a:r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3061" y="1834"/>
              <a:ext cx="36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5" name="Group 12"/>
          <p:cNvGrpSpPr>
            <a:grpSpLocks/>
          </p:cNvGrpSpPr>
          <p:nvPr/>
        </p:nvGrpSpPr>
        <p:grpSpPr bwMode="auto">
          <a:xfrm>
            <a:off x="4127500" y="2736850"/>
            <a:ext cx="2844800" cy="430213"/>
            <a:chOff x="2812" y="2566"/>
            <a:chExt cx="1792" cy="271"/>
          </a:xfrm>
        </p:grpSpPr>
        <p:sp>
          <p:nvSpPr>
            <p:cNvPr id="56" name="Text Box 13"/>
            <p:cNvSpPr txBox="1">
              <a:spLocks noChangeArrowheads="1"/>
            </p:cNvSpPr>
            <p:nvPr/>
          </p:nvSpPr>
          <p:spPr bwMode="auto">
            <a:xfrm>
              <a:off x="3342" y="2566"/>
              <a:ext cx="9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Learning Log</a:t>
              </a:r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 flipH="1">
              <a:off x="2812" y="2707"/>
              <a:ext cx="51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 flipH="1" flipV="1">
              <a:off x="4280" y="2726"/>
              <a:ext cx="324" cy="11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9" name="Group 16"/>
          <p:cNvGrpSpPr>
            <a:grpSpLocks/>
          </p:cNvGrpSpPr>
          <p:nvPr/>
        </p:nvGrpSpPr>
        <p:grpSpPr bwMode="auto">
          <a:xfrm>
            <a:off x="650875" y="1916113"/>
            <a:ext cx="8023225" cy="2635250"/>
            <a:chOff x="622" y="2049"/>
            <a:chExt cx="5054" cy="1660"/>
          </a:xfrm>
        </p:grpSpPr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>
              <a:off x="4584" y="2749"/>
              <a:ext cx="10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Periodic review</a:t>
              </a:r>
            </a:p>
          </p:txBody>
        </p:sp>
        <p:sp>
          <p:nvSpPr>
            <p:cNvPr id="61" name="Line 18"/>
            <p:cNvSpPr>
              <a:spLocks noChangeShapeType="1"/>
            </p:cNvSpPr>
            <p:nvPr/>
          </p:nvSpPr>
          <p:spPr bwMode="auto">
            <a:xfrm flipH="1">
              <a:off x="2810" y="2049"/>
              <a:ext cx="1344" cy="4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>
              <a:off x="4402" y="2078"/>
              <a:ext cx="224" cy="6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63" name="Group 20"/>
            <p:cNvGrpSpPr>
              <a:grpSpLocks/>
            </p:cNvGrpSpPr>
            <p:nvPr/>
          </p:nvGrpSpPr>
          <p:grpSpPr bwMode="auto">
            <a:xfrm>
              <a:off x="622" y="2425"/>
              <a:ext cx="2738" cy="1284"/>
              <a:chOff x="622" y="2425"/>
              <a:chExt cx="2738" cy="1284"/>
            </a:xfrm>
          </p:grpSpPr>
          <p:sp>
            <p:nvSpPr>
              <p:cNvPr id="65" name="Text Box 22"/>
              <p:cNvSpPr txBox="1">
                <a:spLocks noChangeArrowheads="1"/>
              </p:cNvSpPr>
              <p:nvPr/>
            </p:nvSpPr>
            <p:spPr bwMode="auto">
              <a:xfrm>
                <a:off x="2402" y="2905"/>
                <a:ext cx="8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800080"/>
                    </a:solidFill>
                  </a:rPr>
                  <a:t>Networking</a:t>
                </a:r>
              </a:p>
            </p:txBody>
          </p:sp>
          <p:sp>
            <p:nvSpPr>
              <p:cNvPr id="66" name="Text Box 23"/>
              <p:cNvSpPr txBox="1">
                <a:spLocks noChangeArrowheads="1"/>
              </p:cNvSpPr>
              <p:nvPr/>
            </p:nvSpPr>
            <p:spPr bwMode="auto">
              <a:xfrm>
                <a:off x="814" y="2905"/>
                <a:ext cx="10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800080"/>
                    </a:solidFill>
                  </a:rPr>
                  <a:t>VLE resources</a:t>
                </a:r>
              </a:p>
            </p:txBody>
          </p:sp>
          <p:sp>
            <p:nvSpPr>
              <p:cNvPr id="67" name="Text Box 24"/>
              <p:cNvSpPr txBox="1">
                <a:spLocks noChangeArrowheads="1"/>
              </p:cNvSpPr>
              <p:nvPr/>
            </p:nvSpPr>
            <p:spPr bwMode="auto">
              <a:xfrm>
                <a:off x="2221" y="3177"/>
                <a:ext cx="10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800080"/>
                    </a:solidFill>
                  </a:rPr>
                  <a:t>Online Forums</a:t>
                </a:r>
              </a:p>
            </p:txBody>
          </p:sp>
          <p:sp>
            <p:nvSpPr>
              <p:cNvPr id="68" name="Text Box 25"/>
              <p:cNvSpPr txBox="1">
                <a:spLocks noChangeArrowheads="1"/>
              </p:cNvSpPr>
              <p:nvPr/>
            </p:nvSpPr>
            <p:spPr bwMode="auto">
              <a:xfrm>
                <a:off x="1211" y="2425"/>
                <a:ext cx="15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dirty="0"/>
                  <a:t>Development activities</a:t>
                </a:r>
              </a:p>
              <a:p>
                <a:pPr algn="ctr"/>
                <a:r>
                  <a:rPr lang="en-GB" dirty="0"/>
                  <a:t>to meet Plan</a:t>
                </a:r>
              </a:p>
            </p:txBody>
          </p:sp>
          <p:sp>
            <p:nvSpPr>
              <p:cNvPr id="69" name="Text Box 26"/>
              <p:cNvSpPr txBox="1">
                <a:spLocks noChangeArrowheads="1"/>
              </p:cNvSpPr>
              <p:nvPr/>
            </p:nvSpPr>
            <p:spPr bwMode="auto">
              <a:xfrm>
                <a:off x="622" y="3156"/>
                <a:ext cx="15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>
                    <a:solidFill>
                      <a:srgbClr val="800080"/>
                    </a:solidFill>
                  </a:rPr>
                  <a:t>Courses, conferences</a:t>
                </a:r>
                <a:br>
                  <a:rPr lang="en-GB">
                    <a:solidFill>
                      <a:srgbClr val="800080"/>
                    </a:solidFill>
                  </a:rPr>
                </a:br>
                <a:r>
                  <a:rPr lang="en-GB">
                    <a:solidFill>
                      <a:srgbClr val="800080"/>
                    </a:solidFill>
                  </a:rPr>
                  <a:t>etc</a:t>
                </a:r>
              </a:p>
            </p:txBody>
          </p:sp>
          <p:sp>
            <p:nvSpPr>
              <p:cNvPr id="70" name="Line 27"/>
              <p:cNvSpPr>
                <a:spLocks noChangeShapeType="1"/>
              </p:cNvSpPr>
              <p:nvPr/>
            </p:nvSpPr>
            <p:spPr bwMode="auto">
              <a:xfrm flipH="1">
                <a:off x="1593" y="2863"/>
                <a:ext cx="322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28"/>
              <p:cNvSpPr>
                <a:spLocks noChangeShapeType="1"/>
              </p:cNvSpPr>
              <p:nvPr/>
            </p:nvSpPr>
            <p:spPr bwMode="auto">
              <a:xfrm flipH="1">
                <a:off x="1833" y="2858"/>
                <a:ext cx="182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29"/>
              <p:cNvSpPr>
                <a:spLocks noChangeShapeType="1"/>
              </p:cNvSpPr>
              <p:nvPr/>
            </p:nvSpPr>
            <p:spPr bwMode="auto">
              <a:xfrm>
                <a:off x="2158" y="2868"/>
                <a:ext cx="231" cy="3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30"/>
              <p:cNvSpPr>
                <a:spLocks noChangeShapeType="1"/>
              </p:cNvSpPr>
              <p:nvPr/>
            </p:nvSpPr>
            <p:spPr bwMode="auto">
              <a:xfrm>
                <a:off x="2274" y="2858"/>
                <a:ext cx="159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" name="Text Box 31"/>
              <p:cNvSpPr txBox="1">
                <a:spLocks noChangeArrowheads="1"/>
              </p:cNvSpPr>
              <p:nvPr/>
            </p:nvSpPr>
            <p:spPr bwMode="auto">
              <a:xfrm>
                <a:off x="1996" y="3478"/>
                <a:ext cx="1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800080"/>
                    </a:solidFill>
                  </a:rPr>
                  <a:t>Dissertation/Project</a:t>
                </a:r>
              </a:p>
            </p:txBody>
          </p:sp>
          <p:sp>
            <p:nvSpPr>
              <p:cNvPr id="75" name="Line 32"/>
              <p:cNvSpPr>
                <a:spLocks noChangeShapeType="1"/>
              </p:cNvSpPr>
              <p:nvPr/>
            </p:nvSpPr>
            <p:spPr bwMode="auto">
              <a:xfrm>
                <a:off x="2093" y="2859"/>
                <a:ext cx="115" cy="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6" name="Group 33"/>
          <p:cNvGrpSpPr>
            <a:grpSpLocks/>
          </p:cNvGrpSpPr>
          <p:nvPr/>
        </p:nvGrpSpPr>
        <p:grpSpPr bwMode="auto">
          <a:xfrm>
            <a:off x="4978400" y="3121025"/>
            <a:ext cx="2967038" cy="1330325"/>
            <a:chOff x="3348" y="2808"/>
            <a:chExt cx="1869" cy="838"/>
          </a:xfrm>
        </p:grpSpPr>
        <p:sp>
          <p:nvSpPr>
            <p:cNvPr id="77" name="Text Box 34"/>
            <p:cNvSpPr txBox="1">
              <a:spLocks noChangeArrowheads="1"/>
            </p:cNvSpPr>
            <p:nvPr/>
          </p:nvSpPr>
          <p:spPr bwMode="auto">
            <a:xfrm>
              <a:off x="4317" y="3415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Assessment</a:t>
              </a: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>
              <a:off x="3827" y="2808"/>
              <a:ext cx="506" cy="67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Line 36"/>
            <p:cNvSpPr>
              <a:spLocks noChangeShapeType="1"/>
            </p:cNvSpPr>
            <p:nvPr/>
          </p:nvSpPr>
          <p:spPr bwMode="auto">
            <a:xfrm flipV="1">
              <a:off x="3348" y="3559"/>
              <a:ext cx="933" cy="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" name="Group 39"/>
          <p:cNvGrpSpPr>
            <a:grpSpLocks/>
          </p:cNvGrpSpPr>
          <p:nvPr/>
        </p:nvGrpSpPr>
        <p:grpSpPr bwMode="auto">
          <a:xfrm>
            <a:off x="6478588" y="4427538"/>
            <a:ext cx="1390650" cy="696912"/>
            <a:chOff x="4293" y="3631"/>
            <a:chExt cx="876" cy="439"/>
          </a:xfrm>
        </p:grpSpPr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4293" y="3839"/>
              <a:ext cx="8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dirty="0"/>
                <a:t>Certification</a:t>
              </a: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>
              <a:off x="4764" y="3631"/>
              <a:ext cx="3" cy="1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4183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IST’s CPD Award - Assessment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914400"/>
            <a:ext cx="5715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400" u="sng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Assessment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44 hours per year CPD (88 total)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Work based Project or Dissertation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Completed Induction module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4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u="sng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What learners get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 years IST membership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Agreed development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Periodic reviews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Use of IST PPD VLE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Assessment / Certification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114800" lvl="8" indent="-457200">
              <a:buFont typeface="Arial" pitchFamily="34" charset="0"/>
              <a:buChar char="•"/>
            </a:pPr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2743200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Cost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£498 – IST/Heated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£600 – non-members</a:t>
            </a:r>
          </a:p>
          <a:p>
            <a:pPr>
              <a:buFont typeface="Arial" pitchFamily="34" charset="0"/>
              <a:buChar char="•"/>
            </a:pPr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19050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http://www.professionalregisters.org/whatisit</a:t>
            </a:r>
          </a:p>
          <a:p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http://istonline.org.uk/professional-registration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</a:p>
          <a:p>
            <a:endParaRPr lang="en-GB" sz="24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http://istonline.org.uk/cpd/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443" y="4572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Further Information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4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5337" y="6096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 position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need for recognition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benefits of Professional Registration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 process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IST’s CPD Award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Further information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377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1103531"/>
            <a:ext cx="81343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BSc (</a:t>
            </a:r>
            <a:r>
              <a:rPr lang="en-GB" sz="2200" dirty="0" err="1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Hons</a:t>
            </a:r>
            <a:r>
              <a:rPr lang="en-GB" sz="22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 Ecology 					</a:t>
            </a:r>
            <a:r>
              <a:rPr lang="en-GB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2002</a:t>
            </a:r>
          </a:p>
          <a:p>
            <a:endParaRPr lang="en-GB" sz="22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200" u="sng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Pennine Foods </a:t>
            </a:r>
            <a:endParaRPr lang="en-GB" sz="22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2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Laboratory Technician 				</a:t>
            </a:r>
            <a:r>
              <a:rPr lang="en-GB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2002 – 04</a:t>
            </a:r>
          </a:p>
          <a:p>
            <a:endParaRPr lang="en-GB" sz="22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200" u="sng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University of Sheffield</a:t>
            </a:r>
          </a:p>
          <a:p>
            <a:r>
              <a:rPr lang="en-GB" sz="2200" i="1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Dept. of Animal &amp; Plant Sciences</a:t>
            </a:r>
          </a:p>
          <a:p>
            <a:r>
              <a:rPr lang="en-GB" sz="22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Research Technician					</a:t>
            </a:r>
            <a:r>
              <a:rPr lang="en-GB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2004 – 10 </a:t>
            </a:r>
          </a:p>
          <a:p>
            <a:endParaRPr lang="en-GB" sz="22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200" i="1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Dept. of Materials Science &amp; Engineering</a:t>
            </a:r>
          </a:p>
          <a:p>
            <a:r>
              <a:rPr lang="en-GB" sz="22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Stores Technician					</a:t>
            </a:r>
            <a:r>
              <a:rPr lang="en-GB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2010 – 12</a:t>
            </a:r>
          </a:p>
          <a:p>
            <a:r>
              <a:rPr lang="en-GB" sz="22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Research Technician					</a:t>
            </a:r>
            <a:r>
              <a:rPr lang="en-GB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2012 –   </a:t>
            </a:r>
            <a:endParaRPr lang="en-GB" sz="2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My Position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0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need for recognition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103531"/>
            <a:ext cx="8382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current benchmark for demonstrating ability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Lack </a:t>
            </a: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of developmental 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activity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Uncertainty of future job 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market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need to develop a transferable skill set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600" dirty="0">
              <a:solidFill>
                <a:srgbClr val="FEB80A">
                  <a:lumMod val="20000"/>
                  <a:lumOff val="8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4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Benefits of Professional Registration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103531"/>
            <a:ext cx="8382000" cy="260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Organisation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Demonstrate </a:t>
            </a: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excellence of HE 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Technical Staff both </a:t>
            </a: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nationally and internationally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Promote </a:t>
            </a: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professional development and 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therefore improve </a:t>
            </a: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quality of 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service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2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Benefits of Professional Registration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103531"/>
            <a:ext cx="838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Individual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Recognition of your experience and skills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Benchmark allows easier movement within and between organisations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Emphasis on continuing development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Future-proof your career!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1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Professional Registration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4578" name="Picture 2" descr="http://www.sciencecouncil.org/themes/sciencecouncil/image.php/professional_registers_home.png?image=/sites/default/files/professional_registers_home.png&amp;width=7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2286000"/>
            <a:ext cx="6667500" cy="209550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1000" y="1103531"/>
            <a:ext cx="8382000" cy="57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 levels of Registration depending upon experience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1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Application Process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103531"/>
            <a:ext cx="83820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Membership of a licensed body (such as the IST</a:t>
            </a: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Application form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CV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PPD Report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Competencies Report</a:t>
            </a:r>
          </a:p>
          <a:p>
            <a:pPr marL="457200" indent="-457200">
              <a:lnSpc>
                <a:spcPct val="150000"/>
              </a:lnSpc>
            </a:pPr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3403978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Cost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£25 for Registration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£42 membership of IST</a:t>
            </a:r>
            <a:endParaRPr lang="en-GB" sz="24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600" dirty="0" smtClean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gravatar.com/avatar/e946e8dadfd2d04ec01e50c55f4e1cd5?s=84&amp;d=http%3A%2F%2F0.gravatar.com%2Favatar%2Fad516503a11cd5ca435acc9bb6523536%3Fs%3D84&amp;r=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council.org/themes/sciencecouncil/images/logo-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96592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Sheffiel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20478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7614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Competencies Report</a:t>
            </a: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6" cstate="print"/>
          <a:srcRect l="3794" t="1810" r="2609" b="2274"/>
          <a:stretch>
            <a:fillRect/>
          </a:stretch>
        </p:blipFill>
        <p:spPr bwMode="auto">
          <a:xfrm>
            <a:off x="1981200" y="1600200"/>
            <a:ext cx="5181600" cy="371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1000" y="914400"/>
            <a:ext cx="8382000" cy="57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EB80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Evidence of work against key competencies</a:t>
            </a:r>
            <a:endParaRPr lang="en-GB" sz="2400" dirty="0">
              <a:solidFill>
                <a:srgbClr val="FEB80A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7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539</TotalTime>
  <Words>357</Words>
  <Application>Microsoft Office PowerPoint</Application>
  <PresentationFormat>On-screen Show (4:3)</PresentationFormat>
  <Paragraphs>115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Ben</cp:lastModifiedBy>
  <cp:revision>51</cp:revision>
  <dcterms:created xsi:type="dcterms:W3CDTF">2006-08-16T00:00:00Z</dcterms:created>
  <dcterms:modified xsi:type="dcterms:W3CDTF">2012-10-02T18:36:06Z</dcterms:modified>
</cp:coreProperties>
</file>