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4" r:id="rId6"/>
    <p:sldId id="283" r:id="rId7"/>
    <p:sldId id="265" r:id="rId8"/>
    <p:sldId id="266" r:id="rId9"/>
    <p:sldId id="267" r:id="rId10"/>
    <p:sldId id="279" r:id="rId11"/>
    <p:sldId id="281" r:id="rId12"/>
    <p:sldId id="270" r:id="rId13"/>
    <p:sldId id="280" r:id="rId14"/>
    <p:sldId id="282" r:id="rId15"/>
    <p:sldId id="271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1B7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7ED29-E54C-4D7D-89E4-428846D4C784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0DF79-A676-4C01-AEF0-BEEE9CBC60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577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57355-A207-494F-8D97-AEF2BD05286B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F60FF-75F6-4953-BF22-3DE5EE28B0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31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F60FF-75F6-4953-BF22-3DE5EE28B09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F60FF-75F6-4953-BF22-3DE5EE28B09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F60FF-75F6-4953-BF22-3DE5EE28B09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fld id="{8A359BFF-FF27-4BF3-9F07-A0630E38D579}" type="slidenum">
              <a:rPr lang="en-GB" sz="1200" b="0">
                <a:latin typeface="Arial" charset="0"/>
              </a:rPr>
              <a:pPr eaLnBrk="1" hangingPunct="1"/>
              <a:t>4</a:t>
            </a:fld>
            <a:endParaRPr lang="en-GB" sz="1200" b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F60FF-75F6-4953-BF22-3DE5EE28B09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F60FF-75F6-4953-BF22-3DE5EE28B09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F60FF-75F6-4953-BF22-3DE5EE28B09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F60FF-75F6-4953-BF22-3DE5EE28B09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F60FF-75F6-4953-BF22-3DE5EE28B096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F60FF-75F6-4953-BF22-3DE5EE28B096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5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584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668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0982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07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84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D1FE-0611-4EF4-A610-0BA4EEDF1FF7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485D-12B0-4A3E-B42D-43035778F0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442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D1FE-0611-4EF4-A610-0BA4EEDF1FF7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485D-12B0-4A3E-B42D-43035778F0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087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D1FE-0611-4EF4-A610-0BA4EEDF1FF7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485D-12B0-4A3E-B42D-43035778F0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29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D1FE-0611-4EF4-A610-0BA4EEDF1FF7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485D-12B0-4A3E-B42D-43035778F0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319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D1FE-0611-4EF4-A610-0BA4EEDF1FF7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485D-12B0-4A3E-B42D-43035778F0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06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D1FE-0611-4EF4-A610-0BA4EEDF1FF7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485D-12B0-4A3E-B42D-43035778F0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62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231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D1FE-0611-4EF4-A610-0BA4EEDF1FF7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485D-12B0-4A3E-B42D-43035778F0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584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D1FE-0611-4EF4-A610-0BA4EEDF1FF7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485D-12B0-4A3E-B42D-43035778F0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440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D1FE-0611-4EF4-A610-0BA4EEDF1FF7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485D-12B0-4A3E-B42D-43035778F0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160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D1FE-0611-4EF4-A610-0BA4EEDF1FF7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485D-12B0-4A3E-B42D-43035778F0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4266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D1FE-0611-4EF4-A610-0BA4EEDF1FF7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485D-12B0-4A3E-B42D-43035778F0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099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AD39-B763-4C7F-A492-87201D200704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D5E-2306-4F86-8BE9-9DE5FF4BF8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059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AD39-B763-4C7F-A492-87201D200704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D5E-2306-4F86-8BE9-9DE5FF4BF8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011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AD39-B763-4C7F-A492-87201D200704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D5E-2306-4F86-8BE9-9DE5FF4BF8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3809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AD39-B763-4C7F-A492-87201D200704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D5E-2306-4F86-8BE9-9DE5FF4BF8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3792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AD39-B763-4C7F-A492-87201D200704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D5E-2306-4F86-8BE9-9DE5FF4BF8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88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716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AD39-B763-4C7F-A492-87201D200704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D5E-2306-4F86-8BE9-9DE5FF4BF8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8981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AD39-B763-4C7F-A492-87201D200704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D5E-2306-4F86-8BE9-9DE5FF4BF8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435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AD39-B763-4C7F-A492-87201D200704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D5E-2306-4F86-8BE9-9DE5FF4BF8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767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AD39-B763-4C7F-A492-87201D200704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D5E-2306-4F86-8BE9-9DE5FF4BF8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9186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AD39-B763-4C7F-A492-87201D200704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D5E-2306-4F86-8BE9-9DE5FF4BF8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8515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AD39-B763-4C7F-A492-87201D200704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52D5E-2306-4F86-8BE9-9DE5FF4BF8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5310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97C9-16E9-498C-A16D-FD601248FF02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7E03-8B10-49B4-96FE-8856BE6664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3601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97C9-16E9-498C-A16D-FD601248FF02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7E03-8B10-49B4-96FE-8856BE6664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6798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97C9-16E9-498C-A16D-FD601248FF02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7E03-8B10-49B4-96FE-8856BE6664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3181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97C9-16E9-498C-A16D-FD601248FF02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7E03-8B10-49B4-96FE-8856BE6664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47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0982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45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97C9-16E9-498C-A16D-FD601248FF02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7E03-8B10-49B4-96FE-8856BE6664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1867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97C9-16E9-498C-A16D-FD601248FF02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7E03-8B10-49B4-96FE-8856BE6664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6330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97C9-16E9-498C-A16D-FD601248FF02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7E03-8B10-49B4-96FE-8856BE6664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2565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97C9-16E9-498C-A16D-FD601248FF02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7E03-8B10-49B4-96FE-8856BE6664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117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97C9-16E9-498C-A16D-FD601248FF02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7E03-8B10-49B4-96FE-8856BE6664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3388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97C9-16E9-498C-A16D-FD601248FF02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7E03-8B10-49B4-96FE-8856BE6664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0402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397C9-16E9-498C-A16D-FD601248FF02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7E03-8B10-49B4-96FE-8856BE6664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8969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40B8-08F6-4240-AD14-7F536C85A79A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13C6-6B3C-431A-B0AD-74882FCFF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40B8-08F6-4240-AD14-7F536C85A79A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13C6-6B3C-431A-B0AD-74882FCFF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40B8-08F6-4240-AD14-7F536C85A79A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13C6-6B3C-431A-B0AD-74882FCFF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94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40B8-08F6-4240-AD14-7F536C85A79A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13C6-6B3C-431A-B0AD-74882FCFF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40B8-08F6-4240-AD14-7F536C85A79A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13C6-6B3C-431A-B0AD-74882FCFF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40B8-08F6-4240-AD14-7F536C85A79A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13C6-6B3C-431A-B0AD-74882FCFF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40B8-08F6-4240-AD14-7F536C85A79A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13C6-6B3C-431A-B0AD-74882FCFF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40B8-08F6-4240-AD14-7F536C85A79A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13C6-6B3C-431A-B0AD-74882FCFF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40B8-08F6-4240-AD14-7F536C85A79A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13C6-6B3C-431A-B0AD-74882FCFF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40B8-08F6-4240-AD14-7F536C85A79A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13C6-6B3C-431A-B0AD-74882FCFF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40B8-08F6-4240-AD14-7F536C85A79A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13C6-6B3C-431A-B0AD-74882FCFF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0982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4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0982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16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80982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273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7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E0D40-133B-447E-9EA8-0FE165BEA7E8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4504D-561C-4451-A941-CEBC51E8CF3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IST_full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187624" y="332656"/>
            <a:ext cx="7272808" cy="609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2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709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2176" y="57025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70252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216" y="57296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485D-12B0-4A3E-B42D-43035778F0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9" name="Title Placeholder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24944"/>
            <a:ext cx="8291264" cy="2620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33" name="Picture 32" descr="IST_withText_rgb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23528" y="332656"/>
            <a:ext cx="2614444" cy="864096"/>
          </a:xfrm>
          <a:prstGeom prst="rect">
            <a:avLst/>
          </a:prstGeom>
        </p:spPr>
      </p:pic>
      <p:sp>
        <p:nvSpPr>
          <p:cNvPr id="34" name="Rectangle 33"/>
          <p:cNvSpPr/>
          <p:nvPr userDrawn="1"/>
        </p:nvSpPr>
        <p:spPr>
          <a:xfrm>
            <a:off x="395536" y="6067652"/>
            <a:ext cx="576064" cy="5968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 userDrawn="1"/>
        </p:nvSpPr>
        <p:spPr>
          <a:xfrm>
            <a:off x="1172568" y="6094788"/>
            <a:ext cx="576064" cy="596815"/>
          </a:xfrm>
          <a:prstGeom prst="rect">
            <a:avLst/>
          </a:pr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 userDrawn="1"/>
        </p:nvSpPr>
        <p:spPr>
          <a:xfrm>
            <a:off x="1979712" y="6094788"/>
            <a:ext cx="576064" cy="596815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 userDrawn="1"/>
        </p:nvSpPr>
        <p:spPr>
          <a:xfrm>
            <a:off x="2771800" y="6094787"/>
            <a:ext cx="576064" cy="596815"/>
          </a:xfrm>
          <a:prstGeom prst="rect">
            <a:avLst/>
          </a:prstGeom>
          <a:solidFill>
            <a:srgbClr val="0070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 userDrawn="1"/>
        </p:nvSpPr>
        <p:spPr>
          <a:xfrm>
            <a:off x="3563888" y="6094788"/>
            <a:ext cx="576064" cy="596815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 userDrawn="1"/>
        </p:nvSpPr>
        <p:spPr>
          <a:xfrm>
            <a:off x="4355976" y="6094786"/>
            <a:ext cx="576064" cy="596815"/>
          </a:xfrm>
          <a:prstGeom prst="rect">
            <a:avLst/>
          </a:prstGeom>
          <a:solidFill>
            <a:srgbClr val="0070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 userDrawn="1"/>
        </p:nvSpPr>
        <p:spPr>
          <a:xfrm>
            <a:off x="5148064" y="6094788"/>
            <a:ext cx="576064" cy="596815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 userDrawn="1"/>
        </p:nvSpPr>
        <p:spPr>
          <a:xfrm>
            <a:off x="5940152" y="6094788"/>
            <a:ext cx="576064" cy="59681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 userDrawn="1"/>
        </p:nvSpPr>
        <p:spPr>
          <a:xfrm>
            <a:off x="6732240" y="6094788"/>
            <a:ext cx="576064" cy="596815"/>
          </a:xfrm>
          <a:prstGeom prst="rect">
            <a:avLst/>
          </a:pr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 userDrawn="1"/>
        </p:nvSpPr>
        <p:spPr>
          <a:xfrm>
            <a:off x="3203848" y="548680"/>
            <a:ext cx="576064" cy="5968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 userDrawn="1"/>
        </p:nvSpPr>
        <p:spPr>
          <a:xfrm>
            <a:off x="3995936" y="548679"/>
            <a:ext cx="576064" cy="596815"/>
          </a:xfrm>
          <a:prstGeom prst="rect">
            <a:avLst/>
          </a:pr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 userDrawn="1"/>
        </p:nvSpPr>
        <p:spPr>
          <a:xfrm>
            <a:off x="4788024" y="548680"/>
            <a:ext cx="576064" cy="596815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 userDrawn="1"/>
        </p:nvSpPr>
        <p:spPr>
          <a:xfrm>
            <a:off x="5580112" y="558465"/>
            <a:ext cx="576064" cy="596815"/>
          </a:xfrm>
          <a:prstGeom prst="rect">
            <a:avLst/>
          </a:prstGeom>
          <a:solidFill>
            <a:srgbClr val="0070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 userDrawn="1"/>
        </p:nvSpPr>
        <p:spPr>
          <a:xfrm>
            <a:off x="6372200" y="558464"/>
            <a:ext cx="576064" cy="596815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 userDrawn="1"/>
        </p:nvSpPr>
        <p:spPr>
          <a:xfrm>
            <a:off x="7164288" y="558463"/>
            <a:ext cx="576064" cy="596815"/>
          </a:xfrm>
          <a:prstGeom prst="rect">
            <a:avLst/>
          </a:prstGeom>
          <a:solidFill>
            <a:srgbClr val="0070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 userDrawn="1"/>
        </p:nvSpPr>
        <p:spPr>
          <a:xfrm>
            <a:off x="7956376" y="558465"/>
            <a:ext cx="576064" cy="596815"/>
          </a:xfrm>
          <a:prstGeom prst="rect">
            <a:avLst/>
          </a:prstGeom>
          <a:solidFill>
            <a:srgbClr val="0070C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27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479" y="56768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AD39-B763-4C7F-A492-87201D200704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5125" y="566124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8876" y="56612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52D5E-2306-4F86-8BE9-9DE5FF4BF8A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411760" y="1412776"/>
            <a:ext cx="424847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835696" y="2852936"/>
            <a:ext cx="5987008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1" name="Picture 10" descr="IST_withText_rgb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23528" y="332656"/>
            <a:ext cx="2614444" cy="864096"/>
          </a:xfrm>
          <a:prstGeom prst="rect">
            <a:avLst/>
          </a:prstGeom>
        </p:spPr>
      </p:pic>
      <p:sp>
        <p:nvSpPr>
          <p:cNvPr id="12" name="Oval 11"/>
          <p:cNvSpPr/>
          <p:nvPr userDrawn="1"/>
        </p:nvSpPr>
        <p:spPr>
          <a:xfrm>
            <a:off x="395536" y="6093296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 userDrawn="1"/>
        </p:nvSpPr>
        <p:spPr>
          <a:xfrm>
            <a:off x="1124000" y="6093296"/>
            <a:ext cx="576064" cy="576064"/>
          </a:xfrm>
          <a:prstGeom prst="ellipse">
            <a:avLst/>
          </a:pr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/>
          <p:cNvSpPr/>
          <p:nvPr userDrawn="1"/>
        </p:nvSpPr>
        <p:spPr>
          <a:xfrm>
            <a:off x="1835696" y="6093296"/>
            <a:ext cx="576064" cy="576064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 userDrawn="1"/>
        </p:nvSpPr>
        <p:spPr>
          <a:xfrm>
            <a:off x="2555776" y="6098100"/>
            <a:ext cx="576064" cy="576064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 userDrawn="1"/>
        </p:nvSpPr>
        <p:spPr>
          <a:xfrm>
            <a:off x="3275856" y="6098268"/>
            <a:ext cx="576064" cy="576064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 userDrawn="1"/>
        </p:nvSpPr>
        <p:spPr>
          <a:xfrm>
            <a:off x="3995936" y="6099784"/>
            <a:ext cx="576064" cy="57606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 userDrawn="1"/>
        </p:nvSpPr>
        <p:spPr>
          <a:xfrm>
            <a:off x="4716016" y="6099784"/>
            <a:ext cx="576064" cy="576064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 userDrawn="1"/>
        </p:nvSpPr>
        <p:spPr>
          <a:xfrm>
            <a:off x="5436096" y="6099784"/>
            <a:ext cx="576064" cy="576064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 userDrawn="1"/>
        </p:nvSpPr>
        <p:spPr>
          <a:xfrm>
            <a:off x="6175308" y="6088404"/>
            <a:ext cx="576064" cy="576064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 userDrawn="1"/>
        </p:nvSpPr>
        <p:spPr>
          <a:xfrm>
            <a:off x="6886364" y="6093296"/>
            <a:ext cx="576064" cy="576064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 userDrawn="1"/>
        </p:nvSpPr>
        <p:spPr>
          <a:xfrm>
            <a:off x="7599882" y="6098100"/>
            <a:ext cx="576064" cy="57606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 userDrawn="1"/>
        </p:nvSpPr>
        <p:spPr>
          <a:xfrm>
            <a:off x="3275856" y="476672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 userDrawn="1"/>
        </p:nvSpPr>
        <p:spPr>
          <a:xfrm>
            <a:off x="3995936" y="476672"/>
            <a:ext cx="576064" cy="576064"/>
          </a:xfrm>
          <a:prstGeom prst="ellipse">
            <a:avLst/>
          </a:pr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 userDrawn="1"/>
        </p:nvSpPr>
        <p:spPr>
          <a:xfrm>
            <a:off x="4716016" y="476672"/>
            <a:ext cx="576064" cy="576064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 userDrawn="1"/>
        </p:nvSpPr>
        <p:spPr>
          <a:xfrm>
            <a:off x="5436096" y="476672"/>
            <a:ext cx="576064" cy="576064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 userDrawn="1"/>
        </p:nvSpPr>
        <p:spPr>
          <a:xfrm>
            <a:off x="6175308" y="476672"/>
            <a:ext cx="576064" cy="576064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 userDrawn="1"/>
        </p:nvSpPr>
        <p:spPr>
          <a:xfrm>
            <a:off x="6886364" y="476672"/>
            <a:ext cx="576064" cy="57606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 userDrawn="1"/>
        </p:nvSpPr>
        <p:spPr>
          <a:xfrm>
            <a:off x="7625980" y="486615"/>
            <a:ext cx="576064" cy="576064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 userDrawn="1"/>
        </p:nvSpPr>
        <p:spPr>
          <a:xfrm>
            <a:off x="8354444" y="489319"/>
            <a:ext cx="576064" cy="576064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64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56612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397C9-16E9-498C-A16D-FD601248FF02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4931" y="572327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33082" y="569481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47E03-8B10-49B4-96FE-8856BE6664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411760" y="1412776"/>
            <a:ext cx="424847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835696" y="2852936"/>
            <a:ext cx="5987008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1" name="Picture 10" descr="IST_withText_rgb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23528" y="332656"/>
            <a:ext cx="2614444" cy="864096"/>
          </a:xfrm>
          <a:prstGeom prst="rect">
            <a:avLst/>
          </a:prstGeom>
        </p:spPr>
      </p:pic>
      <p:sp>
        <p:nvSpPr>
          <p:cNvPr id="12" name="Oval 11"/>
          <p:cNvSpPr/>
          <p:nvPr userDrawn="1"/>
        </p:nvSpPr>
        <p:spPr>
          <a:xfrm>
            <a:off x="5436096" y="6099784"/>
            <a:ext cx="576064" cy="576064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 userDrawn="1"/>
        </p:nvSpPr>
        <p:spPr>
          <a:xfrm>
            <a:off x="6175308" y="6088404"/>
            <a:ext cx="576064" cy="576064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 userDrawn="1"/>
        </p:nvSpPr>
        <p:spPr>
          <a:xfrm>
            <a:off x="6886364" y="6093296"/>
            <a:ext cx="576064" cy="576064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 userDrawn="1"/>
        </p:nvSpPr>
        <p:spPr>
          <a:xfrm>
            <a:off x="7599882" y="6098100"/>
            <a:ext cx="576064" cy="57606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093296"/>
            <a:ext cx="6889410" cy="8410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348" y="548680"/>
            <a:ext cx="5685624" cy="74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18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11760" y="1412776"/>
            <a:ext cx="424847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5696" y="2852936"/>
            <a:ext cx="5987008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55892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40B8-08F6-4240-AD14-7F536C85A79A}" type="datetimeFigureOut">
              <a:rPr lang="en-GB" smtClean="0"/>
              <a:pPr/>
              <a:t>02/10/2012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9832" y="55892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216" y="55892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813C6-6B3C-431A-B0AD-74882FCFF07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IST_withText_rgb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23528" y="332656"/>
            <a:ext cx="2614444" cy="864096"/>
          </a:xfrm>
          <a:prstGeom prst="rect">
            <a:avLst/>
          </a:prstGeom>
        </p:spPr>
      </p:pic>
      <p:sp>
        <p:nvSpPr>
          <p:cNvPr id="17" name="Oval 16"/>
          <p:cNvSpPr/>
          <p:nvPr userDrawn="1"/>
        </p:nvSpPr>
        <p:spPr>
          <a:xfrm>
            <a:off x="395536" y="6093296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 userDrawn="1"/>
        </p:nvSpPr>
        <p:spPr>
          <a:xfrm>
            <a:off x="1124000" y="6093296"/>
            <a:ext cx="576064" cy="576064"/>
          </a:xfrm>
          <a:prstGeom prst="ellipse">
            <a:avLst/>
          </a:pr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/>
          <p:cNvSpPr/>
          <p:nvPr userDrawn="1"/>
        </p:nvSpPr>
        <p:spPr>
          <a:xfrm>
            <a:off x="1835696" y="6093296"/>
            <a:ext cx="576064" cy="576064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 userDrawn="1"/>
        </p:nvSpPr>
        <p:spPr>
          <a:xfrm>
            <a:off x="2555776" y="6098100"/>
            <a:ext cx="576064" cy="576064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 userDrawn="1"/>
        </p:nvSpPr>
        <p:spPr>
          <a:xfrm>
            <a:off x="3275856" y="6098268"/>
            <a:ext cx="576064" cy="576064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 userDrawn="1"/>
        </p:nvSpPr>
        <p:spPr>
          <a:xfrm>
            <a:off x="3995936" y="6099784"/>
            <a:ext cx="576064" cy="57606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 userDrawn="1"/>
        </p:nvSpPr>
        <p:spPr>
          <a:xfrm>
            <a:off x="4716016" y="6099784"/>
            <a:ext cx="576064" cy="576064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 userDrawn="1"/>
        </p:nvSpPr>
        <p:spPr>
          <a:xfrm>
            <a:off x="5436096" y="6099784"/>
            <a:ext cx="576064" cy="576064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 userDrawn="1"/>
        </p:nvSpPr>
        <p:spPr>
          <a:xfrm>
            <a:off x="6175308" y="6088404"/>
            <a:ext cx="576064" cy="576064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 userDrawn="1"/>
        </p:nvSpPr>
        <p:spPr>
          <a:xfrm>
            <a:off x="6886364" y="6093296"/>
            <a:ext cx="576064" cy="576064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 userDrawn="1"/>
        </p:nvSpPr>
        <p:spPr>
          <a:xfrm>
            <a:off x="7599882" y="6098100"/>
            <a:ext cx="576064" cy="57606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 userDrawn="1"/>
        </p:nvSpPr>
        <p:spPr>
          <a:xfrm>
            <a:off x="3275856" y="476672"/>
            <a:ext cx="576064" cy="57606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 userDrawn="1"/>
        </p:nvSpPr>
        <p:spPr>
          <a:xfrm>
            <a:off x="3995936" y="476672"/>
            <a:ext cx="576064" cy="576064"/>
          </a:xfrm>
          <a:prstGeom prst="ellipse">
            <a:avLst/>
          </a:pr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 userDrawn="1"/>
        </p:nvSpPr>
        <p:spPr>
          <a:xfrm>
            <a:off x="4716016" y="476672"/>
            <a:ext cx="576064" cy="576064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 userDrawn="1"/>
        </p:nvSpPr>
        <p:spPr>
          <a:xfrm>
            <a:off x="5436096" y="476672"/>
            <a:ext cx="576064" cy="576064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 userDrawn="1"/>
        </p:nvSpPr>
        <p:spPr>
          <a:xfrm>
            <a:off x="6175308" y="476672"/>
            <a:ext cx="576064" cy="576064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 userDrawn="1"/>
        </p:nvSpPr>
        <p:spPr>
          <a:xfrm>
            <a:off x="6886364" y="476672"/>
            <a:ext cx="576064" cy="576064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 userDrawn="1"/>
        </p:nvSpPr>
        <p:spPr>
          <a:xfrm>
            <a:off x="7625980" y="486615"/>
            <a:ext cx="576064" cy="576064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 userDrawn="1"/>
        </p:nvSpPr>
        <p:spPr>
          <a:xfrm>
            <a:off x="8354444" y="489319"/>
            <a:ext cx="576064" cy="576064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stonline.org.uk/membership/" TargetMode="External"/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uremorph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www.sciencecouncil.org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3600" b="1" smtClean="0">
                <a:solidFill>
                  <a:schemeClr val="tx1"/>
                </a:solidFill>
              </a:rPr>
              <a:t/>
            </a:r>
            <a:br>
              <a:rPr lang="en-GB" sz="3600" b="1" smtClean="0">
                <a:solidFill>
                  <a:schemeClr val="tx1"/>
                </a:solidFill>
              </a:rPr>
            </a:br>
            <a:endParaRPr lang="en-US" sz="3600" b="1" smtClean="0">
              <a:solidFill>
                <a:schemeClr val="tx1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20713"/>
            <a:ext cx="8229600" cy="45370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GB" sz="4000" b="1" dirty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Professional Registration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GB" sz="5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GB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RSci </a:t>
            </a:r>
            <a:r>
              <a:rPr lang="en-GB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and RSciTech</a:t>
            </a:r>
            <a:endParaRPr lang="en-GB" sz="4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1147358" cy="6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1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www.sciencecouncil.org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80728"/>
            <a:ext cx="8676456" cy="10801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Assessing Competencies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229600" cy="4537075"/>
          </a:xfrm>
        </p:spPr>
        <p:txBody>
          <a:bodyPr>
            <a:normAutofit/>
          </a:bodyPr>
          <a:lstStyle/>
          <a:p>
            <a:pPr marL="0" indent="0" eaLnBrk="1" hangingPunct="1">
              <a:spcAft>
                <a:spcPct val="20000"/>
              </a:spcAft>
              <a:buNone/>
            </a:pPr>
            <a:r>
              <a:rPr lang="en-US" sz="2000" dirty="0" smtClean="0"/>
              <a:t>Applicants should demonstrate competencies using examples of their own work:</a:t>
            </a:r>
          </a:p>
          <a:p>
            <a:r>
              <a:rPr lang="en-GB" sz="2000" dirty="0" smtClean="0"/>
              <a:t>Explain what they did</a:t>
            </a:r>
            <a:endParaRPr lang="en-GB" sz="2000" dirty="0"/>
          </a:p>
          <a:p>
            <a:r>
              <a:rPr lang="en-GB" sz="2000" dirty="0" smtClean="0"/>
              <a:t>Explain why they did it</a:t>
            </a:r>
            <a:endParaRPr lang="en-GB" sz="2000" dirty="0"/>
          </a:p>
          <a:p>
            <a:r>
              <a:rPr lang="en-GB" sz="2000" dirty="0" smtClean="0"/>
              <a:t>Explain how they did it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Demonstrate they have working knowledge and understanding of the things they do or have done within their role.</a:t>
            </a: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There is guidance which gives examples of the types of tasks which are relevant to the different competencies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1147358" cy="6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6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www.sciencecouncil.org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full CPD standards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278312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r>
              <a:rPr lang="en-US" sz="2000" i="1" dirty="0" smtClean="0"/>
              <a:t>In order to retain the award, Registrants must:</a:t>
            </a:r>
            <a:endParaRPr lang="en-US" sz="2000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sz="2000" dirty="0" smtClean="0"/>
              <a:t>Maintain a continuous, up-to-date and accurate record of their CPD activities;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000" dirty="0" smtClean="0"/>
              <a:t>Demonstrate that their CPD activities are a mixture of learning activities relevant to current or future practice;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000" dirty="0" smtClean="0"/>
              <a:t>Seek to ensure that their CPD has benefited the quality of their practice;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000" dirty="0" smtClean="0"/>
              <a:t>Seek to ensure that their CPD has benefited the users of their work (employee, customer, student </a:t>
            </a:r>
            <a:r>
              <a:rPr lang="en-US" sz="2000" dirty="0" err="1" smtClean="0"/>
              <a:t>etc</a:t>
            </a:r>
            <a:r>
              <a:rPr lang="en-US" sz="2000" dirty="0" smtClean="0"/>
              <a:t>);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000" dirty="0" smtClean="0"/>
              <a:t>Present a written profile containing evidence of their CPD</a:t>
            </a:r>
            <a:endParaRPr lang="en-US" sz="20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1147358" cy="6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97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060848"/>
            <a:ext cx="5886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Cost</a:t>
            </a:r>
            <a:endParaRPr lang="en-GB" dirty="0"/>
          </a:p>
          <a:p>
            <a:r>
              <a:rPr lang="en-GB" dirty="0"/>
              <a:t>Fees for membership and re-registration are payable on an annual basis.  The fee for initial registration is in addition to the </a:t>
            </a:r>
            <a:r>
              <a:rPr lang="en-GB" dirty="0">
                <a:hlinkClick r:id="rId2" tooltip="Membership"/>
              </a:rPr>
              <a:t>membership fee for the IST</a:t>
            </a:r>
            <a:r>
              <a:rPr lang="en-GB" dirty="0"/>
              <a:t> and costs £25 for introductory Fast-track applications and £35 following the introductory period.</a:t>
            </a:r>
          </a:p>
        </p:txBody>
      </p:sp>
    </p:spTree>
    <p:extLst>
      <p:ext uri="{BB962C8B-B14F-4D97-AF65-F5344CB8AC3E}">
        <p14:creationId xmlns:p14="http://schemas.microsoft.com/office/powerpoint/2010/main" val="25649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03" y="2519566"/>
            <a:ext cx="6931349" cy="1989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38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www.sciencecouncil.org</a:t>
            </a: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Contents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420888"/>
            <a:ext cx="7777236" cy="3168253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1800" dirty="0" smtClean="0"/>
              <a:t>About the Science Council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1800" dirty="0" smtClean="0"/>
              <a:t>Licensed Bodies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1800" dirty="0" smtClean="0"/>
              <a:t>Current list of </a:t>
            </a:r>
            <a:r>
              <a:rPr lang="en-GB" sz="1800" dirty="0" err="1" smtClean="0"/>
              <a:t>Csci</a:t>
            </a:r>
            <a:r>
              <a:rPr lang="en-GB" sz="1800" dirty="0" smtClean="0"/>
              <a:t> Licensed Bodies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1800" dirty="0"/>
              <a:t>RSci RSciTech Pilot Licensed Bodies</a:t>
            </a:r>
            <a:endParaRPr lang="en-GB" sz="18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1800" dirty="0" smtClean="0"/>
              <a:t>The Registration standard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1800" dirty="0"/>
              <a:t>R</a:t>
            </a:r>
            <a:r>
              <a:rPr lang="en-GB" sz="1800" dirty="0" smtClean="0"/>
              <a:t>Sci competencies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1800" dirty="0" smtClean="0"/>
              <a:t>The full CPD standards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1800" dirty="0" smtClean="0"/>
              <a:t>Interpreting the standards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1800" dirty="0" smtClean="0"/>
              <a:t>Assessing CPD returns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1800" dirty="0" smtClean="0"/>
              <a:t>Feedback to Registrants</a:t>
            </a:r>
            <a:endParaRPr lang="en-US" sz="1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1147358" cy="6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www.sciencecouncil.org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Background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A2EF2-AB4F-4F59-AEFA-FAFD2E984E8B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340768"/>
            <a:ext cx="7344816" cy="10081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About the Science Council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2492896"/>
            <a:ext cx="6624736" cy="2016224"/>
          </a:xfrm>
        </p:spPr>
        <p:txBody>
          <a:bodyPr>
            <a:noAutofit/>
          </a:bodyPr>
          <a:lstStyle/>
          <a:p>
            <a:pPr eaLnBrk="1" hangingPunct="1"/>
            <a:r>
              <a:rPr lang="en-GB" sz="1600" dirty="0" smtClean="0"/>
              <a:t>Umbrella body with objects ‘to advance science and its applications for public benefit’</a:t>
            </a:r>
          </a:p>
          <a:p>
            <a:pPr eaLnBrk="1" hangingPunct="1"/>
            <a:r>
              <a:rPr lang="en-GB" sz="1600" dirty="0" smtClean="0"/>
              <a:t>Formed in 2000 by Professor Sir Gareth Roberts; awarded Royal Charter in 2003</a:t>
            </a:r>
          </a:p>
          <a:p>
            <a:pPr eaLnBrk="1" hangingPunct="1"/>
            <a:r>
              <a:rPr lang="en-GB" sz="1600" dirty="0" smtClean="0"/>
              <a:t>First Chartered Scientists awarded in 2004, Chartered Science Teachers in 2006</a:t>
            </a:r>
          </a:p>
          <a:p>
            <a:pPr eaLnBrk="1" hangingPunct="1"/>
            <a:r>
              <a:rPr lang="en-GB" sz="1600" dirty="0" smtClean="0"/>
              <a:t>Total of 31 member organisations including 21 Licensed Bodies</a:t>
            </a:r>
          </a:p>
          <a:p>
            <a:pPr eaLnBrk="1" hangingPunct="1"/>
            <a:r>
              <a:rPr lang="en-GB" sz="1600" dirty="0" smtClean="0"/>
              <a:t>Currently just over 14,000 Chartered Scientists on the Register including 100 </a:t>
            </a:r>
            <a:r>
              <a:rPr lang="en-GB" sz="1600" dirty="0" err="1" smtClean="0"/>
              <a:t>CSciTeach</a:t>
            </a:r>
            <a:endParaRPr lang="en-GB" sz="1600" dirty="0" smtClean="0"/>
          </a:p>
          <a:p>
            <a:pPr eaLnBrk="1" hangingPunct="1"/>
            <a:r>
              <a:rPr lang="en-GB" sz="1600" dirty="0" smtClean="0"/>
              <a:t>Other major activities include careers from science website </a:t>
            </a:r>
            <a:r>
              <a:rPr lang="en-GB" sz="1600" dirty="0" smtClean="0">
                <a:hlinkClick r:id="rId3"/>
              </a:rPr>
              <a:t>www.futuremorph.org</a:t>
            </a:r>
            <a:r>
              <a:rPr lang="en-GB" sz="1600" dirty="0" smtClean="0"/>
              <a:t>, ‘policy portal’, and Special Interest Groups</a:t>
            </a:r>
            <a:r>
              <a:rPr lang="en-GB" sz="1600" b="1" dirty="0" smtClean="0"/>
              <a:t>  </a:t>
            </a:r>
            <a:endParaRPr lang="en-US" sz="16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1147358" cy="6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www.sciencecouncil.org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Licensed Bodies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132856"/>
            <a:ext cx="8229600" cy="3989387"/>
          </a:xfrm>
        </p:spPr>
        <p:txBody>
          <a:bodyPr>
            <a:normAutofit/>
          </a:bodyPr>
          <a:lstStyle/>
          <a:p>
            <a:pPr eaLnBrk="1" hangingPunct="1"/>
            <a:r>
              <a:rPr lang="en-GB" sz="1800" dirty="0" smtClean="0"/>
              <a:t>The Science Council delegates authority to </a:t>
            </a:r>
            <a:r>
              <a:rPr lang="en-GB" sz="1800" b="1" dirty="0" smtClean="0"/>
              <a:t>confer</a:t>
            </a:r>
            <a:r>
              <a:rPr lang="en-GB" sz="1800" dirty="0" smtClean="0"/>
              <a:t> and </a:t>
            </a:r>
            <a:r>
              <a:rPr lang="en-GB" sz="1800" b="1" dirty="0" smtClean="0"/>
              <a:t>revalidate</a:t>
            </a:r>
            <a:r>
              <a:rPr lang="en-GB" sz="1800" dirty="0" smtClean="0"/>
              <a:t> the award of </a:t>
            </a:r>
            <a:r>
              <a:rPr lang="en-GB" sz="1800" dirty="0" err="1" smtClean="0"/>
              <a:t>Csci</a:t>
            </a:r>
            <a:r>
              <a:rPr lang="en-GB" sz="1800" dirty="0" smtClean="0"/>
              <a:t>, </a:t>
            </a:r>
            <a:r>
              <a:rPr lang="en-GB" sz="1800" dirty="0" err="1" smtClean="0"/>
              <a:t>Rsci</a:t>
            </a:r>
            <a:r>
              <a:rPr lang="en-GB" sz="1800" dirty="0" smtClean="0"/>
              <a:t> &amp; RSciTech, </a:t>
            </a:r>
            <a:r>
              <a:rPr lang="en-GB" sz="1800" dirty="0" smtClean="0"/>
              <a:t>to its Licensed Bodies</a:t>
            </a:r>
          </a:p>
          <a:p>
            <a:pPr eaLnBrk="1" hangingPunct="1"/>
            <a:r>
              <a:rPr lang="en-GB" sz="1800" dirty="0" smtClean="0"/>
              <a:t>Licensed Bodies are reviewed on an on-going basis to ensure standards are upheld and good practice is shared</a:t>
            </a:r>
          </a:p>
          <a:p>
            <a:pPr eaLnBrk="1" hangingPunct="1"/>
            <a:r>
              <a:rPr lang="en-GB" sz="1800" dirty="0" smtClean="0"/>
              <a:t>The role of Licensed Bodies in the revalidation process is to:</a:t>
            </a:r>
          </a:p>
          <a:p>
            <a:pPr lvl="1" eaLnBrk="1" hangingPunct="1"/>
            <a:r>
              <a:rPr lang="en-GB" sz="1800" dirty="0" smtClean="0"/>
              <a:t>Assure themselves that all Registrants are actively engaged in CPD</a:t>
            </a:r>
          </a:p>
          <a:p>
            <a:pPr lvl="1" eaLnBrk="1" hangingPunct="1"/>
            <a:r>
              <a:rPr lang="en-GB" sz="1800" dirty="0" smtClean="0"/>
              <a:t>Monitor a random sample of Registrants against the CPD standards</a:t>
            </a:r>
          </a:p>
          <a:p>
            <a:pPr lvl="1" eaLnBrk="1" hangingPunct="1"/>
            <a:r>
              <a:rPr lang="en-GB" sz="1800" dirty="0" smtClean="0"/>
              <a:t>Provide guidance and support to Registrants on how to meet the standards and on how to improve their CPD practice</a:t>
            </a:r>
          </a:p>
          <a:p>
            <a:pPr eaLnBrk="1" hangingPunct="1"/>
            <a:r>
              <a:rPr lang="en-GB" sz="1800" dirty="0" smtClean="0"/>
              <a:t>Licensed Bodies will train CPD assessors to carry out the sample audit each year</a:t>
            </a:r>
          </a:p>
          <a:p>
            <a:pPr eaLnBrk="1" hangingPunct="1"/>
            <a:endParaRPr lang="en-US" sz="1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1147358" cy="6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www.sciencecouncil.org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663" y="1268760"/>
            <a:ext cx="8623412" cy="121683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RSci RSciTech Pilot Licensed Bodies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5616" y="2492896"/>
            <a:ext cx="6480720" cy="29523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Registration scheme launched October 2011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Initially 7 pilot bodies 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Mirrors </a:t>
            </a:r>
            <a:r>
              <a:rPr lang="en-GB" dirty="0" smtClean="0"/>
              <a:t>the </a:t>
            </a:r>
            <a:r>
              <a:rPr lang="en-GB" dirty="0" err="1" smtClean="0"/>
              <a:t>CSci</a:t>
            </a:r>
            <a:r>
              <a:rPr lang="en-GB" dirty="0" smtClean="0"/>
              <a:t> but at a different level</a:t>
            </a:r>
          </a:p>
          <a:p>
            <a:pPr lvl="1">
              <a:lnSpc>
                <a:spcPct val="120000"/>
              </a:lnSpc>
            </a:pPr>
            <a:r>
              <a:rPr lang="en-GB" dirty="0" err="1" smtClean="0"/>
              <a:t>Csci</a:t>
            </a:r>
            <a:r>
              <a:rPr lang="en-GB" dirty="0" smtClean="0"/>
              <a:t> Masters Level </a:t>
            </a:r>
            <a:r>
              <a:rPr lang="en-GB" dirty="0" err="1" smtClean="0"/>
              <a:t>quals</a:t>
            </a:r>
            <a:endParaRPr lang="en-GB" dirty="0" smtClean="0"/>
          </a:p>
          <a:p>
            <a:pPr lvl="1">
              <a:lnSpc>
                <a:spcPct val="120000"/>
              </a:lnSpc>
            </a:pPr>
            <a:r>
              <a:rPr lang="en-GB" dirty="0" smtClean="0"/>
              <a:t>RSci Level 5 </a:t>
            </a:r>
            <a:r>
              <a:rPr lang="en-GB" dirty="0" err="1" smtClean="0"/>
              <a:t>quals</a:t>
            </a:r>
            <a:endParaRPr lang="en-GB" dirty="0" smtClean="0"/>
          </a:p>
          <a:p>
            <a:pPr lvl="1">
              <a:lnSpc>
                <a:spcPct val="120000"/>
              </a:lnSpc>
            </a:pPr>
            <a:r>
              <a:rPr lang="en-GB" dirty="0" smtClean="0"/>
              <a:t>RSciTech Level 3 </a:t>
            </a:r>
            <a:r>
              <a:rPr lang="en-GB" dirty="0" err="1" smtClean="0"/>
              <a:t>quals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1147358" cy="6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73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www.sciencecouncil.org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663" y="1268760"/>
            <a:ext cx="8623412" cy="121683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RSci RSciTech Pilot Licensed Bodies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5616" y="2780928"/>
            <a:ext cx="6480720" cy="2952328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Association for Science Education</a:t>
            </a:r>
          </a:p>
          <a:p>
            <a:r>
              <a:rPr lang="en-GB" dirty="0"/>
              <a:t>Institute of Biomedical Science</a:t>
            </a:r>
          </a:p>
          <a:p>
            <a:r>
              <a:rPr lang="en-GB" dirty="0"/>
              <a:t>Institute of Food Science and </a:t>
            </a:r>
            <a:r>
              <a:rPr lang="en-GB" dirty="0" smtClean="0"/>
              <a:t>Technology</a:t>
            </a:r>
          </a:p>
          <a:p>
            <a:r>
              <a:rPr lang="en-GB" dirty="0" smtClean="0"/>
              <a:t>Institute of Science &amp; Technology</a:t>
            </a:r>
            <a:endParaRPr lang="en-GB" dirty="0"/>
          </a:p>
          <a:p>
            <a:r>
              <a:rPr lang="en-GB" dirty="0"/>
              <a:t>Institute of Physics and Engineering in Medicine</a:t>
            </a:r>
          </a:p>
          <a:p>
            <a:r>
              <a:rPr lang="en-GB" dirty="0"/>
              <a:t>Institution of Chemical Engineers</a:t>
            </a:r>
          </a:p>
          <a:p>
            <a:r>
              <a:rPr lang="en-GB" dirty="0"/>
              <a:t>Royal Society of Chemistry</a:t>
            </a:r>
          </a:p>
          <a:p>
            <a:r>
              <a:rPr lang="en-GB" dirty="0"/>
              <a:t>Society of Biology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1147358" cy="6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www.sciencecouncil.org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80728"/>
            <a:ext cx="8676456" cy="10801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RSci Competencies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229600" cy="4537075"/>
          </a:xfrm>
        </p:spPr>
        <p:txBody>
          <a:bodyPr>
            <a:normAutofit/>
          </a:bodyPr>
          <a:lstStyle/>
          <a:p>
            <a:pPr marL="0" indent="0" eaLnBrk="1" hangingPunct="1">
              <a:spcAft>
                <a:spcPct val="20000"/>
              </a:spcAft>
              <a:buNone/>
            </a:pPr>
            <a:r>
              <a:rPr lang="en-US" sz="2000" dirty="0" smtClean="0"/>
              <a:t>Registered Scientists are expected to demonstrate, through a combination of their knowledge and experience, the ability to:</a:t>
            </a:r>
          </a:p>
          <a:p>
            <a:r>
              <a:rPr lang="en-GB" sz="2000" dirty="0" smtClean="0"/>
              <a:t>Identify </a:t>
            </a:r>
            <a:r>
              <a:rPr lang="en-GB" sz="2000" dirty="0"/>
              <a:t>and use relevant scientific understanding, methods and skills to address broadly-defined, complex problems</a:t>
            </a:r>
          </a:p>
          <a:p>
            <a:r>
              <a:rPr lang="en-GB" sz="2000" dirty="0" smtClean="0"/>
              <a:t>Exercise </a:t>
            </a:r>
            <a:r>
              <a:rPr lang="en-GB" sz="2000" dirty="0"/>
              <a:t>personal responsibility in planning and implementing tasks</a:t>
            </a:r>
          </a:p>
          <a:p>
            <a:r>
              <a:rPr lang="en-GB" sz="2000" dirty="0" smtClean="0"/>
              <a:t>Demonstrate </a:t>
            </a:r>
            <a:r>
              <a:rPr lang="en-GB" sz="2000" dirty="0"/>
              <a:t>effective communication and interpersonal skills</a:t>
            </a:r>
          </a:p>
          <a:p>
            <a:r>
              <a:rPr lang="en-GB" sz="2000" dirty="0" smtClean="0"/>
              <a:t>Apply </a:t>
            </a:r>
            <a:r>
              <a:rPr lang="en-GB" sz="2000" dirty="0"/>
              <a:t>appropriate theoretical and practical methods</a:t>
            </a:r>
          </a:p>
          <a:p>
            <a:r>
              <a:rPr lang="en-GB" sz="2000" dirty="0" smtClean="0"/>
              <a:t>Demonstrate </a:t>
            </a:r>
            <a:r>
              <a:rPr lang="en-GB" sz="2000" dirty="0"/>
              <a:t>a personal commitment to professional standards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1147358" cy="6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9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www.sciencecouncil.org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80728"/>
            <a:ext cx="8676456" cy="10801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RSciTech Competencies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229600" cy="4537075"/>
          </a:xfrm>
        </p:spPr>
        <p:txBody>
          <a:bodyPr>
            <a:normAutofit/>
          </a:bodyPr>
          <a:lstStyle/>
          <a:p>
            <a:pPr marL="0" indent="0" eaLnBrk="1" hangingPunct="1">
              <a:spcAft>
                <a:spcPct val="20000"/>
              </a:spcAft>
              <a:buNone/>
            </a:pPr>
            <a:r>
              <a:rPr lang="en-US" sz="2000" dirty="0" smtClean="0"/>
              <a:t>Registered Science Technicians are expected to demonstrate, through a combination of their knowledge and experience, the ability to:</a:t>
            </a:r>
          </a:p>
          <a:p>
            <a:r>
              <a:rPr lang="en-GB" sz="2000" dirty="0" smtClean="0"/>
              <a:t>Identify </a:t>
            </a:r>
            <a:r>
              <a:rPr lang="en-GB" sz="2000" dirty="0"/>
              <a:t>and use relevant scientific understanding, methods and skills </a:t>
            </a:r>
            <a:r>
              <a:rPr lang="en-GB" sz="2000" dirty="0" smtClean="0"/>
              <a:t>to complete </a:t>
            </a:r>
            <a:r>
              <a:rPr lang="en-GB" sz="2000" dirty="0"/>
              <a:t>tasks and address well defined problems</a:t>
            </a:r>
          </a:p>
          <a:p>
            <a:r>
              <a:rPr lang="en-GB" sz="2000" dirty="0" smtClean="0"/>
              <a:t>Exercise </a:t>
            </a:r>
            <a:r>
              <a:rPr lang="en-GB" sz="2000" dirty="0"/>
              <a:t>personal responsibility in planning and implementing tasks according to prescribed protocols</a:t>
            </a:r>
          </a:p>
          <a:p>
            <a:r>
              <a:rPr lang="en-GB" sz="2000" dirty="0" smtClean="0"/>
              <a:t>Demonstrate </a:t>
            </a:r>
            <a:r>
              <a:rPr lang="en-GB" sz="2000" dirty="0"/>
              <a:t>effective communication and interpersonal skills</a:t>
            </a:r>
          </a:p>
          <a:p>
            <a:r>
              <a:rPr lang="en-GB" sz="2000" dirty="0" smtClean="0"/>
              <a:t>Apply </a:t>
            </a:r>
            <a:r>
              <a:rPr lang="en-GB" sz="2000" dirty="0"/>
              <a:t>appropriate theoretical and practical methods according to protocol</a:t>
            </a:r>
          </a:p>
          <a:p>
            <a:r>
              <a:rPr lang="en-GB" sz="2000" dirty="0" smtClean="0"/>
              <a:t>Demonstrate </a:t>
            </a:r>
            <a:r>
              <a:rPr lang="en-GB" sz="2000" dirty="0"/>
              <a:t>a personal commitment to professional standards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021288"/>
            <a:ext cx="1147358" cy="6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637</Words>
  <Application>Microsoft Office PowerPoint</Application>
  <PresentationFormat>On-screen Show (4:3)</PresentationFormat>
  <Paragraphs>100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Custom Design</vt:lpstr>
      <vt:lpstr>1_Custom Design</vt:lpstr>
      <vt:lpstr>2_Custom Design</vt:lpstr>
      <vt:lpstr>3_Custom Design</vt:lpstr>
      <vt:lpstr>Office Theme</vt:lpstr>
      <vt:lpstr> </vt:lpstr>
      <vt:lpstr>PowerPoint Presentation</vt:lpstr>
      <vt:lpstr>Contents</vt:lpstr>
      <vt:lpstr>About the Science Council</vt:lpstr>
      <vt:lpstr>Licensed Bodies</vt:lpstr>
      <vt:lpstr>RSci RSciTech Pilot Licensed Bodies</vt:lpstr>
      <vt:lpstr>RSci RSciTech Pilot Licensed Bodies</vt:lpstr>
      <vt:lpstr>RSci Competencies</vt:lpstr>
      <vt:lpstr>RSciTech Competencies</vt:lpstr>
      <vt:lpstr>Assessing Competencies</vt:lpstr>
      <vt:lpstr>The full CPD standards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bo1cps</dc:creator>
  <cp:lastModifiedBy>Kevin</cp:lastModifiedBy>
  <cp:revision>38</cp:revision>
  <dcterms:created xsi:type="dcterms:W3CDTF">2012-04-12T12:12:59Z</dcterms:created>
  <dcterms:modified xsi:type="dcterms:W3CDTF">2012-10-02T07:55:33Z</dcterms:modified>
</cp:coreProperties>
</file>