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8"/>
    <a:srgbClr val="00AFD8"/>
    <a:srgbClr val="CF2453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817" autoAdjust="0"/>
  </p:normalViewPr>
  <p:slideViewPr>
    <p:cSldViewPr>
      <p:cViewPr varScale="1">
        <p:scale>
          <a:sx n="104" d="100"/>
          <a:sy n="104" d="100"/>
        </p:scale>
        <p:origin x="18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22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40453" y="177111"/>
            <a:ext cx="1518167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3141A3-1B1D-499B-8EF6-0BB01072C42A}" type="datetimeFigureOut">
              <a:rPr lang="en-GB"/>
              <a:pPr>
                <a:defRPr/>
              </a:pPr>
              <a:t>04/10/2016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40453" y="9262735"/>
            <a:ext cx="1572517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317889-7F52-4FE7-8ABA-65F3AA83C9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7" y="156325"/>
            <a:ext cx="2230996" cy="828523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0263" y="8995828"/>
            <a:ext cx="419744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smtClean="0">
                <a:solidFill>
                  <a:prstClr val="black">
                    <a:tint val="75000"/>
                  </a:prstClr>
                </a:solidFill>
              </a:rPr>
              <a:t>STEM Learning operates the National STEM Learning Centre and Network, alongside other projects supporting STEM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 smtClean="0">
              <a:solidFill>
                <a:prstClr val="black">
                  <a:tint val="75000"/>
                </a:prst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prstClr val="black">
                    <a:tint val="75000"/>
                  </a:prstClr>
                </a:solidFill>
              </a:rPr>
              <a:t>www.stem.org.uk</a:t>
            </a:r>
          </a:p>
        </p:txBody>
      </p:sp>
    </p:spTree>
    <p:extLst>
      <p:ext uri="{BB962C8B-B14F-4D97-AF65-F5344CB8AC3E}">
        <p14:creationId xmlns:p14="http://schemas.microsoft.com/office/powerpoint/2010/main" val="22396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82039" y="165444"/>
            <a:ext cx="94726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 smtClean="0"/>
            </a:lvl1pPr>
          </a:lstStyle>
          <a:p>
            <a:pPr>
              <a:defRPr/>
            </a:pPr>
            <a:fld id="{CFEEF0ED-5334-488F-92B1-69662E749F80}" type="datetimeFigureOut">
              <a:rPr lang="en-GB"/>
              <a:pPr>
                <a:defRPr/>
              </a:pPr>
              <a:t>04/10/2016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82843" y="9263140"/>
            <a:ext cx="1946464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F1C27B-6FDC-4395-9A18-99386A8125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7" y="226671"/>
            <a:ext cx="2230996" cy="828523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0263" y="8995828"/>
            <a:ext cx="419744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smtClean="0">
                <a:solidFill>
                  <a:prstClr val="black">
                    <a:tint val="75000"/>
                  </a:prstClr>
                </a:solidFill>
              </a:rPr>
              <a:t>STEM Learning operates the National STEM Learning Centre and Network, alongside other projects supporting STEM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 smtClean="0">
              <a:solidFill>
                <a:prstClr val="black">
                  <a:tint val="75000"/>
                </a:prst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prstClr val="black">
                    <a:tint val="75000"/>
                  </a:prstClr>
                </a:solidFill>
              </a:rPr>
              <a:t>www.stem.org.uk</a:t>
            </a:r>
          </a:p>
        </p:txBody>
      </p:sp>
    </p:spTree>
    <p:extLst>
      <p:ext uri="{BB962C8B-B14F-4D97-AF65-F5344CB8AC3E}">
        <p14:creationId xmlns:p14="http://schemas.microsoft.com/office/powerpoint/2010/main" val="11509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16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93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92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9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3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9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95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1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5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6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1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3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2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1C27B-6FDC-4395-9A18-99386A81257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1988842"/>
            <a:ext cx="8352928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3789040"/>
            <a:ext cx="8352928" cy="1631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47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341816" cy="79208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95288" y="1268414"/>
            <a:ext cx="8342064" cy="4104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b="1" dirty="0" err="1" smtClean="0"/>
            </a:lvl1pPr>
            <a:lvl2pPr marL="0" indent="0">
              <a:buFontTx/>
              <a:buNone/>
              <a:defRPr sz="2400" b="0"/>
            </a:lvl2pPr>
            <a:lvl3pPr marL="719138" indent="-363538">
              <a:tabLst>
                <a:tab pos="719138" algn="l"/>
              </a:tabLst>
              <a:defRPr baseline="0"/>
            </a:lvl3pPr>
            <a:lvl4pPr marL="1074738" indent="-355600">
              <a:buFont typeface="Arial" panose="020B0604020202020204" pitchFamily="34" charset="0"/>
              <a:buChar char="•"/>
              <a:tabLst>
                <a:tab pos="1074738" algn="l"/>
              </a:tabLst>
              <a:defRPr sz="2400"/>
            </a:lvl4pPr>
            <a:lvl5pPr marL="1438275" indent="-363538">
              <a:buFont typeface="Arial" panose="020B0604020202020204" pitchFamily="34" charset="0"/>
              <a:buChar char="•"/>
              <a:tabLst>
                <a:tab pos="1438275" algn="l"/>
              </a:tabLst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5589588"/>
            <a:ext cx="9144000" cy="0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" y="5724000"/>
            <a:ext cx="3142620" cy="10656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92500" y="5788025"/>
            <a:ext cx="54721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>
                    <a:tint val="75000"/>
                  </a:prstClr>
                </a:solidFill>
              </a:rPr>
              <a:t>The Science Learning Partnerships are part of the National STEM Learning Centre and Network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 smtClean="0">
              <a:solidFill>
                <a:prstClr val="black">
                  <a:tint val="75000"/>
                </a:prst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prstClr val="black">
                    <a:tint val="75000"/>
                  </a:prstClr>
                </a:solidFill>
              </a:rPr>
              <a:t>www.stem.org.uk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F2453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47678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47678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47678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47678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47678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395288" y="1989138"/>
            <a:ext cx="83534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Reporting – using the Planning Tool and monitoring progress against KPIs using Achiever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288" y="3789363"/>
            <a:ext cx="8353425" cy="163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 dirty="0" smtClean="0"/>
          </a:p>
          <a:p>
            <a:pPr eaLnBrk="1" hangingPunct="1"/>
            <a:r>
              <a:rPr lang="en-GB" altLang="en-US" dirty="0" smtClean="0"/>
              <a:t>Wayne Jarvis, Regional Lead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9" y="378108"/>
            <a:ext cx="8581141" cy="4824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1556792"/>
            <a:ext cx="1224136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9712" y="26369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Eligible from the Criteria drop down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4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9" y="378108"/>
            <a:ext cx="8581141" cy="4824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1556792"/>
            <a:ext cx="1224136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9712" y="26369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Eligible from the Criteria drop down box</a:t>
            </a:r>
          </a:p>
          <a:p>
            <a:endParaRPr lang="en-GB" dirty="0"/>
          </a:p>
          <a:p>
            <a:r>
              <a:rPr lang="en-GB" dirty="0" smtClean="0"/>
              <a:t>Then click View Report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812360" y="935276"/>
            <a:ext cx="958191" cy="261476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3" y="188640"/>
            <a:ext cx="8972614" cy="5044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0694" y="332081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report will then be generated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8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4" y="301383"/>
            <a:ext cx="8947571" cy="5030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81665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report will be generated and your SLP regional data will be shown</a:t>
            </a:r>
          </a:p>
          <a:p>
            <a:endParaRPr lang="en-GB" dirty="0"/>
          </a:p>
          <a:p>
            <a:r>
              <a:rPr lang="en-GB" dirty="0" smtClean="0"/>
              <a:t>Click the + next to the region you are in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1600" y="3645024"/>
            <a:ext cx="144016" cy="864096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9" y="332679"/>
            <a:ext cx="9009641" cy="5065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6319" y="2348880"/>
            <a:ext cx="3894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SLP data will be shown.</a:t>
            </a:r>
          </a:p>
          <a:p>
            <a:endParaRPr lang="en-GB" dirty="0"/>
          </a:p>
          <a:p>
            <a:r>
              <a:rPr lang="en-GB" dirty="0" smtClean="0"/>
              <a:t>This is the number that should be put into the monthly report.</a:t>
            </a:r>
          </a:p>
          <a:p>
            <a:endParaRPr lang="en-GB" dirty="0"/>
          </a:p>
          <a:p>
            <a:r>
              <a:rPr lang="en-GB" dirty="0" smtClean="0"/>
              <a:t>Repeat this process to get your “Year to date” data by changing the date parameters in the report.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4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9" y="332679"/>
            <a:ext cx="9009641" cy="5065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6319" y="2348880"/>
            <a:ext cx="38941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clicking on the number in the report next to your SLP you will be able to drill down into your data that has been recorded. </a:t>
            </a:r>
          </a:p>
          <a:p>
            <a:endParaRPr lang="en-GB" dirty="0"/>
          </a:p>
          <a:p>
            <a:r>
              <a:rPr lang="en-GB" dirty="0" smtClean="0"/>
              <a:t>This is useful to cross check your throughput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91880" y="3356992"/>
            <a:ext cx="720080" cy="216024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9" y="293942"/>
            <a:ext cx="9044742" cy="5085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492" y="3789040"/>
            <a:ext cx="754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report of your data will then load (in very small print!)</a:t>
            </a:r>
          </a:p>
          <a:p>
            <a:endParaRPr lang="en-GB" dirty="0"/>
          </a:p>
          <a:p>
            <a:r>
              <a:rPr lang="en-GB" dirty="0" smtClean="0"/>
              <a:t>This can be exported by clicking the disc icon to the format that you want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932040" y="728700"/>
            <a:ext cx="432048" cy="39604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 smtClean="0"/>
              <a:t>Monitoring SLP reach:</a:t>
            </a:r>
          </a:p>
        </p:txBody>
      </p:sp>
    </p:spTree>
    <p:extLst>
      <p:ext uri="{BB962C8B-B14F-4D97-AF65-F5344CB8AC3E}">
        <p14:creationId xmlns:p14="http://schemas.microsoft.com/office/powerpoint/2010/main" val="37874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 smtClean="0"/>
              <a:t>Back to the Administration tab in Achiever…</a:t>
            </a:r>
          </a:p>
          <a:p>
            <a:r>
              <a:rPr lang="en-GB" sz="2800" b="0" dirty="0" smtClean="0"/>
              <a:t>Select your date parameters as before but this time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5010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8" y="332862"/>
            <a:ext cx="8606794" cy="483895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5816" y="2276872"/>
            <a:ext cx="5821536" cy="3096345"/>
          </a:xfrm>
        </p:spPr>
        <p:txBody>
          <a:bodyPr/>
          <a:lstStyle/>
          <a:p>
            <a:r>
              <a:rPr lang="en-GB" sz="2800" b="0" dirty="0" smtClean="0"/>
              <a:t>Select Phase from the Report menu</a:t>
            </a:r>
            <a:endParaRPr lang="en-GB" sz="2800" b="0" dirty="0"/>
          </a:p>
        </p:txBody>
      </p:sp>
      <p:sp>
        <p:nvSpPr>
          <p:cNvPr id="5" name="Rectangle 4"/>
          <p:cNvSpPr/>
          <p:nvPr/>
        </p:nvSpPr>
        <p:spPr>
          <a:xfrm>
            <a:off x="899592" y="2132856"/>
            <a:ext cx="1296144" cy="2880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8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Session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 smtClean="0"/>
              <a:t>The aim of the session is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/>
              <a:t>Brief SLPs with regard to the SLP Planning Tool and how this can be used to track SLP KPIs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/>
              <a:t>Be able to monitor KPI targets using Achiever’s reporting system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9480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5" y="332656"/>
            <a:ext cx="8604919" cy="4837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5816" y="2276872"/>
            <a:ext cx="5821536" cy="3096345"/>
          </a:xfrm>
        </p:spPr>
        <p:txBody>
          <a:bodyPr/>
          <a:lstStyle/>
          <a:p>
            <a:r>
              <a:rPr lang="en-GB" sz="2800" b="0" dirty="0" smtClean="0"/>
              <a:t>Select Unique Organisations from the Measure menu</a:t>
            </a:r>
            <a:endParaRPr lang="en-GB" sz="2800" b="0" dirty="0"/>
          </a:p>
        </p:txBody>
      </p:sp>
      <p:sp>
        <p:nvSpPr>
          <p:cNvPr id="5" name="Rectangle 4"/>
          <p:cNvSpPr/>
          <p:nvPr/>
        </p:nvSpPr>
        <p:spPr>
          <a:xfrm>
            <a:off x="3635896" y="1268760"/>
            <a:ext cx="1296144" cy="2880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1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3560"/>
            <a:ext cx="8883534" cy="49945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5816" y="2276872"/>
            <a:ext cx="5821536" cy="3096345"/>
          </a:xfrm>
        </p:spPr>
        <p:txBody>
          <a:bodyPr/>
          <a:lstStyle/>
          <a:p>
            <a:r>
              <a:rPr lang="en-GB" sz="2800" b="0" dirty="0" smtClean="0"/>
              <a:t>Select Eligible from the Criteria menu</a:t>
            </a:r>
          </a:p>
          <a:p>
            <a:endParaRPr lang="en-GB" sz="2800" b="0" dirty="0"/>
          </a:p>
          <a:p>
            <a:r>
              <a:rPr lang="en-GB" sz="2800" b="0" dirty="0" smtClean="0"/>
              <a:t>Then click View Report</a:t>
            </a:r>
            <a:endParaRPr lang="en-GB" sz="2800" b="0" dirty="0"/>
          </a:p>
        </p:txBody>
      </p:sp>
      <p:sp>
        <p:nvSpPr>
          <p:cNvPr id="5" name="Rectangle 4"/>
          <p:cNvSpPr/>
          <p:nvPr/>
        </p:nvSpPr>
        <p:spPr>
          <a:xfrm>
            <a:off x="827584" y="1484784"/>
            <a:ext cx="1296144" cy="2880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812360" y="908720"/>
            <a:ext cx="1008112" cy="288032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6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98443" cy="5002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1988840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number of schools engaged for the reporting period is displayed in your regional totals.</a:t>
            </a:r>
          </a:p>
          <a:p>
            <a:endParaRPr lang="en-GB" dirty="0"/>
          </a:p>
          <a:p>
            <a:r>
              <a:rPr lang="en-GB" dirty="0" smtClean="0"/>
              <a:t>Change the date parameters for the Year to date figure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03848" y="3140968"/>
            <a:ext cx="2664296" cy="36004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7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98443" cy="5002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1988840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Clicking on the number will again drill down into the phase data which can then be exported as before</a:t>
            </a:r>
          </a:p>
          <a:p>
            <a:endParaRPr lang="en-GB" dirty="0"/>
          </a:p>
          <a:p>
            <a:r>
              <a:rPr lang="en-GB" dirty="0" smtClean="0"/>
              <a:t>In this case primary participants will be downloaded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44008" y="3284984"/>
            <a:ext cx="360040" cy="216024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 smtClean="0"/>
              <a:t>Monitoring Engagement:</a:t>
            </a:r>
          </a:p>
          <a:p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0673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 smtClean="0"/>
              <a:t>Back to the Administration tab in Achiever…</a:t>
            </a:r>
          </a:p>
          <a:p>
            <a:r>
              <a:rPr lang="en-GB" sz="2800" b="0" dirty="0" smtClean="0"/>
              <a:t>Select your date parameters as before but this time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2270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321" r="51934" b="57308"/>
          <a:stretch/>
        </p:blipFill>
        <p:spPr>
          <a:xfrm>
            <a:off x="107504" y="1124744"/>
            <a:ext cx="7776864" cy="287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712" y="301258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47678"/>
                </a:solidFill>
              </a:rPr>
              <a:t>Select Market from the Report menu</a:t>
            </a:r>
            <a:endParaRPr lang="en-GB" sz="3600" dirty="0">
              <a:solidFill>
                <a:srgbClr val="74767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2204864"/>
            <a:ext cx="1584176" cy="2160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58" b="16284"/>
          <a:stretch/>
        </p:blipFill>
        <p:spPr>
          <a:xfrm>
            <a:off x="179512" y="45452"/>
            <a:ext cx="11305256" cy="5399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2632" y="2708920"/>
            <a:ext cx="5659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47678"/>
                </a:solidFill>
              </a:rPr>
              <a:t>Select Unique Participants from the Measure menu</a:t>
            </a:r>
            <a:endParaRPr lang="en-GB" sz="3600" dirty="0">
              <a:solidFill>
                <a:srgbClr val="74767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1439530"/>
            <a:ext cx="1008112" cy="17461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3868"/>
          <a:stretch/>
        </p:blipFill>
        <p:spPr>
          <a:xfrm>
            <a:off x="107504" y="162462"/>
            <a:ext cx="12958176" cy="5282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2632" y="2708920"/>
            <a:ext cx="5659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47678"/>
                </a:solidFill>
              </a:rPr>
              <a:t>Select Eligible from the Criteria menu</a:t>
            </a:r>
            <a:endParaRPr lang="en-GB" sz="3600" dirty="0">
              <a:solidFill>
                <a:srgbClr val="74767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700808"/>
            <a:ext cx="1584176" cy="2160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112" b="23868"/>
          <a:stretch/>
        </p:blipFill>
        <p:spPr>
          <a:xfrm>
            <a:off x="0" y="1034757"/>
            <a:ext cx="9242026" cy="3168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2632" y="2708920"/>
            <a:ext cx="565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47678"/>
                </a:solidFill>
              </a:rPr>
              <a:t>Click View report</a:t>
            </a:r>
            <a:endParaRPr lang="en-GB" sz="3600" dirty="0">
              <a:solidFill>
                <a:srgbClr val="74767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8424" y="1124743"/>
            <a:ext cx="720080" cy="23365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 smtClean="0"/>
              <a:t>Monitoring using Achiever reports:</a:t>
            </a:r>
          </a:p>
          <a:p>
            <a:endParaRPr lang="en-GB" sz="2800" b="0" dirty="0"/>
          </a:p>
          <a:p>
            <a:r>
              <a:rPr lang="en-GB" sz="2800" b="0" dirty="0" smtClean="0"/>
              <a:t>The KPIs that you will need to monitor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/>
              <a:t>CPD Days /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/>
              <a:t>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/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716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12616" r="17115"/>
          <a:stretch/>
        </p:blipFill>
        <p:spPr>
          <a:xfrm>
            <a:off x="161908" y="332656"/>
            <a:ext cx="8586556" cy="4824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44208" y="3429001"/>
            <a:ext cx="432048" cy="1440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732"/>
          <a:stretch/>
        </p:blipFill>
        <p:spPr>
          <a:xfrm>
            <a:off x="179512" y="342794"/>
            <a:ext cx="9817943" cy="46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/ Days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 smtClean="0"/>
              <a:t>Log into Achiever and select the Administration tab</a:t>
            </a:r>
            <a:endParaRPr lang="en-GB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9" y="1844824"/>
            <a:ext cx="8581141" cy="482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0152" y="6021288"/>
            <a:ext cx="2916738" cy="360040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51" y="1065915"/>
            <a:ext cx="8021337" cy="45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22768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the Regional Link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907704" y="2060848"/>
            <a:ext cx="936104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76" y="476672"/>
            <a:ext cx="8388414" cy="47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4" y="362842"/>
            <a:ext cx="8596238" cy="4833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249289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Set the reporting start and end date.</a:t>
            </a:r>
          </a:p>
          <a:p>
            <a:r>
              <a:rPr lang="en-GB" dirty="0" smtClean="0"/>
              <a:t>For the monthly data – set the Start </a:t>
            </a:r>
            <a:r>
              <a:rPr lang="en-GB" dirty="0"/>
              <a:t>D</a:t>
            </a:r>
            <a:r>
              <a:rPr lang="en-GB" dirty="0" smtClean="0"/>
              <a:t>ate as 01/05/2016 and the End Date as 31/05/2016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1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11" y="475868"/>
            <a:ext cx="8709217" cy="4896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879246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Select SLP from the Report Menu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43608" y="1917290"/>
            <a:ext cx="1152128" cy="28757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Units KPI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7" y="188640"/>
            <a:ext cx="8834686" cy="4967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3888" y="1124744"/>
            <a:ext cx="129614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9712" y="26369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CPD units from the Measure drop down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3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T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P_template_2016_w_strapline_4x3_standard.potx" id="{E9B3373F-6844-4A6B-80E2-6A76D888EC8D}" vid="{11EE9A67-E264-4589-BA22-CC0C2E91B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SLP_template_2016_w_strapline_4x3_standard</Template>
  <TotalTime>1495</TotalTime>
  <Words>493</Words>
  <Application>Microsoft Office PowerPoint</Application>
  <PresentationFormat>On-screen Show (4:3)</PresentationFormat>
  <Paragraphs>94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HEaTED Theme</vt:lpstr>
      <vt:lpstr>Reporting – using the Planning Tool and monitoring progress against KPIs using Achiever</vt:lpstr>
      <vt:lpstr>The Session </vt:lpstr>
      <vt:lpstr>Reporting</vt:lpstr>
      <vt:lpstr>CPD Units / Days KPI</vt:lpstr>
      <vt:lpstr>CPD Units KPI</vt:lpstr>
      <vt:lpstr>CPD Units KPI</vt:lpstr>
      <vt:lpstr>CPD Units KPI</vt:lpstr>
      <vt:lpstr>CPD Units KPI</vt:lpstr>
      <vt:lpstr>CPD Units KPI</vt:lpstr>
      <vt:lpstr>CPD Units KPI</vt:lpstr>
      <vt:lpstr>CPD Units KPI</vt:lpstr>
      <vt:lpstr>CPD Units KPI</vt:lpstr>
      <vt:lpstr>CPD Units KPI</vt:lpstr>
      <vt:lpstr>CPD Units KPI</vt:lpstr>
      <vt:lpstr>CPD Units KPI</vt:lpstr>
      <vt:lpstr>CPD Units KPI</vt:lpstr>
      <vt:lpstr>Reach KPI</vt:lpstr>
      <vt:lpstr>Reach KPI</vt:lpstr>
      <vt:lpstr>CPD Units KPI</vt:lpstr>
      <vt:lpstr>PowerPoint Presentation</vt:lpstr>
      <vt:lpstr>PowerPoint Presentation</vt:lpstr>
      <vt:lpstr>PowerPoint Presentation</vt:lpstr>
      <vt:lpstr>PowerPoint Presentation</vt:lpstr>
      <vt:lpstr>Engagement KPI</vt:lpstr>
      <vt:lpstr>Engagement KPI</vt:lpstr>
      <vt:lpstr>Engagement KPI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Myscience.co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to schools and colleges</dc:title>
  <dc:creator>Alice Coates</dc:creator>
  <cp:lastModifiedBy>Joanne Davies</cp:lastModifiedBy>
  <cp:revision>49</cp:revision>
  <cp:lastPrinted>2016-04-12T11:24:45Z</cp:lastPrinted>
  <dcterms:created xsi:type="dcterms:W3CDTF">2016-04-10T18:04:59Z</dcterms:created>
  <dcterms:modified xsi:type="dcterms:W3CDTF">2016-10-04T11:38:14Z</dcterms:modified>
</cp:coreProperties>
</file>