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4" r:id="rId2"/>
    <p:sldId id="293" r:id="rId3"/>
    <p:sldId id="292" r:id="rId4"/>
    <p:sldId id="285" r:id="rId5"/>
    <p:sldId id="286" r:id="rId6"/>
    <p:sldId id="288" r:id="rId7"/>
    <p:sldId id="263" r:id="rId8"/>
    <p:sldId id="264" r:id="rId9"/>
    <p:sldId id="265" r:id="rId10"/>
    <p:sldId id="287" r:id="rId11"/>
    <p:sldId id="268" r:id="rId12"/>
    <p:sldId id="266" r:id="rId13"/>
    <p:sldId id="30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301" r:id="rId24"/>
    <p:sldId id="290" r:id="rId25"/>
    <p:sldId id="296" r:id="rId26"/>
    <p:sldId id="281" r:id="rId27"/>
    <p:sldId id="282" r:id="rId28"/>
    <p:sldId id="297" r:id="rId29"/>
    <p:sldId id="298" r:id="rId30"/>
    <p:sldId id="302" r:id="rId31"/>
    <p:sldId id="294" r:id="rId32"/>
    <p:sldId id="295" r:id="rId33"/>
    <p:sldId id="277" r:id="rId34"/>
    <p:sldId id="278" r:id="rId35"/>
    <p:sldId id="291" r:id="rId36"/>
    <p:sldId id="29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678"/>
    <a:srgbClr val="CF2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70520"/>
  </p:normalViewPr>
  <p:slideViewPr>
    <p:cSldViewPr>
      <p:cViewPr varScale="1">
        <p:scale>
          <a:sx n="86" d="100"/>
          <a:sy n="86" d="100"/>
        </p:scale>
        <p:origin x="20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85184" y="163147"/>
            <a:ext cx="153164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3141A3-1B1D-499B-8EF6-0BB01072C42A}" type="datetimeFigureOut">
              <a:rPr lang="en-GB"/>
              <a:pPr>
                <a:defRPr/>
              </a:pPr>
              <a:t>04/10/2016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85184" y="8532440"/>
            <a:ext cx="158647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317889-7F52-4FE7-8ABA-65F3AA83C9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79512"/>
            <a:ext cx="1589462" cy="763200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4081" y="8286577"/>
            <a:ext cx="423469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smtClean="0">
                <a:solidFill>
                  <a:prstClr val="black">
                    <a:tint val="75000"/>
                  </a:prstClr>
                </a:solidFill>
              </a:rPr>
              <a:t>STEM Learning operates the National STEM Learning Centre and Network, alongside other projects supporting STEM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 smtClean="0">
              <a:solidFill>
                <a:prstClr val="black">
                  <a:tint val="75000"/>
                </a:prst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prstClr val="black">
                    <a:tint val="75000"/>
                  </a:prstClr>
                </a:solidFill>
              </a:rPr>
              <a:t>www.stem.org.uk</a:t>
            </a:r>
          </a:p>
        </p:txBody>
      </p:sp>
    </p:spTree>
    <p:extLst>
      <p:ext uri="{BB962C8B-B14F-4D97-AF65-F5344CB8AC3E}">
        <p14:creationId xmlns:p14="http://schemas.microsoft.com/office/powerpoint/2010/main" val="22396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32463" y="152400"/>
            <a:ext cx="955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 smtClean="0"/>
            </a:lvl1pPr>
          </a:lstStyle>
          <a:p>
            <a:pPr>
              <a:defRPr/>
            </a:pPr>
            <a:fld id="{CFEEF0ED-5334-488F-92B1-69662E749F80}" type="datetimeFigureOut">
              <a:rPr lang="en-GB"/>
              <a:pPr>
                <a:defRPr/>
              </a:pPr>
              <a:t>04/10/2016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24400" y="8532813"/>
            <a:ext cx="196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F1C27B-6FDC-4395-9A18-99386A812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79512"/>
            <a:ext cx="1589462" cy="76320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081" y="8286577"/>
            <a:ext cx="423469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smtClean="0">
                <a:solidFill>
                  <a:prstClr val="black">
                    <a:tint val="75000"/>
                  </a:prstClr>
                </a:solidFill>
              </a:rPr>
              <a:t>STEM Learning operates the National STEM Learning Centre and Network, alongside other projects supporting STEM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 smtClean="0">
              <a:solidFill>
                <a:prstClr val="black">
                  <a:tint val="75000"/>
                </a:prst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prstClr val="black">
                    <a:tint val="75000"/>
                  </a:prstClr>
                </a:solidFill>
              </a:rPr>
              <a:t>www.stem.org.uk</a:t>
            </a:r>
          </a:p>
        </p:txBody>
      </p:sp>
    </p:spTree>
    <p:extLst>
      <p:ext uri="{BB962C8B-B14F-4D97-AF65-F5344CB8AC3E}">
        <p14:creationId xmlns:p14="http://schemas.microsoft.com/office/powerpoint/2010/main" val="11509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89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5F8-D184-44E1-A2B9-65727929A9F2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91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defRPr/>
            </a:pPr>
            <a:endParaRPr lang="en-GB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5F8-D184-44E1-A2B9-65727929A9F2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i="1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9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326" indent="-281664" defTabSz="95609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655" indent="-225331" defTabSz="95609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317" indent="-225331" defTabSz="95609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7979" indent="-225331" defTabSz="95609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8641" indent="-225331" defTabSz="9560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303" indent="-225331" defTabSz="9560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9965" indent="-225331" defTabSz="9560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0627" indent="-225331" defTabSz="9560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B9D502-A761-7741-82E2-14C06AE65325}" type="slidenum">
              <a:rPr lang="en-US" sz="1300">
                <a:solidFill>
                  <a:prstClr val="black"/>
                </a:solidFill>
                <a:cs typeface="Arial" charset="0"/>
              </a:rPr>
              <a:pPr/>
              <a:t>17</a:t>
            </a:fld>
            <a:endParaRPr lang="en-US" sz="13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4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5F8-D184-44E1-A2B9-65727929A9F2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6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76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856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5F8-D184-44E1-A2B9-65727929A9F2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6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latin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5F8-D184-44E1-A2B9-65727929A9F2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83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8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5F8-D184-44E1-A2B9-65727929A9F2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08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5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9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6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3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040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91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97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0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2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BF7AB-2207-4028-9B32-6D37C6F99C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7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BF7AB-2207-4028-9B32-6D37C6F99C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BDD2-41D5-41B1-B5E8-8B9E08213D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8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6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7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5F8-D184-44E1-A2B9-65727929A9F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1988842"/>
            <a:ext cx="8352928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3789040"/>
            <a:ext cx="8352928" cy="1631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47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6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341816" cy="79208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95288" y="1268414"/>
            <a:ext cx="8342064" cy="4104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b="1" dirty="0" err="1" smtClean="0"/>
            </a:lvl1pPr>
            <a:lvl2pPr marL="0" indent="0">
              <a:buFontTx/>
              <a:buNone/>
              <a:defRPr sz="2400" b="0"/>
            </a:lvl2pPr>
            <a:lvl3pPr marL="719138" indent="-363538">
              <a:tabLst>
                <a:tab pos="719138" algn="l"/>
              </a:tabLst>
              <a:defRPr baseline="0"/>
            </a:lvl3pPr>
            <a:lvl4pPr marL="1074738" indent="-355600">
              <a:buFont typeface="Arial" panose="020B0604020202020204" pitchFamily="34" charset="0"/>
              <a:buChar char="•"/>
              <a:tabLst>
                <a:tab pos="1074738" algn="l"/>
              </a:tabLst>
              <a:defRPr sz="2400"/>
            </a:lvl4pPr>
            <a:lvl5pPr marL="1438275" indent="-363538">
              <a:buFont typeface="Arial" panose="020B0604020202020204" pitchFamily="34" charset="0"/>
              <a:buChar char="•"/>
              <a:tabLst>
                <a:tab pos="1438275" algn="l"/>
              </a:tabLst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2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5589588"/>
            <a:ext cx="9144000" cy="0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724000"/>
            <a:ext cx="2217181" cy="106460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92500" y="5788025"/>
            <a:ext cx="54721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>
                    <a:tint val="75000"/>
                  </a:prstClr>
                </a:solidFill>
              </a:rPr>
              <a:t>STEM Learning operates the National STEM Learning Centre and Network, alongside other projects supporting STEM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 smtClean="0">
              <a:solidFill>
                <a:prstClr val="black">
                  <a:tint val="75000"/>
                </a:prst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prstClr val="black">
                    <a:tint val="75000"/>
                  </a:prstClr>
                </a:solidFill>
              </a:rPr>
              <a:t>www.stem.org.uk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F2453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47678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47678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47678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47678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47678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toolkit.stem.org.uk/form/69d66ab2-b0ab-4f8a-8c59-cff43f08d220/499d77bb-b273-495e-a34e-b064bc972daa/1043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toolkit.stem.org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toolkit.stem.org.uk/form/69d66ab2-b0ab-4f8a-8c59-cff43f08d220/499d77bb-b273-495e-a34e-b064bc972daa/10436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toolkit.stem.org.uk/form/69d66ab2-b0ab-4f8a-8c59-cff43f08d220/499d77bb-b273-495e-a34e-b064bc972daa/10439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yscience.atlassian.net/wiki/display/NN/CPD+longer+than+3+hour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pacttoolkit.stem.org.uk/cpd-activiti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mpacttoolkit.stem.org.uk/cpd-activitie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395288" y="1989138"/>
            <a:ext cx="83534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latin typeface="Arial" charset="0"/>
                <a:ea typeface="MS PGothic" charset="0"/>
              </a:rPr>
              <a:t>SLP Training Day 3</a:t>
            </a:r>
            <a:br>
              <a:rPr lang="en-GB" sz="4000" dirty="0" smtClean="0">
                <a:latin typeface="Arial" charset="0"/>
                <a:ea typeface="MS PGothic" charset="0"/>
              </a:rPr>
            </a:br>
            <a:r>
              <a:rPr lang="en-GB" sz="4000" dirty="0" smtClean="0">
                <a:latin typeface="Arial" charset="0"/>
                <a:ea typeface="MS PGothic" charset="0"/>
              </a:rPr>
              <a:t>30</a:t>
            </a:r>
            <a:r>
              <a:rPr lang="en-GB" sz="4000" baseline="30000" dirty="0" smtClean="0">
                <a:latin typeface="Arial" charset="0"/>
                <a:ea typeface="MS PGothic" charset="0"/>
              </a:rPr>
              <a:t>th</a:t>
            </a:r>
            <a:r>
              <a:rPr lang="en-GB" sz="4000" dirty="0" smtClean="0">
                <a:latin typeface="Arial" charset="0"/>
                <a:ea typeface="MS PGothic" charset="0"/>
              </a:rPr>
              <a:t> September 2016</a:t>
            </a:r>
            <a:endParaRPr lang="en-GB" altLang="en-US" sz="400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288" y="4365103"/>
            <a:ext cx="8353425" cy="10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National STEM Learning Centre and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Impact </a:t>
            </a:r>
          </a:p>
          <a:p>
            <a:pPr marL="1176338" lvl="2" indent="-457200">
              <a:buFont typeface="Arial" charset="0"/>
              <a:buChar char="•"/>
            </a:pPr>
            <a:r>
              <a:rPr lang="en-US" dirty="0" smtClean="0"/>
              <a:t>did it bring about a change?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Evaluation </a:t>
            </a:r>
          </a:p>
          <a:p>
            <a:pPr marL="1176338" lvl="2" indent="-457200">
              <a:buFont typeface="Arial" charset="0"/>
              <a:buChar char="•"/>
            </a:pPr>
            <a:r>
              <a:rPr lang="en-US" dirty="0" smtClean="0"/>
              <a:t>what is the judgement about how good the CPD was to facilitate that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01324">
              <a:defRPr/>
            </a:pPr>
            <a:r>
              <a:rPr lang="en-US" dirty="0" smtClean="0">
                <a:cs typeface="Arial" panose="020B0604020202020204" pitchFamily="34" charset="0"/>
              </a:rPr>
              <a:t>Please </a:t>
            </a:r>
            <a:r>
              <a:rPr lang="en-US" dirty="0">
                <a:cs typeface="Arial" panose="020B0604020202020204" pitchFamily="34" charset="0"/>
              </a:rPr>
              <a:t>complete the next step of your </a:t>
            </a:r>
            <a:r>
              <a:rPr lang="en-US" dirty="0" smtClean="0">
                <a:cs typeface="Arial" panose="020B0604020202020204" pitchFamily="34" charset="0"/>
              </a:rPr>
              <a:t>CPD</a:t>
            </a:r>
            <a:endParaRPr lang="en-US" u="sng" kern="0" dirty="0">
              <a:ea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0" dirty="0" smtClean="0"/>
              <a:t>6 weeks before the course, participants are invited to engage with the </a:t>
            </a:r>
            <a:r>
              <a:rPr lang="en-US" b="0" dirty="0" smtClean="0">
                <a:hlinkClick r:id="rId3"/>
              </a:rPr>
              <a:t>impact evaluation </a:t>
            </a:r>
            <a:r>
              <a:rPr lang="en-US" b="0" dirty="0" smtClean="0"/>
              <a:t>process</a:t>
            </a:r>
          </a:p>
          <a:p>
            <a:endParaRPr lang="en-US" b="0" dirty="0"/>
          </a:p>
          <a:p>
            <a:r>
              <a:rPr lang="en-US" b="0" dirty="0" smtClean="0"/>
              <a:t>At other times they are reminded about the next step, all by email</a:t>
            </a:r>
          </a:p>
          <a:p>
            <a:endParaRPr lang="en-US" b="0" dirty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095" y="1911856"/>
            <a:ext cx="1333468" cy="3173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Learning and evaluation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- record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any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key learning/ ideas/actions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throughout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session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8571" y="1916832"/>
            <a:ext cx="1728192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Your </a:t>
            </a: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action plan.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Planning how the professional development will have impact in your school/college.  This may be completed in the next week with a colleague/line manager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8771" y="1916832"/>
            <a:ext cx="1433469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Evaluation form</a:t>
            </a:r>
            <a:endParaRPr lang="en-GB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completed at the end of the professional development event; helping us to measure impact and make improvements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76256" y="1916832"/>
            <a:ext cx="2088232" cy="31683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Impact evaluation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what is the impact to date?  </a:t>
            </a:r>
            <a:endParaRPr lang="en-GB" sz="1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should be completed in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8-14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weeks’ time, using your action plan to help you.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A longer term impact report is also requested.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1916832"/>
            <a:ext cx="1728192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Intended learning Outcomes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thinking about intended outcomes of the professional development for you,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pupils/students,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and wider impact in school/college.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1" y="141277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222" y="1412776"/>
            <a:ext cx="214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During CPD event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8802" y="1412776"/>
            <a:ext cx="216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Post event impact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F2453"/>
                </a:solidFill>
              </a:rPr>
              <a:t>Impact </a:t>
            </a:r>
            <a:r>
              <a:rPr lang="en-US" sz="2800" dirty="0">
                <a:solidFill>
                  <a:srgbClr val="CF2453"/>
                </a:solidFill>
              </a:rPr>
              <a:t>e</a:t>
            </a:r>
            <a:r>
              <a:rPr lang="en-US" sz="2800" dirty="0" smtClean="0">
                <a:solidFill>
                  <a:srgbClr val="CF2453"/>
                </a:solidFill>
              </a:rPr>
              <a:t>valuation process</a:t>
            </a:r>
            <a:endParaRPr lang="en-GB" sz="2800" b="1" dirty="0">
              <a:solidFill>
                <a:srgbClr val="CF245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4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Thinking about the whole process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Which parts do your participants complete?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How do you support them?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What do you do with the information?</a:t>
            </a:r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What would you like to be able to do with the information?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758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Extract from intended learning outcomes: completed by participants before the course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988840"/>
            <a:ext cx="8342064" cy="3384377"/>
          </a:xfrm>
        </p:spPr>
        <p:txBody>
          <a:bodyPr/>
          <a:lstStyle/>
          <a:p>
            <a:r>
              <a:rPr lang="en-US" sz="2800" b="0" dirty="0"/>
              <a:t>“Gain confidence in using </a:t>
            </a:r>
            <a:r>
              <a:rPr lang="en-US" sz="2800" b="0" dirty="0" smtClean="0"/>
              <a:t>ITK”</a:t>
            </a:r>
          </a:p>
          <a:p>
            <a:r>
              <a:rPr lang="en-US" sz="2800" b="0" dirty="0"/>
              <a:t>“To understand the ITK and Achiever systems better, and to </a:t>
            </a:r>
            <a:r>
              <a:rPr lang="en-US" sz="2800" b="0" dirty="0" err="1"/>
              <a:t>maximise</a:t>
            </a:r>
            <a:r>
              <a:rPr lang="en-US" sz="2800" b="0" dirty="0"/>
              <a:t> opportunities for marketing </a:t>
            </a:r>
            <a:r>
              <a:rPr lang="en-US" sz="2800" b="0" dirty="0" smtClean="0"/>
              <a:t>courses”</a:t>
            </a:r>
          </a:p>
        </p:txBody>
      </p:sp>
    </p:spTree>
    <p:extLst>
      <p:ext uri="{BB962C8B-B14F-4D97-AF65-F5344CB8AC3E}">
        <p14:creationId xmlns:p14="http://schemas.microsoft.com/office/powerpoint/2010/main" val="802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1916832"/>
            <a:ext cx="1728192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Intended learning Outcomes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thinking about intended outcomes of the professional development for you,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pupils/students,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and wider impact in school/college.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1" y="141277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222" y="1412776"/>
            <a:ext cx="214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During CPD event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8802" y="1412776"/>
            <a:ext cx="216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Post event impact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F2453"/>
                </a:solidFill>
              </a:rPr>
              <a:t>Impact </a:t>
            </a:r>
            <a:r>
              <a:rPr lang="en-US" sz="2800" dirty="0">
                <a:solidFill>
                  <a:srgbClr val="CF2453"/>
                </a:solidFill>
              </a:rPr>
              <a:t>e</a:t>
            </a:r>
            <a:r>
              <a:rPr lang="en-US" sz="2800" dirty="0" smtClean="0">
                <a:solidFill>
                  <a:srgbClr val="CF2453"/>
                </a:solidFill>
              </a:rPr>
              <a:t>valuation process</a:t>
            </a:r>
            <a:endParaRPr lang="en-GB" sz="2800" b="1" dirty="0">
              <a:solidFill>
                <a:srgbClr val="CF2453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3" y="908720"/>
            <a:ext cx="8784976" cy="340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  <a:hlinkClick r:id="rId3"/>
              </a:rPr>
              <a:t>https://impacttoolkit.stem.org.uk</a:t>
            </a:r>
            <a:r>
              <a:rPr lang="en-GB" sz="1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  <a:hlinkClick r:id="rId3"/>
              </a:rPr>
              <a:t>/</a:t>
            </a:r>
            <a:r>
              <a:rPr lang="en-GB" sz="1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</a:t>
            </a:r>
            <a:endParaRPr lang="en-GB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98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095" y="1911856"/>
            <a:ext cx="1333468" cy="3173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Learning and evaluation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- record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any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key learning/ ideas/actions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throughout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session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1916832"/>
            <a:ext cx="1728192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Intended learning Outcomes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thinking about intended outcomes of the professional development for you,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pupils/students,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and wider impact in school/college.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1" y="141277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222" y="1412776"/>
            <a:ext cx="214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During CPD event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8802" y="1412776"/>
            <a:ext cx="216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Post event impact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F2453"/>
                </a:solidFill>
              </a:rPr>
              <a:t>Impact evaluation process</a:t>
            </a:r>
            <a:endParaRPr lang="en-GB" sz="2800" b="1" dirty="0">
              <a:solidFill>
                <a:srgbClr val="CF245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9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During the CPD</a:t>
            </a:r>
            <a:endParaRPr lang="en-GB" sz="4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186808" cy="2764904"/>
          </a:xfrm>
          <a:prstGeom prst="rect">
            <a:avLst/>
          </a:prstGeom>
        </p:spPr>
        <p:txBody>
          <a:bodyPr/>
          <a:lstStyle/>
          <a:p>
            <a:pPr lvl="1" indent="0">
              <a:defRPr/>
            </a:pPr>
            <a:endParaRPr lang="en-GB" dirty="0" smtClean="0"/>
          </a:p>
          <a:p>
            <a:pPr marL="1588" indent="0">
              <a:buNone/>
              <a:defRPr/>
            </a:pPr>
            <a:r>
              <a:rPr lang="en-GB" sz="2400" dirty="0" smtClean="0"/>
              <a:t>Use the </a:t>
            </a:r>
            <a:r>
              <a:rPr lang="en-GB" sz="2400" b="0" dirty="0" smtClean="0"/>
              <a:t>Learning and Evaluation </a:t>
            </a:r>
            <a:r>
              <a:rPr lang="en-GB" sz="2400" dirty="0" smtClean="0"/>
              <a:t>sheet (D1)</a:t>
            </a:r>
            <a:r>
              <a:rPr lang="en-GB" sz="2400" b="0" dirty="0" smtClean="0"/>
              <a:t> to record learning, ideas/actions throughout the </a:t>
            </a:r>
            <a:r>
              <a:rPr lang="en-GB" sz="2400" dirty="0" smtClean="0"/>
              <a:t>sessions</a:t>
            </a:r>
            <a:endParaRPr lang="en-GB" sz="24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140"/>
            <a:ext cx="39751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095" y="1911856"/>
            <a:ext cx="1333468" cy="3173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Learning and evaluation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- record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any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key learning/ ideas/actions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throughout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session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8571" y="1916832"/>
            <a:ext cx="1728192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Your </a:t>
            </a: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Arial"/>
                <a:hlinkClick r:id="rId3"/>
              </a:rPr>
              <a:t>action plan.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Planning how the professional development will have impact in your school/college.  This may be completed in the next week with a colleague/line manager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1916832"/>
            <a:ext cx="1728192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Intended learning Outcomes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thinking about intended outcomes of the professional development for you,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pupils/students,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and wider impact in school/college.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1" y="141277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222" y="1412776"/>
            <a:ext cx="214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During CPD event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8802" y="1412776"/>
            <a:ext cx="216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Post event impact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F2453"/>
                </a:solidFill>
              </a:rPr>
              <a:t>Impact evaluation process</a:t>
            </a:r>
            <a:endParaRPr lang="en-GB" sz="2800" b="1" dirty="0">
              <a:solidFill>
                <a:srgbClr val="CF245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7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2348880"/>
            <a:ext cx="2880568" cy="3024337"/>
          </a:xfrm>
        </p:spPr>
        <p:txBody>
          <a:bodyPr/>
          <a:lstStyle/>
          <a:p>
            <a:r>
              <a:rPr lang="en-US" sz="2400" b="0" smtClean="0"/>
              <a:t>Action plan (D2)</a:t>
            </a:r>
          </a:p>
          <a:p>
            <a:r>
              <a:rPr lang="en-US" sz="2400" b="0" dirty="0" smtClean="0"/>
              <a:t>Reverse has lists of suggestions of potential impact </a:t>
            </a: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84"/>
            <a:ext cx="5652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Explain how the impact evaluation process can benefit its’ users and the SLP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err="1" smtClean="0"/>
              <a:t>Recognise</a:t>
            </a:r>
            <a:r>
              <a:rPr lang="en-US" b="0" dirty="0" smtClean="0"/>
              <a:t> the principles of using the SLP planning tool to track your KPIs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Devise improved communications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Clarify any queries with the systems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Discuss and share practice</a:t>
            </a:r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083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6605" y="1194559"/>
            <a:ext cx="7886700" cy="4987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Student </a:t>
            </a:r>
            <a:r>
              <a:rPr lang="en-GB" sz="2000" dirty="0"/>
              <a:t>progress/ attainment data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Student </a:t>
            </a:r>
            <a:r>
              <a:rPr lang="en-GB" sz="2000" dirty="0"/>
              <a:t>feedback (</a:t>
            </a:r>
            <a:r>
              <a:rPr lang="en-GB" sz="2000" dirty="0" smtClean="0"/>
              <a:t>e.g. </a:t>
            </a:r>
            <a:r>
              <a:rPr lang="en-GB" sz="2000" dirty="0"/>
              <a:t>Student Voice, interviews)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Samples </a:t>
            </a:r>
            <a:r>
              <a:rPr lang="en-GB" sz="2000" dirty="0"/>
              <a:t>of student work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Uptake </a:t>
            </a:r>
            <a:r>
              <a:rPr lang="en-GB" sz="2000" dirty="0"/>
              <a:t>of STEM subject(s) pre and post-16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Feedback </a:t>
            </a:r>
            <a:r>
              <a:rPr lang="en-GB" sz="2000" dirty="0"/>
              <a:t>from external observation of lessons </a:t>
            </a:r>
            <a:r>
              <a:rPr lang="en-GB" sz="2000" dirty="0" smtClean="0"/>
              <a:t>(e.g. </a:t>
            </a:r>
            <a:r>
              <a:rPr lang="en-GB" sz="2000" dirty="0"/>
              <a:t>by a colleague, subject leader, Ofsted)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Feedback </a:t>
            </a:r>
            <a:r>
              <a:rPr lang="en-GB" sz="2000" dirty="0"/>
              <a:t>from colleagues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Changes </a:t>
            </a:r>
            <a:r>
              <a:rPr lang="en-GB" sz="2000" dirty="0"/>
              <a:t>to schemes of work/ lesson plans/ assessment methods/ resources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Videos</a:t>
            </a:r>
            <a:r>
              <a:rPr lang="en-GB" sz="2000" dirty="0"/>
              <a:t>/ posters/ photos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School</a:t>
            </a:r>
            <a:r>
              <a:rPr lang="en-GB" sz="2000" dirty="0"/>
              <a:t>/ department developmental plans/ documents</a:t>
            </a:r>
          </a:p>
          <a:p>
            <a:pPr marL="541338" indent="-5413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Your </a:t>
            </a:r>
            <a:r>
              <a:rPr lang="en-GB" sz="2000" dirty="0"/>
              <a:t>perceptions/ reflections/ reflective </a:t>
            </a:r>
            <a:r>
              <a:rPr lang="en-GB" sz="2000" dirty="0" smtClean="0"/>
              <a:t>journal</a:t>
            </a: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0579" y="171945"/>
            <a:ext cx="7886700" cy="781095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solidFill>
                  <a:srgbClr val="CC0066"/>
                </a:solidFill>
                <a:latin typeface="Arial" charset="0"/>
              </a:rPr>
              <a:t>Examples of evidence of Impact </a:t>
            </a:r>
          </a:p>
        </p:txBody>
      </p:sp>
    </p:spTree>
    <p:extLst>
      <p:ext uri="{BB962C8B-B14F-4D97-AF65-F5344CB8AC3E}">
        <p14:creationId xmlns:p14="http://schemas.microsoft.com/office/powerpoint/2010/main" val="15720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095" y="1911856"/>
            <a:ext cx="1333468" cy="3173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Learning and evaluation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- record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any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key learning/ ideas/actions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throughout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session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8571" y="1916832"/>
            <a:ext cx="1728192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Your </a:t>
            </a: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action plan.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Planning how the professional development will have impact in your school/college.  This may be completed in the next week with a colleague/line manager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76256" y="1916832"/>
            <a:ext cx="2088232" cy="31683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Impact evaluation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what is the 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impact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 to date?  </a:t>
            </a:r>
            <a:endParaRPr lang="en-GB" sz="1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should be completed in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8-14 weeks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’ time, using your action plan to help you. . A longer term impact report is also requested.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1916832"/>
            <a:ext cx="1728192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Intended learning Outcomes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thinking about intended outcomes of the professional development for you,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pupils/students,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and wider impact in school/college.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1" y="141277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222" y="1412776"/>
            <a:ext cx="214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During CPD event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8802" y="1412776"/>
            <a:ext cx="216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Post event impact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F2453"/>
                </a:solidFill>
              </a:rPr>
              <a:t>Impact evaluation process</a:t>
            </a:r>
            <a:endParaRPr lang="en-GB" sz="2800" b="1" dirty="0">
              <a:solidFill>
                <a:srgbClr val="CF245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5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095" y="1911856"/>
            <a:ext cx="1333468" cy="3173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Learning and evaluation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- record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any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key learning/ ideas/actions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throughout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session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8571" y="1916832"/>
            <a:ext cx="1728192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Your </a:t>
            </a: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action plan.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Planning how the professional development will have impact in your school/college.  This may be completed in the next week with a colleague/line manager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8771" y="1916832"/>
            <a:ext cx="1433469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Evaluation form</a:t>
            </a:r>
            <a:endParaRPr lang="en-GB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completed at the end of the professional development event; helping us to measure impact and make improvements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76256" y="1916832"/>
            <a:ext cx="2088232" cy="31683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Impact evaluation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what is the impact to date?  </a:t>
            </a:r>
            <a:endParaRPr lang="en-GB" sz="1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should be completed in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8-14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weeks’ time, using your action plan to help you. . A longer term impact report is also requested.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1916832"/>
            <a:ext cx="1728192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Intended learning Outcomes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thinking about intended outcomes of the professional development for you,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pupils/students,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and wider impact in school/college.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1" y="141277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222" y="1412776"/>
            <a:ext cx="214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During CPD event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8802" y="1412776"/>
            <a:ext cx="216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Post event impact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F2453"/>
                </a:solidFill>
              </a:rPr>
              <a:t>Impact evaluation process</a:t>
            </a:r>
            <a:endParaRPr lang="en-GB" sz="2800" b="1" dirty="0">
              <a:solidFill>
                <a:srgbClr val="CF245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provide on-line access?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 smtClean="0"/>
              <a:t>At your home SLP?</a:t>
            </a:r>
          </a:p>
          <a:p>
            <a:r>
              <a:rPr lang="en-US" b="0" dirty="0" smtClean="0"/>
              <a:t>At your partner venues?</a:t>
            </a:r>
          </a:p>
          <a:p>
            <a:endParaRPr lang="en-US" b="0" dirty="0"/>
          </a:p>
          <a:p>
            <a:r>
              <a:rPr lang="en-US" b="0" dirty="0" smtClean="0"/>
              <a:t>What actions are needed to make this happen? Share solutions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6611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Updated on-line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Short CPD pathway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Aggregating data from evaluation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“Single Sign 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Extracting </a:t>
            </a:r>
            <a:r>
              <a:rPr lang="en-US" b="0" dirty="0"/>
              <a:t>useful data for the SLP (&amp; tutors)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2276872"/>
            <a:ext cx="2880568" cy="3096345"/>
          </a:xfrm>
        </p:spPr>
        <p:txBody>
          <a:bodyPr/>
          <a:lstStyle/>
          <a:p>
            <a:r>
              <a:rPr lang="en-US" sz="2400" b="0" dirty="0" smtClean="0"/>
              <a:t>Evaluation form (D3)</a:t>
            </a:r>
          </a:p>
          <a:p>
            <a:r>
              <a:rPr lang="en-US" sz="2400" b="0" dirty="0" smtClean="0"/>
              <a:t>Now one side of A4</a:t>
            </a: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5652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095" y="1911856"/>
            <a:ext cx="1333468" cy="3173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Learning and evaluation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- record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any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key learning/ ideas/actions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throughout the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session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8571" y="1916832"/>
            <a:ext cx="3230866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Combined action plan and evaluation form.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400" b="1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Completed on line.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(If on paper a copy should be taken for the participant to keep)</a:t>
            </a:r>
            <a:endParaRPr lang="en-GB" sz="14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76256" y="1916832"/>
            <a:ext cx="2088232" cy="31683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Impact evaluation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what is the impact to date?  </a:t>
            </a:r>
            <a:endParaRPr lang="en-GB" sz="1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should be completed in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8-14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weeks’ time, using your action plan to help you. . A longer term impact report is also requested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1916832"/>
            <a:ext cx="1728192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Intended learning Outcomes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– thinking about intended outcomes of the professional development for you, the pupils/students, and wider impact in school/college.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1" y="141277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222" y="1412776"/>
            <a:ext cx="214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During CPD event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8802" y="1412776"/>
            <a:ext cx="216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/>
                <a:cs typeface="Arial"/>
              </a:rPr>
              <a:t>Post event impact</a:t>
            </a:r>
            <a:endParaRPr lang="en-GB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F2453"/>
                </a:solidFill>
              </a:rPr>
              <a:t>Reduced process for CPD that lasts up to 3 hours</a:t>
            </a:r>
            <a:endParaRPr lang="en-GB" sz="2800" b="1" dirty="0">
              <a:solidFill>
                <a:srgbClr val="CF2453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9512" y="1911856"/>
            <a:ext cx="1728192" cy="3389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89477" y="1877721"/>
            <a:ext cx="1728192" cy="3389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0887" y="1911856"/>
            <a:ext cx="1686817" cy="3389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92932" y="1877721"/>
            <a:ext cx="1686817" cy="3389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2204864"/>
            <a:ext cx="2736552" cy="3168353"/>
          </a:xfrm>
        </p:spPr>
        <p:txBody>
          <a:bodyPr/>
          <a:lstStyle/>
          <a:p>
            <a:r>
              <a:rPr lang="en-US" sz="2400" b="0" dirty="0" smtClean="0"/>
              <a:t>Combined evaluation and action planning (D4)</a:t>
            </a: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5574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Aggregating the data from paper forms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 smtClean="0"/>
              <a:t>All paper forms should be downloaded  from </a:t>
            </a:r>
            <a:r>
              <a:rPr lang="en-US" b="0" dirty="0" smtClean="0">
                <a:hlinkClick r:id="rId2"/>
              </a:rPr>
              <a:t>Confluence</a:t>
            </a:r>
            <a:endParaRPr lang="en-US" b="0" dirty="0" smtClean="0"/>
          </a:p>
          <a:p>
            <a:r>
              <a:rPr lang="en-US" b="0" dirty="0" smtClean="0"/>
              <a:t>This link explains about aggregating data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39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904" y="14604"/>
            <a:ext cx="6058096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268414"/>
            <a:ext cx="2520528" cy="4104803"/>
          </a:xfrm>
        </p:spPr>
        <p:txBody>
          <a:bodyPr/>
          <a:lstStyle/>
          <a:p>
            <a:endParaRPr lang="en-US" b="0" dirty="0" smtClean="0"/>
          </a:p>
          <a:p>
            <a:r>
              <a:rPr lang="en-US" b="0" dirty="0" smtClean="0">
                <a:hlinkClick r:id="rId4"/>
              </a:rPr>
              <a:t>Aggregate data </a:t>
            </a:r>
            <a:r>
              <a:rPr lang="en-US" b="0" dirty="0" smtClean="0"/>
              <a:t>form for evaluation forms only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87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395288" y="1989138"/>
            <a:ext cx="83534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latin typeface="Arial" charset="0"/>
                <a:ea typeface="MS PGothic" charset="0"/>
              </a:rPr>
              <a:t>Our Unique Selling Point</a:t>
            </a:r>
            <a:br>
              <a:rPr lang="en-GB" sz="4000" dirty="0" smtClean="0">
                <a:latin typeface="Arial" charset="0"/>
                <a:ea typeface="MS PGothic" charset="0"/>
              </a:rPr>
            </a:br>
            <a:r>
              <a:rPr lang="en-GB" sz="4000" dirty="0" smtClean="0">
                <a:latin typeface="Arial" charset="0"/>
                <a:ea typeface="MS PGothic" charset="0"/>
              </a:rPr>
              <a:t>The Why, What, Where and What next? Of the impact process</a:t>
            </a:r>
            <a:endParaRPr lang="en-GB" altLang="en-US" sz="400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288" y="4365103"/>
            <a:ext cx="8353425" cy="10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National STEM Learning Centre and Network</a:t>
            </a:r>
          </a:p>
        </p:txBody>
      </p:sp>
    </p:spTree>
    <p:extLst>
      <p:ext uri="{BB962C8B-B14F-4D97-AF65-F5344CB8AC3E}">
        <p14:creationId xmlns:p14="http://schemas.microsoft.com/office/powerpoint/2010/main" val="13378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Extracting data to support the SLP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 smtClean="0"/>
              <a:t>All from the </a:t>
            </a:r>
            <a:r>
              <a:rPr lang="en-US" b="0" dirty="0" smtClean="0">
                <a:hlinkClick r:id="rId2"/>
              </a:rPr>
              <a:t>admin access</a:t>
            </a:r>
            <a:r>
              <a:rPr lang="en-US" b="0" dirty="0" smtClean="0"/>
              <a:t> screen</a:t>
            </a:r>
          </a:p>
          <a:p>
            <a:endParaRPr lang="en-US" b="0" dirty="0"/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Choose all reports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Choose “combined impact (Short and long term impact)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Enter your date range and other filters</a:t>
            </a:r>
          </a:p>
        </p:txBody>
      </p:sp>
    </p:spTree>
    <p:extLst>
      <p:ext uri="{BB962C8B-B14F-4D97-AF65-F5344CB8AC3E}">
        <p14:creationId xmlns:p14="http://schemas.microsoft.com/office/powerpoint/2010/main" val="18225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impact on Self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124744"/>
            <a:ext cx="9144000" cy="457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995" y="1124744"/>
            <a:ext cx="8342064" cy="41048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impact on students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772816"/>
            <a:ext cx="9144000" cy="3444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 8-14 weeks after the CPD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84783"/>
            <a:ext cx="6922958" cy="3882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5" y="1484783"/>
            <a:ext cx="7149521" cy="41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 8-9 months after the CPD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84783"/>
            <a:ext cx="6922958" cy="388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60" y="1509549"/>
            <a:ext cx="6968414" cy="42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b="0" dirty="0"/>
              <a:t>Describe the impact </a:t>
            </a:r>
            <a:r>
              <a:rPr lang="en-US" b="0" dirty="0" smtClean="0"/>
              <a:t>process and your role within it</a:t>
            </a:r>
            <a:endParaRPr lang="en-US" b="0" dirty="0"/>
          </a:p>
          <a:p>
            <a:pPr marL="457200" indent="-457200">
              <a:buFont typeface="Arial"/>
              <a:buChar char="•"/>
            </a:pPr>
            <a:r>
              <a:rPr lang="en-US" b="0" dirty="0" err="1" smtClean="0"/>
              <a:t>Recognise</a:t>
            </a:r>
            <a:r>
              <a:rPr lang="en-US" b="0" dirty="0" smtClean="0"/>
              <a:t> the potential of the impact process to </a:t>
            </a:r>
          </a:p>
          <a:p>
            <a:pPr marL="1176338" lvl="2" indent="-457200">
              <a:buFont typeface="Arial"/>
              <a:buChar char="•"/>
            </a:pPr>
            <a:r>
              <a:rPr lang="en-US" b="0" dirty="0" smtClean="0"/>
              <a:t>Improve learning for participants (and thus students)</a:t>
            </a:r>
          </a:p>
          <a:p>
            <a:pPr marL="1176338" lvl="2" indent="-457200">
              <a:buFont typeface="Arial"/>
              <a:buChar char="•"/>
            </a:pPr>
            <a:r>
              <a:rPr lang="en-US" dirty="0" smtClean="0"/>
              <a:t>Provide the </a:t>
            </a:r>
            <a:r>
              <a:rPr lang="en-US" smtClean="0"/>
              <a:t>SLP with useful marketing data</a:t>
            </a:r>
            <a:endParaRPr lang="en-US" b="0" dirty="0" smtClean="0"/>
          </a:p>
          <a:p>
            <a:pPr marL="457200" indent="-457200">
              <a:buFont typeface="Arial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20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Explain how the impact evaluation process can </a:t>
            </a:r>
            <a:r>
              <a:rPr lang="en-US" b="0" smtClean="0"/>
              <a:t>benefit its’ </a:t>
            </a:r>
            <a:r>
              <a:rPr lang="en-US" b="0" dirty="0" smtClean="0"/>
              <a:t>users and the SLP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err="1" smtClean="0"/>
              <a:t>Recognise</a:t>
            </a:r>
            <a:r>
              <a:rPr lang="en-US" b="0" dirty="0" smtClean="0"/>
              <a:t> the principles of using the SLP planning tool to track your KPIs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Devise improved communications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Clarify any queries with the systems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Discuss and share practice</a:t>
            </a:r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41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b="0" dirty="0"/>
              <a:t>Describe the impact </a:t>
            </a:r>
            <a:r>
              <a:rPr lang="en-US" b="0" dirty="0" smtClean="0"/>
              <a:t>process and your role within it</a:t>
            </a:r>
            <a:endParaRPr lang="en-US" b="0" dirty="0"/>
          </a:p>
          <a:p>
            <a:pPr marL="457200" indent="-457200">
              <a:buFont typeface="Arial"/>
              <a:buChar char="•"/>
            </a:pPr>
            <a:r>
              <a:rPr lang="en-US" b="0" dirty="0" err="1" smtClean="0"/>
              <a:t>Recognise</a:t>
            </a:r>
            <a:r>
              <a:rPr lang="en-US" b="0" dirty="0" smtClean="0"/>
              <a:t> the potential of the impact process to </a:t>
            </a:r>
          </a:p>
          <a:p>
            <a:pPr marL="1176338" lvl="2" indent="-457200">
              <a:buFont typeface="Arial"/>
              <a:buChar char="•"/>
            </a:pPr>
            <a:r>
              <a:rPr lang="en-US" b="0" dirty="0" smtClean="0"/>
              <a:t>Improve learning for participants (and thus students)</a:t>
            </a:r>
          </a:p>
          <a:p>
            <a:pPr marL="1176338" lvl="2" indent="-457200">
              <a:buFont typeface="Arial"/>
              <a:buChar char="•"/>
            </a:pPr>
            <a:r>
              <a:rPr lang="en-US" dirty="0" smtClean="0"/>
              <a:t>Provide the </a:t>
            </a:r>
            <a:r>
              <a:rPr lang="en-US" smtClean="0"/>
              <a:t>SLP with useful marketing data</a:t>
            </a:r>
            <a:endParaRPr lang="en-US" b="0" dirty="0" smtClean="0"/>
          </a:p>
          <a:p>
            <a:pPr marL="457200" indent="-457200">
              <a:buFont typeface="Arial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056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about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Describe some professional development you have attended where:</a:t>
            </a:r>
          </a:p>
          <a:p>
            <a:pPr marL="1176338" lvl="2" indent="-457200">
              <a:buFont typeface="Arial" charset="0"/>
              <a:buChar char="•"/>
            </a:pPr>
            <a:r>
              <a:rPr lang="en-US" dirty="0"/>
              <a:t>You enjoyed the CPD, but nothing changed as a result</a:t>
            </a:r>
          </a:p>
          <a:p>
            <a:pPr marL="1176338" lvl="2" indent="-457200">
              <a:buFont typeface="Arial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went back to work and shared an idea from the CPD</a:t>
            </a:r>
          </a:p>
          <a:p>
            <a:pPr marL="1176338" lvl="2" indent="-457200">
              <a:buFont typeface="Arial" charset="0"/>
              <a:buChar char="•"/>
            </a:pPr>
            <a:r>
              <a:rPr lang="en-US" dirty="0" smtClean="0"/>
              <a:t>You put into practice something you had learned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On post-its identify what happened in the CPD, or after that helped bring about change?</a:t>
            </a:r>
          </a:p>
          <a:p>
            <a:pPr marL="1176338" lvl="2" indent="-457200">
              <a:buFont typeface="Arial" charset="0"/>
              <a:buChar char="•"/>
            </a:pPr>
            <a:endParaRPr lang="en-US" dirty="0" smtClean="0"/>
          </a:p>
          <a:p>
            <a:pPr marL="1176338" lvl="2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41816" cy="792088"/>
          </a:xfrm>
        </p:spPr>
        <p:txBody>
          <a:bodyPr/>
          <a:lstStyle/>
          <a:p>
            <a:r>
              <a:rPr lang="en-GB" sz="3600" dirty="0" smtClean="0"/>
              <a:t>What makes CPD effective? 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 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359" y="980728"/>
            <a:ext cx="5976664" cy="504402"/>
          </a:xfrm>
        </p:spPr>
        <p:txBody>
          <a:bodyPr/>
          <a:lstStyle/>
          <a:p>
            <a:r>
              <a:rPr lang="en-GB" sz="2800" dirty="0" smtClean="0"/>
              <a:t>Key </a:t>
            </a:r>
            <a:r>
              <a:rPr lang="en-GB" sz="2800" dirty="0"/>
              <a:t>principles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5401" y="1610504"/>
            <a:ext cx="7723872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>
                <a:solidFill>
                  <a:srgbClr val="747678"/>
                </a:solidFill>
              </a:rPr>
              <a:t>maintains a </a:t>
            </a:r>
            <a:r>
              <a:rPr lang="en-GB" sz="2000" dirty="0" smtClean="0">
                <a:solidFill>
                  <a:srgbClr val="747678"/>
                </a:solidFill>
              </a:rPr>
              <a:t>focus </a:t>
            </a:r>
            <a:r>
              <a:rPr lang="en-GB" sz="2000" dirty="0">
                <a:solidFill>
                  <a:srgbClr val="747678"/>
                </a:solidFill>
              </a:rPr>
              <a:t>on benefit for pupils and </a:t>
            </a:r>
            <a:r>
              <a:rPr lang="en-GB" sz="2000" dirty="0" smtClean="0">
                <a:solidFill>
                  <a:srgbClr val="747678"/>
                </a:solidFill>
              </a:rPr>
              <a:t>learning</a:t>
            </a:r>
          </a:p>
          <a:p>
            <a:pPr marL="342900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747678"/>
                </a:solidFill>
              </a:rPr>
              <a:t>matches teachers’ training needs</a:t>
            </a:r>
          </a:p>
          <a:p>
            <a:pPr marL="342900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747678"/>
                </a:solidFill>
              </a:rPr>
              <a:t>targets school/departmental development priorities</a:t>
            </a:r>
          </a:p>
          <a:p>
            <a:pPr marL="342900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747678"/>
                </a:solidFill>
              </a:rPr>
              <a:t>is </a:t>
            </a:r>
            <a:r>
              <a:rPr lang="en-GB" sz="2000" dirty="0">
                <a:solidFill>
                  <a:srgbClr val="747678"/>
                </a:solidFill>
              </a:rPr>
              <a:t>collaborative  (i.e. teachers are active learners</a:t>
            </a:r>
            <a:r>
              <a:rPr lang="en-GB" sz="2000" dirty="0" smtClean="0">
                <a:solidFill>
                  <a:srgbClr val="747678"/>
                </a:solidFill>
              </a:rPr>
              <a:t>)</a:t>
            </a:r>
          </a:p>
          <a:p>
            <a:pPr marL="342900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747678"/>
                </a:solidFill>
              </a:rPr>
              <a:t>is continuous </a:t>
            </a:r>
          </a:p>
          <a:p>
            <a:pPr marL="1085850" lvl="1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dirty="0" smtClean="0">
                <a:solidFill>
                  <a:srgbClr val="747678"/>
                </a:solidFill>
              </a:rPr>
              <a:t>(</a:t>
            </a:r>
            <a:r>
              <a:rPr lang="en-GB" dirty="0">
                <a:solidFill>
                  <a:srgbClr val="747678"/>
                </a:solidFill>
              </a:rPr>
              <a:t>i.e.  implemented over a long time scale, and include opportunities for trialling new things and reflection on actions</a:t>
            </a:r>
            <a:r>
              <a:rPr lang="en-GB" dirty="0" smtClean="0">
                <a:solidFill>
                  <a:srgbClr val="747678"/>
                </a:solidFill>
              </a:rPr>
              <a:t>)</a:t>
            </a:r>
          </a:p>
          <a:p>
            <a:pPr marL="342900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>
                <a:solidFill>
                  <a:srgbClr val="747678"/>
                </a:solidFill>
              </a:rPr>
              <a:t>includes </a:t>
            </a:r>
            <a:r>
              <a:rPr lang="en-GB" sz="2000" dirty="0" smtClean="0">
                <a:solidFill>
                  <a:srgbClr val="747678"/>
                </a:solidFill>
              </a:rPr>
              <a:t>evaluation and use of research evidence</a:t>
            </a:r>
          </a:p>
        </p:txBody>
      </p:sp>
    </p:spTree>
    <p:extLst>
      <p:ext uri="{BB962C8B-B14F-4D97-AF65-F5344CB8AC3E}">
        <p14:creationId xmlns:p14="http://schemas.microsoft.com/office/powerpoint/2010/main" val="42646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4892"/>
            <a:ext cx="8341816" cy="792088"/>
          </a:xfrm>
        </p:spPr>
        <p:txBody>
          <a:bodyPr/>
          <a:lstStyle/>
          <a:p>
            <a:r>
              <a:rPr lang="en-GB" sz="3600" dirty="0" smtClean="0"/>
              <a:t>What makes evaluation effective</a:t>
            </a:r>
            <a:r>
              <a:rPr lang="en-GB" sz="3600" dirty="0"/>
              <a:t>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4914" y="976980"/>
            <a:ext cx="6133391" cy="527983"/>
          </a:xfrm>
        </p:spPr>
        <p:txBody>
          <a:bodyPr/>
          <a:lstStyle/>
          <a:p>
            <a:r>
              <a:rPr lang="en-GB" sz="2400" dirty="0" smtClean="0"/>
              <a:t>Evaluation needs to</a:t>
            </a:r>
            <a:endParaRPr lang="en-GB" sz="24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8825" y="1635488"/>
            <a:ext cx="7578279" cy="24776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61950" indent="-36195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endParaRPr lang="en-GB" sz="2000" dirty="0">
              <a:solidFill>
                <a:srgbClr val="747678"/>
              </a:solidFill>
            </a:endParaRPr>
          </a:p>
          <a:p>
            <a:pPr marL="361950" indent="-36195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747678"/>
                </a:solidFill>
              </a:rPr>
              <a:t>measure achievement of intended outcomes and any additional impacts</a:t>
            </a:r>
          </a:p>
          <a:p>
            <a:pPr marL="342900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747678"/>
                </a:solidFill>
              </a:rPr>
              <a:t>be embedded in the </a:t>
            </a:r>
            <a:r>
              <a:rPr lang="en-GB" sz="2000" dirty="0">
                <a:solidFill>
                  <a:srgbClr val="747678"/>
                </a:solidFill>
              </a:rPr>
              <a:t>learning process </a:t>
            </a:r>
            <a:r>
              <a:rPr lang="en-GB" sz="2000" dirty="0" smtClean="0">
                <a:solidFill>
                  <a:srgbClr val="747678"/>
                </a:solidFill>
              </a:rPr>
              <a:t>and post-CPD actions</a:t>
            </a:r>
          </a:p>
          <a:p>
            <a:pPr marL="342900" indent="-34290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747678"/>
                </a:solidFill>
              </a:rPr>
              <a:t>be easy to implement</a:t>
            </a:r>
          </a:p>
          <a:p>
            <a:pPr marL="361950" indent="-361950" eaLnBrk="1" hangingPunct="1">
              <a:lnSpc>
                <a:spcPts val="23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747678"/>
                </a:solidFill>
              </a:rPr>
              <a:t>be useful for both participants and providers </a:t>
            </a:r>
          </a:p>
        </p:txBody>
      </p:sp>
    </p:spTree>
    <p:extLst>
      <p:ext uri="{BB962C8B-B14F-4D97-AF65-F5344CB8AC3E}">
        <p14:creationId xmlns:p14="http://schemas.microsoft.com/office/powerpoint/2010/main" val="27734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84642" y="188640"/>
            <a:ext cx="8219256" cy="678259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solidFill>
                  <a:srgbClr val="C00000"/>
                </a:solidFill>
                <a:latin typeface="Arial" charset="0"/>
              </a:rPr>
              <a:t>STEM Learning’s approach to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1292" y="1196752"/>
            <a:ext cx="8062606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4625" lvl="2" indent="0">
              <a:buNone/>
              <a:defRPr/>
            </a:pPr>
            <a:r>
              <a:rPr lang="en-GB" altLang="en-US" sz="2000" dirty="0" smtClean="0">
                <a:latin typeface="Arial" charset="0"/>
              </a:rPr>
              <a:t>Evaluation is embedded in professional learning and </a:t>
            </a:r>
            <a:r>
              <a:rPr lang="en-GB" altLang="en-US" sz="2000" dirty="0">
                <a:latin typeface="Arial" charset="0"/>
              </a:rPr>
              <a:t>post CPD </a:t>
            </a:r>
            <a:r>
              <a:rPr lang="en-GB" altLang="en-US" sz="2000" dirty="0" smtClean="0">
                <a:latin typeface="Arial" charset="0"/>
              </a:rPr>
              <a:t>actions of teachers to support both effective CPD and effective evaluation</a:t>
            </a:r>
            <a:endParaRPr lang="en-GB" altLang="en-US" sz="2000" dirty="0">
              <a:latin typeface="Arial" charset="0"/>
            </a:endParaRPr>
          </a:p>
          <a:p>
            <a:pPr marL="633413" lvl="3" indent="-268288" defTabSz="717550">
              <a:buFontTx/>
              <a:buChar char="-"/>
              <a:defRPr/>
            </a:pPr>
            <a:r>
              <a:rPr lang="en-GB" altLang="en-US" sz="1800" dirty="0" smtClean="0">
                <a:latin typeface="Arial" charset="0"/>
              </a:rPr>
              <a:t>Evaluation starts with participants’ application to attend CPD</a:t>
            </a:r>
          </a:p>
          <a:p>
            <a:pPr marL="633413" lvl="3" indent="-268288" defTabSz="717550">
              <a:buFontTx/>
              <a:buChar char="-"/>
              <a:defRPr/>
            </a:pPr>
            <a:r>
              <a:rPr lang="en-GB" altLang="en-US" sz="1800" dirty="0" smtClean="0">
                <a:latin typeface="Arial" charset="0"/>
              </a:rPr>
              <a:t>Course leaders make good use of evaluation data before, during and after the actual CPD session </a:t>
            </a:r>
          </a:p>
          <a:p>
            <a:pPr marL="633413" lvl="3" indent="-268288" defTabSz="717550">
              <a:buFontTx/>
              <a:buChar char="-"/>
              <a:defRPr/>
            </a:pPr>
            <a:r>
              <a:rPr lang="en-GB" altLang="en-US" sz="1800" dirty="0" smtClean="0">
                <a:latin typeface="Arial" charset="0"/>
              </a:rPr>
              <a:t>Planning of post-CPD actions, impacts and evidence collection is integral to the CPD session</a:t>
            </a:r>
          </a:p>
          <a:p>
            <a:pPr marL="633413" lvl="3" indent="-268288" defTabSz="717550">
              <a:buFontTx/>
              <a:buChar char="-"/>
              <a:defRPr/>
            </a:pPr>
            <a:r>
              <a:rPr lang="en-GB" altLang="en-US" sz="1800" dirty="0" smtClean="0">
                <a:latin typeface="Arial" charset="0"/>
              </a:rPr>
              <a:t>Participants are not only supported with the content of the CPD they are also helped to plan for and measure a range of impacts resulting from their professional learning and can more easily evaluate the effectiveness of the CPD</a:t>
            </a:r>
          </a:p>
        </p:txBody>
      </p:sp>
    </p:spTree>
    <p:extLst>
      <p:ext uri="{BB962C8B-B14F-4D97-AF65-F5344CB8AC3E}">
        <p14:creationId xmlns:p14="http://schemas.microsoft.com/office/powerpoint/2010/main" val="15947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T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Learning_template_2016_w_strapline_4x3_standard.potx" id="{C261B455-663B-4FA7-8D7E-323E9F6A621B}" vid="{8C489E40-C472-4BD3-AD71-C2EA677ADA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 Learning_template_2016_w_strapline_4x3_standard-2</Template>
  <TotalTime>1153</TotalTime>
  <Words>1558</Words>
  <Application>Microsoft Office PowerPoint</Application>
  <PresentationFormat>On-screen Show (4:3)</PresentationFormat>
  <Paragraphs>262</Paragraphs>
  <Slides>36</Slides>
  <Notes>28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Times New Roman</vt:lpstr>
      <vt:lpstr>Wingdings</vt:lpstr>
      <vt:lpstr>HEaTED Theme</vt:lpstr>
      <vt:lpstr>SLP Training Day 3 30th September 2016</vt:lpstr>
      <vt:lpstr>Learning intentions</vt:lpstr>
      <vt:lpstr>Our Unique Selling Point The Why, What, Where and What next? Of the impact process</vt:lpstr>
      <vt:lpstr>Learning intentions</vt:lpstr>
      <vt:lpstr>Bringing about change</vt:lpstr>
      <vt:lpstr>Why?</vt:lpstr>
      <vt:lpstr>What makes CPD effective?     </vt:lpstr>
      <vt:lpstr>What makes evaluation effective? </vt:lpstr>
      <vt:lpstr>STEM Learning’s approach to evaluation</vt:lpstr>
      <vt:lpstr>What?</vt:lpstr>
      <vt:lpstr>Please complete the next step of your CPD</vt:lpstr>
      <vt:lpstr>PowerPoint Presentation</vt:lpstr>
      <vt:lpstr>Thinking about the whole process</vt:lpstr>
      <vt:lpstr>Extract from intended learning outcomes: completed by participants before the course</vt:lpstr>
      <vt:lpstr>PowerPoint Presentation</vt:lpstr>
      <vt:lpstr>PowerPoint Presentation</vt:lpstr>
      <vt:lpstr>During the CPD</vt:lpstr>
      <vt:lpstr>PowerPoint Presentation</vt:lpstr>
      <vt:lpstr>PowerPoint Presentation</vt:lpstr>
      <vt:lpstr>Examples of evidence of Impact </vt:lpstr>
      <vt:lpstr>PowerPoint Presentation</vt:lpstr>
      <vt:lpstr>PowerPoint Presentation</vt:lpstr>
      <vt:lpstr>Can you provide on-line access?</vt:lpstr>
      <vt:lpstr>What next?</vt:lpstr>
      <vt:lpstr>PowerPoint Presentation</vt:lpstr>
      <vt:lpstr>PowerPoint Presentation</vt:lpstr>
      <vt:lpstr>PowerPoint Presentation</vt:lpstr>
      <vt:lpstr>Aggregating the data from paper forms</vt:lpstr>
      <vt:lpstr>PowerPoint Presentation</vt:lpstr>
      <vt:lpstr>Extracting data to support the SLP</vt:lpstr>
      <vt:lpstr>Detailed impact on Self</vt:lpstr>
      <vt:lpstr>Detailed impact on students</vt:lpstr>
      <vt:lpstr>Impact 8-14 weeks after the CPD</vt:lpstr>
      <vt:lpstr>Impact 8-9 months after the CPD</vt:lpstr>
      <vt:lpstr>Learning intentions</vt:lpstr>
      <vt:lpstr>Learning intentions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Unique Selling Point The Why, What, Where and What next? Of the impact process</dc:title>
  <dc:creator>Linda Needham</dc:creator>
  <cp:lastModifiedBy>Joanne Davies</cp:lastModifiedBy>
  <cp:revision>25</cp:revision>
  <dcterms:created xsi:type="dcterms:W3CDTF">2016-09-20T14:41:55Z</dcterms:created>
  <dcterms:modified xsi:type="dcterms:W3CDTF">2016-10-04T11:35:18Z</dcterms:modified>
</cp:coreProperties>
</file>