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1" r:id="rId2"/>
    <p:sldId id="262" r:id="rId3"/>
    <p:sldId id="263" r:id="rId4"/>
    <p:sldId id="295" r:id="rId5"/>
    <p:sldId id="264" r:id="rId6"/>
    <p:sldId id="296" r:id="rId7"/>
    <p:sldId id="291" r:id="rId8"/>
    <p:sldId id="284" r:id="rId9"/>
    <p:sldId id="285" r:id="rId10"/>
    <p:sldId id="297" r:id="rId11"/>
    <p:sldId id="292" r:id="rId12"/>
    <p:sldId id="293" r:id="rId13"/>
    <p:sldId id="286" r:id="rId14"/>
    <p:sldId id="294" r:id="rId15"/>
    <p:sldId id="287" r:id="rId16"/>
    <p:sldId id="289" r:id="rId17"/>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678"/>
    <a:srgbClr val="CF24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1362"/>
  </p:normalViewPr>
  <p:slideViewPr>
    <p:cSldViewPr>
      <p:cViewPr varScale="1">
        <p:scale>
          <a:sx n="95" d="100"/>
          <a:sy n="95" d="100"/>
        </p:scale>
        <p:origin x="2064" y="72"/>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308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040453" y="177111"/>
            <a:ext cx="1518167" cy="498056"/>
          </a:xfrm>
          <a:prstGeom prst="rect">
            <a:avLst/>
          </a:prstGeom>
        </p:spPr>
        <p:txBody>
          <a:bodyPr vert="horz" lIns="91440" tIns="45720" rIns="91440" bIns="45720" rtlCol="0"/>
          <a:lstStyle>
            <a:lvl1pPr algn="r">
              <a:defRPr sz="1200" smtClean="0"/>
            </a:lvl1pPr>
          </a:lstStyle>
          <a:p>
            <a:pPr>
              <a:defRPr/>
            </a:pPr>
            <a:fld id="{533141A3-1B1D-499B-8EF6-0BB01072C42A}" type="datetimeFigureOut">
              <a:rPr lang="en-GB"/>
              <a:pPr>
                <a:defRPr/>
              </a:pPr>
              <a:t>05/10/2016</a:t>
            </a:fld>
            <a:endParaRPr lang="en-GB" dirty="0"/>
          </a:p>
        </p:txBody>
      </p:sp>
      <p:sp>
        <p:nvSpPr>
          <p:cNvPr id="5" name="Slide Number Placeholder 4"/>
          <p:cNvSpPr>
            <a:spLocks noGrp="1"/>
          </p:cNvSpPr>
          <p:nvPr>
            <p:ph type="sldNum" sz="quarter" idx="3"/>
          </p:nvPr>
        </p:nvSpPr>
        <p:spPr>
          <a:xfrm>
            <a:off x="5040453" y="9262736"/>
            <a:ext cx="1572517" cy="498055"/>
          </a:xfrm>
          <a:prstGeom prst="rect">
            <a:avLst/>
          </a:prstGeom>
        </p:spPr>
        <p:txBody>
          <a:bodyPr vert="horz" lIns="91440" tIns="45720" rIns="91440" bIns="45720" rtlCol="0" anchor="b"/>
          <a:lstStyle>
            <a:lvl1pPr algn="r">
              <a:defRPr sz="1200" smtClean="0"/>
            </a:lvl1pPr>
          </a:lstStyle>
          <a:p>
            <a:pPr>
              <a:defRPr/>
            </a:pPr>
            <a:fld id="{80317889-7F52-4FE7-8ABA-65F3AA83C98A}" type="slidenum">
              <a:rPr lang="en-GB"/>
              <a:pPr>
                <a:defRPr/>
              </a:pPr>
              <a:t>‹#›</a:t>
            </a:fld>
            <a:endParaRPr lang="en-GB"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104" y="194876"/>
            <a:ext cx="1575481" cy="828523"/>
          </a:xfrm>
          <a:prstGeom prst="rect">
            <a:avLst/>
          </a:prstGeom>
        </p:spPr>
      </p:pic>
      <p:sp>
        <p:nvSpPr>
          <p:cNvPr id="12" name="TextBox 11"/>
          <p:cNvSpPr txBox="1">
            <a:spLocks noChangeArrowheads="1"/>
          </p:cNvSpPr>
          <p:nvPr/>
        </p:nvSpPr>
        <p:spPr bwMode="auto">
          <a:xfrm>
            <a:off x="430263" y="8995828"/>
            <a:ext cx="419744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GB" sz="1050" dirty="0" smtClean="0">
                <a:solidFill>
                  <a:prstClr val="black">
                    <a:tint val="75000"/>
                  </a:prstClr>
                </a:solidFill>
              </a:rPr>
              <a:t>STEM Learning operates the National STEM Learning Centre and Network, alongside other projects supporting STEM education</a:t>
            </a:r>
          </a:p>
          <a:p>
            <a:pPr eaLnBrk="1" fontAlgn="auto" hangingPunct="1">
              <a:spcBef>
                <a:spcPts val="0"/>
              </a:spcBef>
              <a:spcAft>
                <a:spcPts val="0"/>
              </a:spcAft>
              <a:defRPr/>
            </a:pPr>
            <a:endParaRPr lang="en-GB" sz="700" dirty="0" smtClean="0">
              <a:solidFill>
                <a:prstClr val="black">
                  <a:tint val="75000"/>
                </a:prstClr>
              </a:solidFill>
            </a:endParaRPr>
          </a:p>
          <a:p>
            <a:pPr eaLnBrk="1" fontAlgn="auto" hangingPunct="1">
              <a:spcBef>
                <a:spcPts val="0"/>
              </a:spcBef>
              <a:spcAft>
                <a:spcPts val="0"/>
              </a:spcAft>
              <a:defRPr/>
            </a:pPr>
            <a:r>
              <a:rPr lang="en-GB" sz="1050" b="1" dirty="0" smtClean="0">
                <a:solidFill>
                  <a:prstClr val="black">
                    <a:tint val="75000"/>
                  </a:prstClr>
                </a:solidFill>
              </a:rPr>
              <a:t>www.stem.org.uk</a:t>
            </a:r>
          </a:p>
        </p:txBody>
      </p:sp>
    </p:spTree>
    <p:extLst>
      <p:ext uri="{BB962C8B-B14F-4D97-AF65-F5344CB8AC3E}">
        <p14:creationId xmlns:p14="http://schemas.microsoft.com/office/powerpoint/2010/main" val="223966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682040" y="165444"/>
            <a:ext cx="947269" cy="498056"/>
          </a:xfrm>
          <a:prstGeom prst="rect">
            <a:avLst/>
          </a:prstGeom>
        </p:spPr>
        <p:txBody>
          <a:bodyPr vert="horz" lIns="91440" tIns="45720" rIns="91440" bIns="45720" rtlCol="0"/>
          <a:lstStyle>
            <a:lvl1pPr algn="r">
              <a:defRPr sz="1100" smtClean="0"/>
            </a:lvl1pPr>
          </a:lstStyle>
          <a:p>
            <a:pPr>
              <a:defRPr/>
            </a:pPr>
            <a:fld id="{CFEEF0ED-5334-488F-92B1-69662E749F80}" type="datetimeFigureOut">
              <a:rPr lang="en-GB"/>
              <a:pPr>
                <a:defRPr/>
              </a:pPr>
              <a:t>05/10/2016</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7" name="Slide Number Placeholder 6"/>
          <p:cNvSpPr>
            <a:spLocks noGrp="1"/>
          </p:cNvSpPr>
          <p:nvPr>
            <p:ph type="sldNum" sz="quarter" idx="5"/>
          </p:nvPr>
        </p:nvSpPr>
        <p:spPr>
          <a:xfrm>
            <a:off x="4682843" y="9263141"/>
            <a:ext cx="1946464" cy="498055"/>
          </a:xfrm>
          <a:prstGeom prst="rect">
            <a:avLst/>
          </a:prstGeom>
        </p:spPr>
        <p:txBody>
          <a:bodyPr vert="horz" lIns="91440" tIns="45720" rIns="91440" bIns="45720" rtlCol="0" anchor="b"/>
          <a:lstStyle>
            <a:lvl1pPr algn="r">
              <a:defRPr sz="1200" smtClean="0"/>
            </a:lvl1pPr>
          </a:lstStyle>
          <a:p>
            <a:pPr>
              <a:defRPr/>
            </a:pPr>
            <a:fld id="{CDF1C27B-6FDC-4395-9A18-99386A812577}" type="slidenum">
              <a:rPr lang="en-GB"/>
              <a:pPr>
                <a:defRPr/>
              </a:pPr>
              <a:t>‹#›</a:t>
            </a:fld>
            <a:endParaRPr lang="en-GB"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104" y="194876"/>
            <a:ext cx="1575481" cy="828523"/>
          </a:xfrm>
          <a:prstGeom prst="rect">
            <a:avLst/>
          </a:prstGeom>
        </p:spPr>
      </p:pic>
      <p:sp>
        <p:nvSpPr>
          <p:cNvPr id="11" name="TextBox 10"/>
          <p:cNvSpPr txBox="1">
            <a:spLocks noChangeArrowheads="1"/>
          </p:cNvSpPr>
          <p:nvPr/>
        </p:nvSpPr>
        <p:spPr bwMode="auto">
          <a:xfrm>
            <a:off x="430263" y="8995828"/>
            <a:ext cx="419744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GB" sz="1050" dirty="0" smtClean="0">
                <a:solidFill>
                  <a:prstClr val="black">
                    <a:tint val="75000"/>
                  </a:prstClr>
                </a:solidFill>
              </a:rPr>
              <a:t>STEM Learning operates the National STEM Learning Centre and Network, alongside other projects supporting STEM education</a:t>
            </a:r>
          </a:p>
          <a:p>
            <a:pPr eaLnBrk="1" fontAlgn="auto" hangingPunct="1">
              <a:spcBef>
                <a:spcPts val="0"/>
              </a:spcBef>
              <a:spcAft>
                <a:spcPts val="0"/>
              </a:spcAft>
              <a:defRPr/>
            </a:pPr>
            <a:endParaRPr lang="en-GB" sz="700" dirty="0" smtClean="0">
              <a:solidFill>
                <a:prstClr val="black">
                  <a:tint val="75000"/>
                </a:prstClr>
              </a:solidFill>
            </a:endParaRPr>
          </a:p>
          <a:p>
            <a:pPr eaLnBrk="1" fontAlgn="auto" hangingPunct="1">
              <a:spcBef>
                <a:spcPts val="0"/>
              </a:spcBef>
              <a:spcAft>
                <a:spcPts val="0"/>
              </a:spcAft>
              <a:defRPr/>
            </a:pPr>
            <a:r>
              <a:rPr lang="en-GB" sz="1050" b="1" dirty="0" smtClean="0">
                <a:solidFill>
                  <a:prstClr val="black">
                    <a:tint val="75000"/>
                  </a:prstClr>
                </a:solidFill>
              </a:rPr>
              <a:t>www.stem.org.uk</a:t>
            </a:r>
          </a:p>
        </p:txBody>
      </p:sp>
    </p:spTree>
    <p:extLst>
      <p:ext uri="{BB962C8B-B14F-4D97-AF65-F5344CB8AC3E}">
        <p14:creationId xmlns:p14="http://schemas.microsoft.com/office/powerpoint/2010/main" val="11509643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DF1C27B-6FDC-4395-9A18-99386A812577}" type="slidenum">
              <a:rPr lang="en-GB" smtClean="0"/>
              <a:pPr>
                <a:defRPr/>
              </a:pPr>
              <a:t>1</a:t>
            </a:fld>
            <a:endParaRPr lang="en-GB" dirty="0"/>
          </a:p>
        </p:txBody>
      </p:sp>
    </p:spTree>
    <p:extLst>
      <p:ext uri="{BB962C8B-B14F-4D97-AF65-F5344CB8AC3E}">
        <p14:creationId xmlns:p14="http://schemas.microsoft.com/office/powerpoint/2010/main" val="1619798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baseline="0" dirty="0" smtClean="0"/>
              <a:t>If their CPD has happened in the past they will need to click on the Show attended CPD button to view their CPD  and the link to the Impact Toolkit</a:t>
            </a: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10</a:t>
            </a:fld>
            <a:endParaRPr lang="en-GB" dirty="0"/>
          </a:p>
        </p:txBody>
      </p:sp>
    </p:spTree>
    <p:extLst>
      <p:ext uri="{BB962C8B-B14F-4D97-AF65-F5344CB8AC3E}">
        <p14:creationId xmlns:p14="http://schemas.microsoft.com/office/powerpoint/2010/main" val="2715088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If they go straight</a:t>
            </a:r>
            <a:r>
              <a:rPr lang="en-GB" b="0" baseline="0" dirty="0" smtClean="0"/>
              <a:t> to the ITK login page, they will login as a participant and will be taken to their To Do List.</a:t>
            </a: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11</a:t>
            </a:fld>
            <a:endParaRPr lang="en-GB" dirty="0"/>
          </a:p>
        </p:txBody>
      </p:sp>
    </p:spTree>
    <p:extLst>
      <p:ext uri="{BB962C8B-B14F-4D97-AF65-F5344CB8AC3E}">
        <p14:creationId xmlns:p14="http://schemas.microsoft.com/office/powerpoint/2010/main" val="3106358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dirty="0" smtClean="0"/>
              <a:t>They will be able to  view</a:t>
            </a:r>
            <a:r>
              <a:rPr lang="en-GB" b="0" baseline="0" dirty="0" smtClean="0"/>
              <a:t> all of the forms that they are due to complete for their activities.</a:t>
            </a:r>
          </a:p>
          <a:p>
            <a:pPr marL="0" indent="0">
              <a:buFont typeface="Arial" panose="020B0604020202020204" pitchFamily="34" charset="0"/>
              <a:buNone/>
            </a:pPr>
            <a:endParaRPr lang="en-GB" b="0" baseline="0" dirty="0" smtClean="0"/>
          </a:p>
          <a:p>
            <a:pPr marL="171450" indent="-171450">
              <a:buFont typeface="Arial" panose="020B0604020202020204" pitchFamily="34" charset="0"/>
              <a:buChar char="•"/>
            </a:pPr>
            <a:r>
              <a:rPr lang="en-GB" b="0" baseline="0" dirty="0" smtClean="0"/>
              <a:t>We do plan to make some improvements to this page – allowing participants to:</a:t>
            </a:r>
          </a:p>
          <a:p>
            <a:pPr marL="628650" lvl="1" indent="-171450">
              <a:buFont typeface="Arial" panose="020B0604020202020204" pitchFamily="34" charset="0"/>
              <a:buChar char="•"/>
            </a:pPr>
            <a:r>
              <a:rPr lang="en-GB" b="0" baseline="0" dirty="0" smtClean="0"/>
              <a:t>filter by due date and title</a:t>
            </a:r>
          </a:p>
          <a:p>
            <a:pPr marL="628650" lvl="1" indent="-171450">
              <a:buFont typeface="Arial" panose="020B0604020202020204" pitchFamily="34" charset="0"/>
              <a:buChar char="•"/>
            </a:pPr>
            <a:r>
              <a:rPr lang="en-GB" b="0" baseline="0" dirty="0" smtClean="0"/>
              <a:t>and removing forms that have been completed by aggregate data entry</a:t>
            </a: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12</a:t>
            </a:fld>
            <a:endParaRPr lang="en-GB" dirty="0"/>
          </a:p>
        </p:txBody>
      </p:sp>
    </p:spTree>
    <p:extLst>
      <p:ext uri="{BB962C8B-B14F-4D97-AF65-F5344CB8AC3E}">
        <p14:creationId xmlns:p14="http://schemas.microsoft.com/office/powerpoint/2010/main" val="1502375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Application confirmation</a:t>
            </a:r>
            <a:r>
              <a:rPr lang="en-GB" b="0" baseline="0" dirty="0" smtClean="0"/>
              <a:t> email:  If someone else has booked on their behalf, a participant must complete their application by clicking on the link in their application confirmation email,  which will allow them to confirm their details  and create an account on the website if required.</a:t>
            </a:r>
          </a:p>
          <a:p>
            <a:endParaRPr lang="en-GB" b="1" baseline="0" dirty="0" smtClean="0"/>
          </a:p>
          <a:p>
            <a:r>
              <a:rPr lang="en-GB" sz="1200" kern="1200" dirty="0" smtClean="0">
                <a:solidFill>
                  <a:schemeClr val="tx1"/>
                </a:solidFill>
                <a:effectLst/>
                <a:latin typeface="Arial" panose="020B0604020202020204" pitchFamily="34" charset="0"/>
                <a:ea typeface="+mn-ea"/>
                <a:cs typeface="Arial" panose="020B0604020202020204" pitchFamily="34" charset="0"/>
              </a:rPr>
              <a:t>It is essential that participants know to book and complete their applications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 their application status will remain as </a:t>
            </a:r>
            <a:r>
              <a:rPr lang="en-GB" sz="1200" b="1" kern="1200" baseline="0" dirty="0" smtClean="0">
                <a:solidFill>
                  <a:schemeClr val="tx1"/>
                </a:solidFill>
                <a:effectLst/>
                <a:latin typeface="Arial" panose="020B0604020202020204" pitchFamily="34" charset="0"/>
                <a:ea typeface="+mn-ea"/>
                <a:cs typeface="Arial" panose="020B0604020202020204" pitchFamily="34" charset="0"/>
              </a:rPr>
              <a:t>outstanding</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if they don’t follow the steps in  the application confirmation email, but needs to be </a:t>
            </a:r>
            <a:r>
              <a:rPr lang="en-GB" sz="1200" b="1" kern="1200" baseline="0" dirty="0" smtClean="0">
                <a:solidFill>
                  <a:schemeClr val="tx1"/>
                </a:solidFill>
                <a:effectLst/>
                <a:latin typeface="Arial" panose="020B0604020202020204" pitchFamily="34" charset="0"/>
                <a:ea typeface="+mn-ea"/>
                <a:cs typeface="Arial" panose="020B0604020202020204" pitchFamily="34" charset="0"/>
              </a:rPr>
              <a:t>complete</a:t>
            </a:r>
            <a:r>
              <a:rPr lang="en-GB" sz="1200" b="0" kern="1200" baseline="0" dirty="0" smtClean="0">
                <a:solidFill>
                  <a:schemeClr val="tx1"/>
                </a:solidFill>
                <a:effectLst/>
                <a:latin typeface="Arial" panose="020B0604020202020204" pitchFamily="34" charset="0"/>
                <a:ea typeface="+mn-ea"/>
                <a:cs typeface="Arial" panose="020B0604020202020204" pitchFamily="34" charset="0"/>
              </a:rPr>
              <a:t> in order for them to be picked up by ITK.</a:t>
            </a:r>
          </a:p>
          <a:p>
            <a:endParaRPr lang="en-GB" sz="1200" b="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9EBF7AB-2207-4028-9B32-6D37C6F99CC1}" type="slidenum">
              <a:rPr lang="en-GB" smtClean="0"/>
              <a:t>13</a:t>
            </a:fld>
            <a:endParaRPr lang="en-GB" dirty="0"/>
          </a:p>
        </p:txBody>
      </p:sp>
    </p:spTree>
    <p:extLst>
      <p:ext uri="{BB962C8B-B14F-4D97-AF65-F5344CB8AC3E}">
        <p14:creationId xmlns:p14="http://schemas.microsoft.com/office/powerpoint/2010/main" val="753199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If a participant</a:t>
            </a:r>
            <a:r>
              <a:rPr lang="en-GB" b="0" baseline="0" dirty="0" smtClean="0"/>
              <a:t> sees the following message when they attempt  to access the ITK from any of the possible routes, it probably means that either they either have:</a:t>
            </a:r>
            <a:br>
              <a:rPr lang="en-GB" b="0" baseline="0" dirty="0" smtClean="0"/>
            </a:br>
            <a:endParaRPr lang="en-GB" b="0" baseline="0" dirty="0" smtClean="0"/>
          </a:p>
          <a:p>
            <a:pPr marL="171450" indent="-171450">
              <a:buFont typeface="Arial" panose="020B0604020202020204" pitchFamily="34" charset="0"/>
              <a:buChar char="•"/>
            </a:pPr>
            <a:r>
              <a:rPr lang="en-GB" b="0" baseline="0" dirty="0" smtClean="0"/>
              <a:t>More than one account on the website – possibly with activities attached to each and they have used the wrong one.</a:t>
            </a:r>
            <a:br>
              <a:rPr lang="en-GB" b="0" baseline="0" dirty="0" smtClean="0"/>
            </a:br>
            <a:endParaRPr lang="en-GB" b="0" baseline="0" dirty="0" smtClean="0"/>
          </a:p>
          <a:p>
            <a:pPr marL="171450" indent="-171450">
              <a:buFont typeface="Arial" panose="020B0604020202020204" pitchFamily="34" charset="0"/>
              <a:buChar char="•"/>
            </a:pPr>
            <a:r>
              <a:rPr lang="en-GB" b="0" baseline="0" dirty="0" smtClean="0"/>
              <a:t>They are using a shared PC and someone has previously logged onto the website with a different account. </a:t>
            </a: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14</a:t>
            </a:fld>
            <a:endParaRPr lang="en-GB" dirty="0"/>
          </a:p>
        </p:txBody>
      </p:sp>
    </p:spTree>
    <p:extLst>
      <p:ext uri="{BB962C8B-B14F-4D97-AF65-F5344CB8AC3E}">
        <p14:creationId xmlns:p14="http://schemas.microsoft.com/office/powerpoint/2010/main" val="3648389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We are</a:t>
            </a:r>
            <a:r>
              <a:rPr lang="en-GB" b="0" baseline="0" dirty="0" smtClean="0"/>
              <a:t> considering a number of improvements to the ITK, user facing also improvements to the admin interface. We will be reviewing and prioritising these development wishes in the next few weeks. </a:t>
            </a:r>
          </a:p>
          <a:p>
            <a:endParaRPr lang="en-GB" b="0" baseline="0" dirty="0" smtClean="0"/>
          </a:p>
          <a:p>
            <a:endParaRPr lang="en-GB" b="0" baseline="0" dirty="0" smtClean="0"/>
          </a:p>
          <a:p>
            <a:endParaRPr lang="en-GB" b="0" baseline="0" dirty="0" smtClean="0"/>
          </a:p>
          <a:p>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15</a:t>
            </a:fld>
            <a:endParaRPr lang="en-GB" dirty="0"/>
          </a:p>
        </p:txBody>
      </p:sp>
    </p:spTree>
    <p:extLst>
      <p:ext uri="{BB962C8B-B14F-4D97-AF65-F5344CB8AC3E}">
        <p14:creationId xmlns:p14="http://schemas.microsoft.com/office/powerpoint/2010/main" val="3040124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Email support@stem.org.uk</a:t>
            </a:r>
            <a:r>
              <a:rPr lang="en-GB" b="0" baseline="0" dirty="0" smtClean="0"/>
              <a:t> if you need to report any issues with the </a:t>
            </a:r>
            <a:r>
              <a:rPr lang="en-GB" b="0" baseline="0" smtClean="0"/>
              <a:t>Impact Toolkit.</a:t>
            </a: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16</a:t>
            </a:fld>
            <a:endParaRPr lang="en-GB" dirty="0"/>
          </a:p>
        </p:txBody>
      </p:sp>
    </p:spTree>
    <p:extLst>
      <p:ext uri="{BB962C8B-B14F-4D97-AF65-F5344CB8AC3E}">
        <p14:creationId xmlns:p14="http://schemas.microsoft.com/office/powerpoint/2010/main" val="364622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I’ll cover</a:t>
            </a:r>
            <a:r>
              <a:rPr lang="en-GB" baseline="0" dirty="0" smtClean="0"/>
              <a:t> the basics of the newly implemented Single Sign on process and what to do if a participant has an issue accessing the ITK.</a:t>
            </a:r>
          </a:p>
          <a:p>
            <a:endParaRPr lang="en-GB" baseline="0" dirty="0" smtClean="0"/>
          </a:p>
          <a:p>
            <a:r>
              <a:rPr lang="en-GB" baseline="0" dirty="0" smtClean="0"/>
              <a:t>I’ll also mention a few of the likely upcoming ITK developments.</a:t>
            </a:r>
            <a:endParaRPr lang="en-GB" dirty="0"/>
          </a:p>
        </p:txBody>
      </p:sp>
      <p:sp>
        <p:nvSpPr>
          <p:cNvPr id="4" name="Slide Number Placeholder 3"/>
          <p:cNvSpPr>
            <a:spLocks noGrp="1"/>
          </p:cNvSpPr>
          <p:nvPr>
            <p:ph type="sldNum" sz="quarter" idx="10"/>
          </p:nvPr>
        </p:nvSpPr>
        <p:spPr/>
        <p:txBody>
          <a:bodyPr/>
          <a:lstStyle/>
          <a:p>
            <a:pPr>
              <a:defRPr/>
            </a:pPr>
            <a:fld id="{CDF1C27B-6FDC-4395-9A18-99386A812577}" type="slidenum">
              <a:rPr lang="en-GB" smtClean="0"/>
              <a:pPr>
                <a:defRPr/>
              </a:pPr>
              <a:t>2</a:t>
            </a:fld>
            <a:endParaRPr lang="en-GB" dirty="0"/>
          </a:p>
        </p:txBody>
      </p:sp>
    </p:spTree>
    <p:extLst>
      <p:ext uri="{BB962C8B-B14F-4D97-AF65-F5344CB8AC3E}">
        <p14:creationId xmlns:p14="http://schemas.microsoft.com/office/powerpoint/2010/main" val="2768721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a:t>
            </a:r>
            <a:r>
              <a:rPr lang="en-GB" baseline="0" dirty="0" smtClean="0"/>
              <a:t> previously used token system has been removed and now participants will be able to use the same account details they use on the STEM learning website to access the Impact Toolkit. They will only need to login once in any session (period of time they are logged in) to access both sites.</a:t>
            </a: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Emails</a:t>
            </a:r>
            <a:r>
              <a:rPr lang="en-GB" baseline="0" dirty="0" smtClean="0"/>
              <a:t> sent from the Toolkit previously,  should still work allowing participants to access ITK.</a:t>
            </a:r>
            <a:br>
              <a:rPr lang="en-GB" baseline="0" dirty="0" smtClean="0"/>
            </a:br>
            <a:endParaRPr lang="en-GB" baseline="0" dirty="0" smtClean="0"/>
          </a:p>
          <a:p>
            <a:pPr marL="171450" indent="-171450">
              <a:buFont typeface="Arial" panose="020B0604020202020204" pitchFamily="34" charset="0"/>
              <a:buChar char="•"/>
            </a:pPr>
            <a:r>
              <a:rPr lang="en-GB" baseline="0" dirty="0" smtClean="0"/>
              <a:t>However new tokens cannot be sent from the Toolkit.</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Once logged in the participant will be able to move between the  website and the ITK with out the need to login again. </a:t>
            </a:r>
            <a:endParaRPr lang="en-GB" dirty="0"/>
          </a:p>
        </p:txBody>
      </p:sp>
      <p:sp>
        <p:nvSpPr>
          <p:cNvPr id="4" name="Slide Number Placeholder 3"/>
          <p:cNvSpPr>
            <a:spLocks noGrp="1"/>
          </p:cNvSpPr>
          <p:nvPr>
            <p:ph type="sldNum" sz="quarter" idx="10"/>
          </p:nvPr>
        </p:nvSpPr>
        <p:spPr/>
        <p:txBody>
          <a:bodyPr/>
          <a:lstStyle/>
          <a:p>
            <a:fld id="{A9EBF7AB-2207-4028-9B32-6D37C6F99CC1}" type="slidenum">
              <a:rPr lang="en-GB" smtClean="0"/>
              <a:t>3</a:t>
            </a:fld>
            <a:endParaRPr lang="en-GB" dirty="0"/>
          </a:p>
        </p:txBody>
      </p:sp>
    </p:spTree>
    <p:extLst>
      <p:ext uri="{BB962C8B-B14F-4D97-AF65-F5344CB8AC3E}">
        <p14:creationId xmlns:p14="http://schemas.microsoft.com/office/powerpoint/2010/main" val="2977677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aseline="0" dirty="0" smtClean="0"/>
              <a:t>In order </a:t>
            </a:r>
            <a:r>
              <a:rPr lang="en-GB" baseline="0" dirty="0" smtClean="0"/>
              <a:t>for the participant to be successfully passed through to ITK the following rules  (1-4) still stand.</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There is now an additional rule that participants must be registered on the STEM Learning Website for the Single Sign On process to work, to allow them to access ITK.</a:t>
            </a:r>
          </a:p>
          <a:p>
            <a:endParaRPr lang="en-GB" baseline="0" dirty="0" smtClean="0"/>
          </a:p>
        </p:txBody>
      </p:sp>
      <p:sp>
        <p:nvSpPr>
          <p:cNvPr id="4" name="Slide Number Placeholder 3"/>
          <p:cNvSpPr>
            <a:spLocks noGrp="1"/>
          </p:cNvSpPr>
          <p:nvPr>
            <p:ph type="sldNum" sz="quarter" idx="10"/>
          </p:nvPr>
        </p:nvSpPr>
        <p:spPr/>
        <p:txBody>
          <a:bodyPr/>
          <a:lstStyle/>
          <a:p>
            <a:pPr>
              <a:defRPr/>
            </a:pPr>
            <a:fld id="{CDF1C27B-6FDC-4395-9A18-99386A812577}" type="slidenum">
              <a:rPr lang="en-GB" smtClean="0"/>
              <a:pPr>
                <a:defRPr/>
              </a:pPr>
              <a:t>4</a:t>
            </a:fld>
            <a:endParaRPr lang="en-GB" dirty="0"/>
          </a:p>
        </p:txBody>
      </p:sp>
    </p:spTree>
    <p:extLst>
      <p:ext uri="{BB962C8B-B14F-4D97-AF65-F5344CB8AC3E}">
        <p14:creationId xmlns:p14="http://schemas.microsoft.com/office/powerpoint/2010/main" val="395370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dirty="0" smtClean="0"/>
              <a:t>This is</a:t>
            </a:r>
            <a:r>
              <a:rPr lang="en-GB" b="0" baseline="0" dirty="0" smtClean="0"/>
              <a:t> the most straightforward user journey. </a:t>
            </a:r>
          </a:p>
          <a:p>
            <a:pPr marL="0" indent="0">
              <a:buFont typeface="Arial" panose="020B0604020202020204" pitchFamily="34" charset="0"/>
              <a:buNone/>
            </a:pPr>
            <a:endParaRPr lang="en-GB" b="0" baseline="0" dirty="0" smtClean="0"/>
          </a:p>
          <a:p>
            <a:pPr marL="171450" indent="-171450">
              <a:buFont typeface="Arial" panose="020B0604020202020204" pitchFamily="34" charset="0"/>
              <a:buChar char="•"/>
            </a:pPr>
            <a:r>
              <a:rPr lang="en-GB" b="0" baseline="0" dirty="0" smtClean="0"/>
              <a:t>A user books themselves onto an activity, they will receive a small number of emails from Achiever.</a:t>
            </a:r>
          </a:p>
          <a:p>
            <a:pPr marL="171450" indent="-171450">
              <a:buFont typeface="Arial" panose="020B0604020202020204" pitchFamily="34" charset="0"/>
              <a:buChar char="•"/>
            </a:pPr>
            <a:endParaRPr lang="en-GB" b="0" baseline="0" dirty="0" smtClean="0"/>
          </a:p>
          <a:p>
            <a:pPr marL="171450" indent="-171450">
              <a:buFont typeface="Arial" panose="020B0604020202020204" pitchFamily="34" charset="0"/>
              <a:buChar char="•"/>
            </a:pPr>
            <a:r>
              <a:rPr lang="en-GB" b="0" baseline="0" dirty="0" smtClean="0"/>
              <a:t>If the basic ITK rules apply  (activity starting within 28 days etc..), they will receive an email from ITK inviting them to complete the next form due.</a:t>
            </a:r>
            <a:endParaRPr lang="en-GB" b="0" dirty="0" smtClean="0"/>
          </a:p>
          <a:p>
            <a:endParaRPr lang="en-GB" b="0" dirty="0" smtClean="0"/>
          </a:p>
        </p:txBody>
      </p:sp>
      <p:sp>
        <p:nvSpPr>
          <p:cNvPr id="4" name="Slide Number Placeholder 3"/>
          <p:cNvSpPr>
            <a:spLocks noGrp="1"/>
          </p:cNvSpPr>
          <p:nvPr>
            <p:ph type="sldNum" sz="quarter" idx="10"/>
          </p:nvPr>
        </p:nvSpPr>
        <p:spPr/>
        <p:txBody>
          <a:bodyPr/>
          <a:lstStyle/>
          <a:p>
            <a:fld id="{A9EBF7AB-2207-4028-9B32-6D37C6F99CC1}" type="slidenum">
              <a:rPr lang="en-GB" smtClean="0"/>
              <a:t>5</a:t>
            </a:fld>
            <a:endParaRPr lang="en-GB" dirty="0"/>
          </a:p>
        </p:txBody>
      </p:sp>
    </p:spTree>
    <p:extLst>
      <p:ext uri="{BB962C8B-B14F-4D97-AF65-F5344CB8AC3E}">
        <p14:creationId xmlns:p14="http://schemas.microsoft.com/office/powerpoint/2010/main" val="217054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dirty="0" smtClean="0"/>
              <a:t>They will be taken</a:t>
            </a:r>
            <a:r>
              <a:rPr lang="en-GB" b="0" baseline="0" dirty="0" smtClean="0"/>
              <a:t> to the STEM Learning website where they will be able to login</a:t>
            </a:r>
          </a:p>
          <a:p>
            <a:pPr marL="171450" indent="-171450">
              <a:buFont typeface="Arial" panose="020B0604020202020204" pitchFamily="34" charset="0"/>
              <a:buChar char="•"/>
            </a:pPr>
            <a:endParaRPr lang="en-GB" b="0" baseline="0" dirty="0" smtClean="0"/>
          </a:p>
        </p:txBody>
      </p:sp>
      <p:sp>
        <p:nvSpPr>
          <p:cNvPr id="4" name="Slide Number Placeholder 3"/>
          <p:cNvSpPr>
            <a:spLocks noGrp="1"/>
          </p:cNvSpPr>
          <p:nvPr>
            <p:ph type="sldNum" sz="quarter" idx="10"/>
          </p:nvPr>
        </p:nvSpPr>
        <p:spPr/>
        <p:txBody>
          <a:bodyPr/>
          <a:lstStyle/>
          <a:p>
            <a:fld id="{A9EBF7AB-2207-4028-9B32-6D37C6F99CC1}" type="slidenum">
              <a:rPr lang="en-GB" smtClean="0"/>
              <a:t>6</a:t>
            </a:fld>
            <a:endParaRPr lang="en-GB" dirty="0"/>
          </a:p>
        </p:txBody>
      </p:sp>
    </p:spTree>
    <p:extLst>
      <p:ext uri="{BB962C8B-B14F-4D97-AF65-F5344CB8AC3E}">
        <p14:creationId xmlns:p14="http://schemas.microsoft.com/office/powerpoint/2010/main" val="3048536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dirty="0" smtClean="0"/>
              <a:t>When they</a:t>
            </a:r>
            <a:r>
              <a:rPr lang="en-GB" b="0" baseline="0" dirty="0" smtClean="0"/>
              <a:t> click on the link in the email they received from the ITK, t</a:t>
            </a:r>
            <a:r>
              <a:rPr lang="en-GB" b="0" dirty="0" smtClean="0"/>
              <a:t>hey</a:t>
            </a:r>
            <a:r>
              <a:rPr lang="en-GB" b="0" baseline="0" dirty="0" smtClean="0"/>
              <a:t> are taken to the next form due.</a:t>
            </a:r>
          </a:p>
          <a:p>
            <a:pPr marL="171450" indent="-171450">
              <a:buFont typeface="Arial" panose="020B0604020202020204" pitchFamily="34" charset="0"/>
              <a:buChar char="•"/>
            </a:pPr>
            <a:endParaRPr lang="en-GB" b="0" baseline="0" dirty="0" smtClean="0"/>
          </a:p>
        </p:txBody>
      </p:sp>
      <p:sp>
        <p:nvSpPr>
          <p:cNvPr id="4" name="Slide Number Placeholder 3"/>
          <p:cNvSpPr>
            <a:spLocks noGrp="1"/>
          </p:cNvSpPr>
          <p:nvPr>
            <p:ph type="sldNum" sz="quarter" idx="10"/>
          </p:nvPr>
        </p:nvSpPr>
        <p:spPr/>
        <p:txBody>
          <a:bodyPr/>
          <a:lstStyle/>
          <a:p>
            <a:fld id="{A9EBF7AB-2207-4028-9B32-6D37C6F99CC1}" type="slidenum">
              <a:rPr lang="en-GB" smtClean="0"/>
              <a:t>7</a:t>
            </a:fld>
            <a:endParaRPr lang="en-GB" dirty="0"/>
          </a:p>
        </p:txBody>
      </p:sp>
    </p:spTree>
    <p:extLst>
      <p:ext uri="{BB962C8B-B14F-4D97-AF65-F5344CB8AC3E}">
        <p14:creationId xmlns:p14="http://schemas.microsoft.com/office/powerpoint/2010/main" val="1251565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dirty="0" smtClean="0"/>
              <a:t>Alternatively</a:t>
            </a:r>
            <a:r>
              <a:rPr lang="en-GB" b="0" baseline="0" dirty="0" smtClean="0"/>
              <a:t> they can also access ITK by going to their website dashboard, when logged in and in the My CPD section they will see the link to the  ITK. </a:t>
            </a:r>
            <a:br>
              <a:rPr lang="en-GB" b="0" baseline="0" dirty="0" smtClean="0"/>
            </a:br>
            <a:endParaRPr lang="en-GB" b="0" baseline="0" dirty="0" smtClean="0"/>
          </a:p>
          <a:p>
            <a:pPr marL="171450" indent="-171450">
              <a:buFont typeface="Arial" panose="020B0604020202020204" pitchFamily="34" charset="0"/>
              <a:buChar char="•"/>
            </a:pPr>
            <a:r>
              <a:rPr lang="en-GB" b="0" baseline="0" dirty="0" smtClean="0"/>
              <a:t>Following the link will take them to the next form due.</a:t>
            </a: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8</a:t>
            </a:fld>
            <a:endParaRPr lang="en-GB" dirty="0"/>
          </a:p>
        </p:txBody>
      </p:sp>
    </p:spTree>
    <p:extLst>
      <p:ext uri="{BB962C8B-B14F-4D97-AF65-F5344CB8AC3E}">
        <p14:creationId xmlns:p14="http://schemas.microsoft.com/office/powerpoint/2010/main" val="37470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0" dirty="0"/>
          </a:p>
        </p:txBody>
      </p:sp>
      <p:sp>
        <p:nvSpPr>
          <p:cNvPr id="4" name="Slide Number Placeholder 3"/>
          <p:cNvSpPr>
            <a:spLocks noGrp="1"/>
          </p:cNvSpPr>
          <p:nvPr>
            <p:ph type="sldNum" sz="quarter" idx="10"/>
          </p:nvPr>
        </p:nvSpPr>
        <p:spPr/>
        <p:txBody>
          <a:bodyPr/>
          <a:lstStyle/>
          <a:p>
            <a:fld id="{A9EBF7AB-2207-4028-9B32-6D37C6F99CC1}" type="slidenum">
              <a:rPr lang="en-GB" smtClean="0"/>
              <a:t>9</a:t>
            </a:fld>
            <a:endParaRPr lang="en-GB" dirty="0"/>
          </a:p>
        </p:txBody>
      </p:sp>
    </p:spTree>
    <p:extLst>
      <p:ext uri="{BB962C8B-B14F-4D97-AF65-F5344CB8AC3E}">
        <p14:creationId xmlns:p14="http://schemas.microsoft.com/office/powerpoint/2010/main" val="312955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7" y="1988842"/>
            <a:ext cx="8352928" cy="1470025"/>
          </a:xfrm>
          <a:prstGeom prst="rect">
            <a:avLst/>
          </a:prstGeom>
        </p:spPr>
        <p:txBody>
          <a:bodyPr/>
          <a:lstStyle>
            <a:lvl1pPr algn="l">
              <a:defRPr/>
            </a:lvl1pPr>
          </a:lstStyle>
          <a:p>
            <a:r>
              <a:rPr lang="en-US" smtClean="0"/>
              <a:t>Click to edit Master title style</a:t>
            </a:r>
            <a:endParaRPr lang="en-GB" dirty="0"/>
          </a:p>
        </p:txBody>
      </p:sp>
      <p:sp>
        <p:nvSpPr>
          <p:cNvPr id="3" name="Subtitle 2"/>
          <p:cNvSpPr>
            <a:spLocks noGrp="1"/>
          </p:cNvSpPr>
          <p:nvPr>
            <p:ph type="subTitle" idx="1"/>
          </p:nvPr>
        </p:nvSpPr>
        <p:spPr>
          <a:xfrm>
            <a:off x="395537" y="3789040"/>
            <a:ext cx="8352928" cy="1631032"/>
          </a:xfrm>
          <a:prstGeom prst="rect">
            <a:avLst/>
          </a:prstGeom>
        </p:spPr>
        <p:txBody>
          <a:bodyPr/>
          <a:lstStyle>
            <a:lvl1pPr marL="0" indent="0" algn="l">
              <a:buNone/>
              <a:defRPr>
                <a:solidFill>
                  <a:srgbClr val="747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410146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7" y="332656"/>
            <a:ext cx="8341816" cy="792088"/>
          </a:xfrm>
          <a:prstGeom prst="rect">
            <a:avLst/>
          </a:prstGeom>
        </p:spPr>
        <p:txBody>
          <a:bodyPr/>
          <a:lstStyle>
            <a:lvl1pPr>
              <a:defRPr baseline="0"/>
            </a:lvl1pPr>
          </a:lstStyle>
          <a:p>
            <a:r>
              <a:rPr lang="en-US" smtClean="0"/>
              <a:t>Click to edit Master title style</a:t>
            </a:r>
            <a:endParaRPr lang="en-GB" dirty="0"/>
          </a:p>
        </p:txBody>
      </p:sp>
      <p:sp>
        <p:nvSpPr>
          <p:cNvPr id="15" name="Text Placeholder 14"/>
          <p:cNvSpPr>
            <a:spLocks noGrp="1"/>
          </p:cNvSpPr>
          <p:nvPr>
            <p:ph type="body" sz="quarter" idx="10"/>
          </p:nvPr>
        </p:nvSpPr>
        <p:spPr>
          <a:xfrm>
            <a:off x="395288" y="1268414"/>
            <a:ext cx="8342064" cy="4104803"/>
          </a:xfrm>
          <a:prstGeom prst="rect">
            <a:avLst/>
          </a:prstGeom>
        </p:spPr>
        <p:txBody>
          <a:bodyPr/>
          <a:lstStyle>
            <a:lvl1pPr marL="0" indent="0">
              <a:buNone/>
              <a:defRPr lang="en-US" b="1" dirty="0" err="1" smtClean="0"/>
            </a:lvl1pPr>
            <a:lvl2pPr marL="0" indent="0">
              <a:buFontTx/>
              <a:buNone/>
              <a:defRPr sz="2400" b="0"/>
            </a:lvl2pPr>
            <a:lvl3pPr marL="719138" indent="-363538">
              <a:tabLst>
                <a:tab pos="719138" algn="l"/>
              </a:tabLst>
              <a:defRPr baseline="0"/>
            </a:lvl3pPr>
            <a:lvl4pPr marL="1074738" indent="-355600">
              <a:buFont typeface="Arial" panose="020B0604020202020204" pitchFamily="34" charset="0"/>
              <a:buChar char="•"/>
              <a:tabLst>
                <a:tab pos="1074738" algn="l"/>
              </a:tabLst>
              <a:defRPr sz="2400"/>
            </a:lvl4pPr>
            <a:lvl5pPr marL="1438275" indent="-363538">
              <a:buFont typeface="Arial" panose="020B0604020202020204" pitchFamily="34" charset="0"/>
              <a:buChar char="•"/>
              <a:tabLst>
                <a:tab pos="1438275" algn="l"/>
              </a:tabLst>
              <a:defRPr sz="24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05171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329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0" y="5589588"/>
            <a:ext cx="9144000" cy="0"/>
          </a:xfrm>
          <a:prstGeom prst="line">
            <a:avLst/>
          </a:prstGeom>
          <a:ln w="25400">
            <a:solidFill>
              <a:srgbClr val="74767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2000" y="5724000"/>
            <a:ext cx="2217181" cy="1064608"/>
          </a:xfrm>
          <a:prstGeom prst="rect">
            <a:avLst/>
          </a:prstGeom>
        </p:spPr>
      </p:pic>
      <p:sp>
        <p:nvSpPr>
          <p:cNvPr id="5" name="TextBox 4"/>
          <p:cNvSpPr txBox="1">
            <a:spLocks noChangeArrowheads="1"/>
          </p:cNvSpPr>
          <p:nvPr userDrawn="1"/>
        </p:nvSpPr>
        <p:spPr bwMode="auto">
          <a:xfrm>
            <a:off x="3492500" y="5788025"/>
            <a:ext cx="5472113"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GB" sz="1400" dirty="0" smtClean="0">
                <a:solidFill>
                  <a:prstClr val="black">
                    <a:tint val="75000"/>
                  </a:prstClr>
                </a:solidFill>
              </a:rPr>
              <a:t>STEM Learning operates the National STEM Learning Centre and Network, alongside other projects supporting STEM education</a:t>
            </a:r>
          </a:p>
          <a:p>
            <a:pPr eaLnBrk="1" fontAlgn="auto" hangingPunct="1">
              <a:spcBef>
                <a:spcPts val="0"/>
              </a:spcBef>
              <a:spcAft>
                <a:spcPts val="0"/>
              </a:spcAft>
              <a:defRPr/>
            </a:pPr>
            <a:endParaRPr lang="en-GB" sz="1000" dirty="0" smtClean="0">
              <a:solidFill>
                <a:prstClr val="black">
                  <a:tint val="75000"/>
                </a:prstClr>
              </a:solidFill>
            </a:endParaRPr>
          </a:p>
          <a:p>
            <a:pPr eaLnBrk="1" fontAlgn="auto" hangingPunct="1">
              <a:spcBef>
                <a:spcPts val="0"/>
              </a:spcBef>
              <a:spcAft>
                <a:spcPts val="0"/>
              </a:spcAft>
              <a:defRPr/>
            </a:pPr>
            <a:r>
              <a:rPr lang="en-GB" sz="1400" b="1" dirty="0" smtClean="0">
                <a:solidFill>
                  <a:prstClr val="black">
                    <a:tint val="75000"/>
                  </a:prstClr>
                </a:solidFill>
              </a:rPr>
              <a:t>www.stem.org.uk</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l" rtl="0" eaLnBrk="1" fontAlgn="base" hangingPunct="1">
        <a:spcBef>
          <a:spcPct val="0"/>
        </a:spcBef>
        <a:spcAft>
          <a:spcPct val="0"/>
        </a:spcAft>
        <a:defRPr sz="4400" kern="1200">
          <a:solidFill>
            <a:srgbClr val="CF2453"/>
          </a:solidFill>
          <a:latin typeface="Arial" pitchFamily="34" charset="0"/>
          <a:ea typeface="+mj-ea"/>
          <a:cs typeface="+mj-cs"/>
        </a:defRPr>
      </a:lvl1pPr>
      <a:lvl2pPr algn="l" rtl="0" eaLnBrk="1" fontAlgn="base" hangingPunct="1">
        <a:spcBef>
          <a:spcPct val="0"/>
        </a:spcBef>
        <a:spcAft>
          <a:spcPct val="0"/>
        </a:spcAft>
        <a:defRPr sz="4400">
          <a:solidFill>
            <a:srgbClr val="CF2453"/>
          </a:solidFill>
          <a:latin typeface="Arial" panose="020B0604020202020204" pitchFamily="34" charset="0"/>
        </a:defRPr>
      </a:lvl2pPr>
      <a:lvl3pPr algn="l" rtl="0" eaLnBrk="1" fontAlgn="base" hangingPunct="1">
        <a:spcBef>
          <a:spcPct val="0"/>
        </a:spcBef>
        <a:spcAft>
          <a:spcPct val="0"/>
        </a:spcAft>
        <a:defRPr sz="4400">
          <a:solidFill>
            <a:srgbClr val="CF2453"/>
          </a:solidFill>
          <a:latin typeface="Arial" panose="020B0604020202020204" pitchFamily="34" charset="0"/>
        </a:defRPr>
      </a:lvl3pPr>
      <a:lvl4pPr algn="l" rtl="0" eaLnBrk="1" fontAlgn="base" hangingPunct="1">
        <a:spcBef>
          <a:spcPct val="0"/>
        </a:spcBef>
        <a:spcAft>
          <a:spcPct val="0"/>
        </a:spcAft>
        <a:defRPr sz="4400">
          <a:solidFill>
            <a:srgbClr val="CF2453"/>
          </a:solidFill>
          <a:latin typeface="Arial" panose="020B0604020202020204" pitchFamily="34" charset="0"/>
        </a:defRPr>
      </a:lvl4pPr>
      <a:lvl5pPr algn="l" rtl="0" eaLnBrk="1" fontAlgn="base" hangingPunct="1">
        <a:spcBef>
          <a:spcPct val="0"/>
        </a:spcBef>
        <a:spcAft>
          <a:spcPct val="0"/>
        </a:spcAft>
        <a:defRPr sz="4400">
          <a:solidFill>
            <a:srgbClr val="CF2453"/>
          </a:solidFill>
          <a:latin typeface="Arial" panose="020B0604020202020204" pitchFamily="34" charset="0"/>
        </a:defRPr>
      </a:lvl5pPr>
      <a:lvl6pPr marL="457200" algn="ctr" rtl="0" eaLnBrk="1" fontAlgn="base" hangingPunct="1">
        <a:spcBef>
          <a:spcPct val="0"/>
        </a:spcBef>
        <a:spcAft>
          <a:spcPct val="0"/>
        </a:spcAft>
        <a:defRPr sz="4400">
          <a:solidFill>
            <a:srgbClr val="747678"/>
          </a:solidFill>
          <a:latin typeface="Arial" panose="020B0604020202020204" pitchFamily="34" charset="0"/>
        </a:defRPr>
      </a:lvl6pPr>
      <a:lvl7pPr marL="914400" algn="ctr" rtl="0" eaLnBrk="1" fontAlgn="base" hangingPunct="1">
        <a:spcBef>
          <a:spcPct val="0"/>
        </a:spcBef>
        <a:spcAft>
          <a:spcPct val="0"/>
        </a:spcAft>
        <a:defRPr sz="4400">
          <a:solidFill>
            <a:srgbClr val="747678"/>
          </a:solidFill>
          <a:latin typeface="Arial" panose="020B0604020202020204" pitchFamily="34" charset="0"/>
        </a:defRPr>
      </a:lvl7pPr>
      <a:lvl8pPr marL="1371600" algn="ctr" rtl="0" eaLnBrk="1" fontAlgn="base" hangingPunct="1">
        <a:spcBef>
          <a:spcPct val="0"/>
        </a:spcBef>
        <a:spcAft>
          <a:spcPct val="0"/>
        </a:spcAft>
        <a:defRPr sz="4400">
          <a:solidFill>
            <a:srgbClr val="747678"/>
          </a:solidFill>
          <a:latin typeface="Arial" panose="020B0604020202020204" pitchFamily="34" charset="0"/>
        </a:defRPr>
      </a:lvl8pPr>
      <a:lvl9pPr marL="1828800" algn="ctr" rtl="0" eaLnBrk="1" fontAlgn="base" hangingPunct="1">
        <a:spcBef>
          <a:spcPct val="0"/>
        </a:spcBef>
        <a:spcAft>
          <a:spcPct val="0"/>
        </a:spcAft>
        <a:defRPr sz="4400">
          <a:solidFill>
            <a:srgbClr val="747678"/>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rgbClr val="747678"/>
          </a:solidFill>
          <a:latin typeface="Arial" pitchFamily="34" charset="0"/>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rgbClr val="747678"/>
          </a:solidFill>
          <a:latin typeface="Arial" pitchFamily="34" charset="0"/>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rgbClr val="747678"/>
          </a:solidFill>
          <a:latin typeface="Arial" pitchFamily="34" charset="0"/>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395288" y="1989138"/>
            <a:ext cx="8353425"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smtClean="0">
                <a:latin typeface="Arial" charset="0"/>
                <a:ea typeface="MS PGothic" charset="0"/>
              </a:rPr>
              <a:t>CPD ITK and Single Sign On (SSO)</a:t>
            </a:r>
            <a:endParaRPr lang="en-GB"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smtClean="0">
                <a:solidFill>
                  <a:schemeClr val="bg1">
                    <a:lumMod val="50000"/>
                  </a:schemeClr>
                </a:solidFill>
              </a:rPr>
              <a:t/>
            </a:r>
            <a:br>
              <a:rPr lang="en-GB" sz="2000" b="1" dirty="0" smtClean="0">
                <a:solidFill>
                  <a:schemeClr val="bg1">
                    <a:lumMod val="50000"/>
                  </a:schemeClr>
                </a:solidFill>
              </a:rPr>
            </a:br>
            <a:r>
              <a:rPr lang="en-GB" sz="2000" b="1" dirty="0" smtClean="0">
                <a:solidFill>
                  <a:schemeClr val="bg1">
                    <a:lumMod val="50000"/>
                  </a:schemeClr>
                </a:solidFill>
              </a:rPr>
              <a:t>ITK link on participants website </a:t>
            </a:r>
            <a:r>
              <a:rPr lang="en-GB" sz="2000" b="1" dirty="0" smtClean="0">
                <a:solidFill>
                  <a:schemeClr val="bg1">
                    <a:lumMod val="50000"/>
                  </a:schemeClr>
                </a:solidFill>
              </a:rPr>
              <a:t>dashboard – past CPD</a:t>
            </a:r>
            <a:endParaRPr lang="en-GB" sz="2000" b="1" dirty="0">
              <a:solidFill>
                <a:schemeClr val="bg1">
                  <a:lumMod val="50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845387"/>
            <a:ext cx="5630061" cy="2591162"/>
          </a:xfrm>
          <a:prstGeom prst="rect">
            <a:avLst/>
          </a:prstGeom>
        </p:spPr>
      </p:pic>
      <p:sp>
        <p:nvSpPr>
          <p:cNvPr id="7" name="Rounded Rectangle 6"/>
          <p:cNvSpPr/>
          <p:nvPr/>
        </p:nvSpPr>
        <p:spPr>
          <a:xfrm>
            <a:off x="3314490" y="3068960"/>
            <a:ext cx="1977590" cy="635496"/>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23173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484784"/>
            <a:ext cx="6558524" cy="4006569"/>
          </a:xfrm>
          <a:prstGeom prst="rect">
            <a:avLst/>
          </a:prstGeom>
        </p:spPr>
      </p:pic>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smtClean="0">
                <a:solidFill>
                  <a:schemeClr val="bg1">
                    <a:lumMod val="50000"/>
                  </a:schemeClr>
                </a:solidFill>
              </a:rPr>
              <a:t>ITK login page</a:t>
            </a:r>
            <a:endParaRPr lang="en-GB" sz="2000" b="1" dirty="0">
              <a:solidFill>
                <a:schemeClr val="bg1">
                  <a:lumMod val="50000"/>
                </a:schemeClr>
              </a:solidFill>
            </a:endParaRPr>
          </a:p>
        </p:txBody>
      </p:sp>
      <p:sp>
        <p:nvSpPr>
          <p:cNvPr id="6" name="Rounded Rectangle 5"/>
          <p:cNvSpPr/>
          <p:nvPr/>
        </p:nvSpPr>
        <p:spPr>
          <a:xfrm>
            <a:off x="2339752" y="2924944"/>
            <a:ext cx="2304256" cy="57606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1310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004" y="1628800"/>
            <a:ext cx="8028384" cy="3807072"/>
          </a:xfrm>
          <a:prstGeom prst="rect">
            <a:avLst/>
          </a:prstGeom>
        </p:spPr>
      </p:pic>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a:solidFill>
                  <a:schemeClr val="bg1">
                    <a:lumMod val="50000"/>
                  </a:schemeClr>
                </a:solidFill>
              </a:rPr>
              <a:t/>
            </a:r>
            <a:br>
              <a:rPr lang="en-GB" sz="2000" b="1" dirty="0">
                <a:solidFill>
                  <a:schemeClr val="bg1">
                    <a:lumMod val="50000"/>
                  </a:schemeClr>
                </a:solidFill>
              </a:rPr>
            </a:br>
            <a:r>
              <a:rPr lang="en-GB" sz="2000" b="1" dirty="0" smtClean="0">
                <a:solidFill>
                  <a:schemeClr val="bg1">
                    <a:lumMod val="50000"/>
                  </a:schemeClr>
                </a:solidFill>
              </a:rPr>
              <a:t>ITK To do list</a:t>
            </a:r>
            <a:endParaRPr lang="en-GB" sz="2000" b="1" dirty="0">
              <a:solidFill>
                <a:schemeClr val="bg1">
                  <a:lumMod val="50000"/>
                </a:schemeClr>
              </a:solidFill>
            </a:endParaRPr>
          </a:p>
        </p:txBody>
      </p:sp>
      <p:sp>
        <p:nvSpPr>
          <p:cNvPr id="7" name="Rounded Rectangle 6"/>
          <p:cNvSpPr/>
          <p:nvPr/>
        </p:nvSpPr>
        <p:spPr>
          <a:xfrm>
            <a:off x="683568" y="2780928"/>
            <a:ext cx="4464496" cy="36004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695197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288" y="184892"/>
            <a:ext cx="8341816" cy="723828"/>
          </a:xfrm>
        </p:spPr>
        <p:txBody>
          <a:bodyPr/>
          <a:lstStyle/>
          <a:p>
            <a:r>
              <a:rPr lang="en-GB" sz="3600" dirty="0" smtClean="0"/>
              <a:t>Other user journeys </a:t>
            </a:r>
            <a:r>
              <a:rPr lang="en-GB" sz="2000" b="1" dirty="0">
                <a:solidFill>
                  <a:schemeClr val="bg1">
                    <a:lumMod val="50000"/>
                  </a:schemeClr>
                </a:solidFill>
              </a:rPr>
              <a:t/>
            </a:r>
            <a:br>
              <a:rPr lang="en-GB" sz="2000" b="1" dirty="0">
                <a:solidFill>
                  <a:schemeClr val="bg1">
                    <a:lumMod val="50000"/>
                  </a:schemeClr>
                </a:solidFill>
              </a:rPr>
            </a:br>
            <a:r>
              <a:rPr lang="en-GB" sz="2000" b="1" dirty="0" smtClean="0">
                <a:solidFill>
                  <a:schemeClr val="bg1">
                    <a:lumMod val="50000"/>
                  </a:schemeClr>
                </a:solidFill>
              </a:rPr>
              <a:t/>
            </a:r>
            <a:br>
              <a:rPr lang="en-GB" sz="2000" b="1" dirty="0" smtClean="0">
                <a:solidFill>
                  <a:schemeClr val="bg1">
                    <a:lumMod val="50000"/>
                  </a:schemeClr>
                </a:solidFill>
              </a:rPr>
            </a:br>
            <a:endParaRPr lang="en-GB" sz="2000" dirty="0">
              <a:solidFill>
                <a:schemeClr val="bg1">
                  <a:lumMod val="50000"/>
                </a:schemeClr>
              </a:solidFill>
            </a:endParaRPr>
          </a:p>
        </p:txBody>
      </p:sp>
      <p:sp>
        <p:nvSpPr>
          <p:cNvPr id="6" name="TextBox 5"/>
          <p:cNvSpPr txBox="1">
            <a:spLocks noChangeArrowheads="1"/>
          </p:cNvSpPr>
          <p:nvPr/>
        </p:nvSpPr>
        <p:spPr bwMode="auto">
          <a:xfrm>
            <a:off x="395288" y="908720"/>
            <a:ext cx="8497192" cy="45679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lnSpc>
                <a:spcPts val="2300"/>
              </a:lnSpc>
              <a:spcBef>
                <a:spcPts val="1200"/>
              </a:spcBef>
              <a:buFont typeface="Arial" panose="020B0604020202020204" pitchFamily="34" charset="0"/>
              <a:buChar char="•"/>
            </a:pPr>
            <a:r>
              <a:rPr lang="en-GB" dirty="0" smtClean="0">
                <a:solidFill>
                  <a:schemeClr val="bg1">
                    <a:lumMod val="50000"/>
                  </a:schemeClr>
                </a:solidFill>
              </a:rPr>
              <a:t>A participant has been booked on by someone else and has not confirmed their application</a:t>
            </a:r>
          </a:p>
          <a:p>
            <a:pPr marL="342900" indent="-342900" eaLnBrk="1" hangingPunct="1">
              <a:lnSpc>
                <a:spcPts val="2300"/>
              </a:lnSpc>
              <a:spcBef>
                <a:spcPts val="1200"/>
              </a:spcBef>
              <a:buFont typeface="Arial" panose="020B0604020202020204" pitchFamily="34" charset="0"/>
              <a:buChar char="•"/>
            </a:pPr>
            <a:r>
              <a:rPr lang="en-GB" dirty="0">
                <a:solidFill>
                  <a:srgbClr val="747678"/>
                </a:solidFill>
              </a:rPr>
              <a:t>They </a:t>
            </a:r>
            <a:r>
              <a:rPr lang="en-GB" dirty="0" smtClean="0">
                <a:solidFill>
                  <a:srgbClr val="747678"/>
                </a:solidFill>
              </a:rPr>
              <a:t>will have received an Application Confirmation email </a:t>
            </a:r>
            <a:r>
              <a:rPr lang="en-GB" dirty="0">
                <a:solidFill>
                  <a:srgbClr val="747678"/>
                </a:solidFill>
              </a:rPr>
              <a:t>from </a:t>
            </a:r>
            <a:r>
              <a:rPr lang="en-GB" dirty="0" smtClean="0">
                <a:solidFill>
                  <a:schemeClr val="bg1">
                    <a:lumMod val="50000"/>
                  </a:schemeClr>
                </a:solidFill>
              </a:rPr>
              <a:t>bookingsystem@stem.org.uk</a:t>
            </a:r>
          </a:p>
          <a:p>
            <a:pPr marL="342900" indent="-342900" eaLnBrk="1" hangingPunct="1">
              <a:lnSpc>
                <a:spcPts val="2300"/>
              </a:lnSpc>
              <a:spcBef>
                <a:spcPts val="1200"/>
              </a:spcBef>
              <a:buFont typeface="Arial" panose="020B0604020202020204" pitchFamily="34" charset="0"/>
              <a:buChar char="•"/>
            </a:pPr>
            <a:endParaRPr lang="en-GB" dirty="0" smtClean="0">
              <a:solidFill>
                <a:schemeClr val="bg1">
                  <a:lumMod val="50000"/>
                </a:schemeClr>
              </a:solidFill>
            </a:endParaRPr>
          </a:p>
          <a:p>
            <a:pPr marL="342900" indent="-342900" eaLnBrk="1" hangingPunct="1">
              <a:lnSpc>
                <a:spcPts val="2300"/>
              </a:lnSpc>
              <a:spcBef>
                <a:spcPts val="1200"/>
              </a:spcBef>
              <a:buFont typeface="Arial" panose="020B0604020202020204" pitchFamily="34" charset="0"/>
              <a:buChar char="•"/>
            </a:pPr>
            <a:endParaRPr lang="en-GB" dirty="0" smtClean="0">
              <a:solidFill>
                <a:schemeClr val="bg1">
                  <a:lumMod val="50000"/>
                </a:schemeClr>
              </a:solidFill>
            </a:endParaRPr>
          </a:p>
          <a:p>
            <a:pPr marL="342900" indent="-342900" eaLnBrk="1" hangingPunct="1">
              <a:lnSpc>
                <a:spcPts val="2300"/>
              </a:lnSpc>
              <a:spcBef>
                <a:spcPts val="1200"/>
              </a:spcBef>
              <a:buFont typeface="Arial" panose="020B0604020202020204" pitchFamily="34" charset="0"/>
              <a:buChar char="•"/>
            </a:pPr>
            <a:endParaRPr lang="en-GB" dirty="0" smtClean="0">
              <a:solidFill>
                <a:schemeClr val="bg1">
                  <a:lumMod val="50000"/>
                </a:schemeClr>
              </a:solidFill>
            </a:endParaRPr>
          </a:p>
          <a:p>
            <a:pPr marL="342900" indent="-342900" eaLnBrk="1" hangingPunct="1">
              <a:lnSpc>
                <a:spcPts val="2300"/>
              </a:lnSpc>
              <a:spcBef>
                <a:spcPts val="1200"/>
              </a:spcBef>
              <a:buFont typeface="Arial" panose="020B0604020202020204" pitchFamily="34" charset="0"/>
              <a:buChar char="•"/>
            </a:pPr>
            <a:endParaRPr lang="en-GB" dirty="0" smtClean="0">
              <a:solidFill>
                <a:srgbClr val="747678"/>
              </a:solidFill>
            </a:endParaRPr>
          </a:p>
          <a:p>
            <a:pPr marL="342900" indent="-342900" eaLnBrk="1" hangingPunct="1">
              <a:lnSpc>
                <a:spcPts val="2300"/>
              </a:lnSpc>
              <a:spcBef>
                <a:spcPts val="1200"/>
              </a:spcBef>
              <a:buFont typeface="Arial" panose="020B0604020202020204" pitchFamily="34" charset="0"/>
              <a:buChar char="•"/>
            </a:pPr>
            <a:endParaRPr lang="en-GB" dirty="0">
              <a:solidFill>
                <a:srgbClr val="747678"/>
              </a:solidFill>
            </a:endParaRPr>
          </a:p>
          <a:p>
            <a:pPr marL="342900" indent="-342900" eaLnBrk="1" hangingPunct="1">
              <a:lnSpc>
                <a:spcPts val="2300"/>
              </a:lnSpc>
              <a:spcBef>
                <a:spcPts val="1200"/>
              </a:spcBef>
              <a:buFont typeface="Arial" panose="020B0604020202020204" pitchFamily="34" charset="0"/>
              <a:buChar char="•"/>
            </a:pPr>
            <a:endParaRPr lang="en-GB" dirty="0" smtClean="0">
              <a:solidFill>
                <a:schemeClr val="bg1">
                  <a:lumMod val="50000"/>
                </a:schemeClr>
              </a:solidFill>
            </a:endParaRPr>
          </a:p>
          <a:p>
            <a:pPr eaLnBrk="1" hangingPunct="1">
              <a:lnSpc>
                <a:spcPts val="2300"/>
              </a:lnSpc>
              <a:spcBef>
                <a:spcPts val="1200"/>
              </a:spcBef>
            </a:pPr>
            <a:endParaRPr lang="en-GB" sz="2000" dirty="0" smtClean="0">
              <a:solidFill>
                <a:srgbClr val="747678"/>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378" y="2780928"/>
            <a:ext cx="7421011" cy="2676899"/>
          </a:xfrm>
          <a:prstGeom prst="rect">
            <a:avLst/>
          </a:prstGeom>
          <a:ln>
            <a:solidFill>
              <a:schemeClr val="accent6">
                <a:lumMod val="75000"/>
              </a:schemeClr>
            </a:solidFill>
          </a:ln>
        </p:spPr>
      </p:pic>
    </p:spTree>
    <p:extLst>
      <p:ext uri="{BB962C8B-B14F-4D97-AF65-F5344CB8AC3E}">
        <p14:creationId xmlns:p14="http://schemas.microsoft.com/office/powerpoint/2010/main" val="3993963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188640"/>
            <a:ext cx="8341816" cy="723828"/>
          </a:xfrm>
        </p:spPr>
        <p:txBody>
          <a:bodyPr/>
          <a:lstStyle/>
          <a:p>
            <a:r>
              <a:rPr lang="en-GB" sz="3600" dirty="0"/>
              <a:t>Other user journeys </a:t>
            </a:r>
            <a:r>
              <a:rPr lang="en-GB" sz="3600" dirty="0" smtClean="0"/>
              <a:t/>
            </a:r>
            <a:br>
              <a:rPr lang="en-GB" sz="3600" dirty="0" smtClean="0"/>
            </a:br>
            <a:endParaRPr lang="en-GB" sz="2000" b="1" dirty="0">
              <a:solidFill>
                <a:schemeClr val="bg1">
                  <a:lumMod val="50000"/>
                </a:schemeClr>
              </a:solidFill>
            </a:endParaRPr>
          </a:p>
        </p:txBody>
      </p:sp>
      <p:sp>
        <p:nvSpPr>
          <p:cNvPr id="3" name="TextBox 2"/>
          <p:cNvSpPr txBox="1"/>
          <p:nvPr/>
        </p:nvSpPr>
        <p:spPr>
          <a:xfrm>
            <a:off x="248399" y="764704"/>
            <a:ext cx="9145015" cy="5078313"/>
          </a:xfrm>
          <a:prstGeom prst="rect">
            <a:avLst/>
          </a:prstGeom>
          <a:noFill/>
        </p:spPr>
        <p:txBody>
          <a:bodyPr wrap="square" rtlCol="0">
            <a:spAutoFit/>
          </a:bodyPr>
          <a:lstStyle/>
          <a:p>
            <a:r>
              <a:rPr lang="en-GB" b="1" dirty="0" smtClean="0">
                <a:solidFill>
                  <a:schemeClr val="bg1">
                    <a:lumMod val="50000"/>
                  </a:schemeClr>
                </a:solidFill>
              </a:rPr>
              <a:t>Participant sees the following messages on the Help and FAQ page:</a:t>
            </a:r>
            <a:endParaRPr lang="en-GB" dirty="0">
              <a:solidFill>
                <a:schemeClr val="bg1">
                  <a:lumMod val="50000"/>
                </a:schemeClr>
              </a:solidFill>
            </a:endParaRPr>
          </a:p>
          <a:p>
            <a:pPr marL="285750" indent="-285750">
              <a:buFont typeface="Arial" panose="020B0604020202020204" pitchFamily="34" charset="0"/>
              <a:buChar char="•"/>
            </a:pPr>
            <a:r>
              <a:rPr lang="en-GB" dirty="0" smtClean="0">
                <a:solidFill>
                  <a:schemeClr val="bg1">
                    <a:lumMod val="50000"/>
                  </a:schemeClr>
                </a:solidFill>
              </a:rPr>
              <a:t>“Your </a:t>
            </a:r>
            <a:r>
              <a:rPr lang="en-GB" dirty="0">
                <a:solidFill>
                  <a:schemeClr val="bg1">
                    <a:lumMod val="50000"/>
                  </a:schemeClr>
                </a:solidFill>
              </a:rPr>
              <a:t>account is not currently linked to any activities </a:t>
            </a:r>
            <a:r>
              <a:rPr lang="en-GB" dirty="0" smtClean="0">
                <a:solidFill>
                  <a:schemeClr val="bg1">
                    <a:lumMod val="50000"/>
                  </a:schemeClr>
                </a:solidFill>
              </a:rPr>
              <a:t>using  </a:t>
            </a:r>
            <a:r>
              <a:rPr lang="en-GB" dirty="0">
                <a:solidFill>
                  <a:schemeClr val="bg1">
                    <a:lumMod val="50000"/>
                  </a:schemeClr>
                </a:solidFill>
              </a:rPr>
              <a:t>the CPD Impact Toolkit</a:t>
            </a:r>
            <a:r>
              <a:rPr lang="en-GB" dirty="0" smtClean="0">
                <a:solidFill>
                  <a:schemeClr val="bg1">
                    <a:lumMod val="50000"/>
                  </a:schemeClr>
                </a:solidFill>
              </a:rPr>
              <a:t>.</a:t>
            </a:r>
            <a:br>
              <a:rPr lang="en-GB" dirty="0" smtClean="0">
                <a:solidFill>
                  <a:schemeClr val="bg1">
                    <a:lumMod val="50000"/>
                  </a:schemeClr>
                </a:solidFill>
              </a:rPr>
            </a:br>
            <a:r>
              <a:rPr lang="en-GB" dirty="0" smtClean="0">
                <a:solidFill>
                  <a:schemeClr val="bg1">
                    <a:lumMod val="50000"/>
                  </a:schemeClr>
                </a:solidFill>
              </a:rPr>
              <a:t> </a:t>
            </a:r>
            <a:r>
              <a:rPr lang="en-GB" dirty="0">
                <a:solidFill>
                  <a:schemeClr val="bg1">
                    <a:lumMod val="50000"/>
                  </a:schemeClr>
                </a:solidFill>
              </a:rPr>
              <a:t>If you think you should be able </a:t>
            </a:r>
            <a:r>
              <a:rPr lang="en-GB" dirty="0" smtClean="0">
                <a:solidFill>
                  <a:schemeClr val="bg1">
                    <a:lumMod val="50000"/>
                  </a:schemeClr>
                </a:solidFill>
              </a:rPr>
              <a:t>to </a:t>
            </a:r>
            <a:r>
              <a:rPr lang="en-GB" dirty="0">
                <a:solidFill>
                  <a:schemeClr val="bg1">
                    <a:lumMod val="50000"/>
                  </a:schemeClr>
                </a:solidFill>
              </a:rPr>
              <a:t>access the </a:t>
            </a:r>
            <a:r>
              <a:rPr lang="en-GB" dirty="0" smtClean="0">
                <a:solidFill>
                  <a:schemeClr val="bg1">
                    <a:lumMod val="50000"/>
                  </a:schemeClr>
                </a:solidFill>
              </a:rPr>
              <a:t>system </a:t>
            </a:r>
            <a:r>
              <a:rPr lang="en-GB" dirty="0">
                <a:solidFill>
                  <a:schemeClr val="bg1">
                    <a:lumMod val="50000"/>
                  </a:schemeClr>
                </a:solidFill>
              </a:rPr>
              <a:t>then please get in </a:t>
            </a:r>
            <a:r>
              <a:rPr lang="en-GB" dirty="0" smtClean="0">
                <a:solidFill>
                  <a:schemeClr val="bg1">
                    <a:lumMod val="50000"/>
                  </a:schemeClr>
                </a:solidFill>
              </a:rPr>
              <a:t>touch”.</a:t>
            </a:r>
          </a:p>
          <a:p>
            <a:pPr lvl="1"/>
            <a:endParaRPr lang="en-GB" dirty="0">
              <a:solidFill>
                <a:schemeClr val="bg1">
                  <a:lumMod val="50000"/>
                </a:schemeClr>
              </a:solidFill>
            </a:endParaRPr>
          </a:p>
          <a:p>
            <a:pPr lvl="1"/>
            <a:r>
              <a:rPr lang="en-GB" dirty="0" smtClean="0">
                <a:solidFill>
                  <a:schemeClr val="bg1">
                    <a:lumMod val="50000"/>
                  </a:schemeClr>
                </a:solidFill>
              </a:rPr>
              <a:t>Two possible scenarios:</a:t>
            </a:r>
            <a:br>
              <a:rPr lang="en-GB" dirty="0" smtClean="0">
                <a:solidFill>
                  <a:schemeClr val="bg1">
                    <a:lumMod val="50000"/>
                  </a:schemeClr>
                </a:solidFill>
              </a:rPr>
            </a:br>
            <a:endParaRPr lang="en-GB" dirty="0" smtClean="0">
              <a:solidFill>
                <a:schemeClr val="bg1">
                  <a:lumMod val="50000"/>
                </a:schemeClr>
              </a:solidFill>
            </a:endParaRPr>
          </a:p>
          <a:p>
            <a:pPr marL="742950" lvl="1" indent="-285750">
              <a:buFont typeface="Arial" panose="020B0604020202020204" pitchFamily="34" charset="0"/>
              <a:buChar char="•"/>
            </a:pPr>
            <a:r>
              <a:rPr lang="en-GB" dirty="0" smtClean="0">
                <a:solidFill>
                  <a:schemeClr val="bg1">
                    <a:lumMod val="50000"/>
                  </a:schemeClr>
                </a:solidFill>
              </a:rPr>
              <a:t>The user has more than one account on the website and they have logged in with the wrong one (not linked to that activity).</a:t>
            </a:r>
            <a:br>
              <a:rPr lang="en-GB" dirty="0" smtClean="0">
                <a:solidFill>
                  <a:schemeClr val="bg1">
                    <a:lumMod val="50000"/>
                  </a:schemeClr>
                </a:solidFill>
              </a:rPr>
            </a:br>
            <a:endParaRPr lang="en-GB" dirty="0" smtClean="0">
              <a:solidFill>
                <a:schemeClr val="bg1">
                  <a:lumMod val="50000"/>
                </a:schemeClr>
              </a:solidFill>
            </a:endParaRPr>
          </a:p>
          <a:p>
            <a:pPr marL="742950" lvl="1" indent="-285750">
              <a:buFont typeface="Arial" panose="020B0604020202020204" pitchFamily="34" charset="0"/>
              <a:buChar char="•"/>
            </a:pPr>
            <a:r>
              <a:rPr lang="en-GB" dirty="0" smtClean="0">
                <a:solidFill>
                  <a:schemeClr val="bg1">
                    <a:lumMod val="50000"/>
                  </a:schemeClr>
                </a:solidFill>
              </a:rPr>
              <a:t>Someone else has already logged onto the website on the same PC – a shared PC.</a:t>
            </a:r>
            <a:br>
              <a:rPr lang="en-GB" dirty="0" smtClean="0">
                <a:solidFill>
                  <a:schemeClr val="bg1">
                    <a:lumMod val="50000"/>
                  </a:schemeClr>
                </a:solidFill>
              </a:rPr>
            </a:br>
            <a:endParaRPr lang="en-GB" dirty="0" smtClean="0">
              <a:solidFill>
                <a:schemeClr val="bg1">
                  <a:lumMod val="50000"/>
                </a:schemeClr>
              </a:solidFill>
            </a:endParaRPr>
          </a:p>
          <a:p>
            <a:pPr marL="742950" lvl="1" indent="-285750">
              <a:buFont typeface="Arial" panose="020B0604020202020204" pitchFamily="34" charset="0"/>
              <a:buChar char="•"/>
            </a:pPr>
            <a:r>
              <a:rPr lang="en-GB" b="1" dirty="0" smtClean="0">
                <a:solidFill>
                  <a:schemeClr val="bg1">
                    <a:lumMod val="50000"/>
                  </a:schemeClr>
                </a:solidFill>
              </a:rPr>
              <a:t>Solution: </a:t>
            </a:r>
            <a:r>
              <a:rPr lang="en-GB" dirty="0" smtClean="0">
                <a:solidFill>
                  <a:schemeClr val="bg1">
                    <a:lumMod val="50000"/>
                  </a:schemeClr>
                </a:solidFill>
              </a:rPr>
              <a:t/>
            </a:r>
            <a:br>
              <a:rPr lang="en-GB" dirty="0" smtClean="0">
                <a:solidFill>
                  <a:schemeClr val="bg1">
                    <a:lumMod val="50000"/>
                  </a:schemeClr>
                </a:solidFill>
              </a:rPr>
            </a:br>
            <a:r>
              <a:rPr lang="en-GB" dirty="0" smtClean="0">
                <a:solidFill>
                  <a:schemeClr val="bg1">
                    <a:lumMod val="50000"/>
                  </a:schemeClr>
                </a:solidFill>
              </a:rPr>
              <a:t>Go </a:t>
            </a:r>
            <a:r>
              <a:rPr lang="en-GB" dirty="0">
                <a:solidFill>
                  <a:schemeClr val="bg1">
                    <a:lumMod val="50000"/>
                  </a:schemeClr>
                </a:solidFill>
              </a:rPr>
              <a:t>to STEM Learning website and l</a:t>
            </a:r>
            <a:r>
              <a:rPr lang="en-GB" dirty="0" smtClean="0">
                <a:solidFill>
                  <a:schemeClr val="bg1">
                    <a:lumMod val="50000"/>
                  </a:schemeClr>
                </a:solidFill>
              </a:rPr>
              <a:t>ogout</a:t>
            </a:r>
            <a:r>
              <a:rPr lang="en-GB" dirty="0">
                <a:solidFill>
                  <a:schemeClr val="bg1">
                    <a:lumMod val="50000"/>
                  </a:schemeClr>
                </a:solidFill>
              </a:rPr>
              <a:t>, then </a:t>
            </a:r>
            <a:r>
              <a:rPr lang="en-GB" dirty="0" smtClean="0">
                <a:solidFill>
                  <a:schemeClr val="bg1">
                    <a:lumMod val="50000"/>
                  </a:schemeClr>
                </a:solidFill>
              </a:rPr>
              <a:t>login </a:t>
            </a:r>
            <a:r>
              <a:rPr lang="en-GB" dirty="0">
                <a:solidFill>
                  <a:schemeClr val="bg1">
                    <a:lumMod val="50000"/>
                  </a:schemeClr>
                </a:solidFill>
              </a:rPr>
              <a:t>to website </a:t>
            </a:r>
            <a:r>
              <a:rPr lang="en-GB" dirty="0" smtClean="0">
                <a:solidFill>
                  <a:schemeClr val="bg1">
                    <a:lumMod val="50000"/>
                  </a:schemeClr>
                </a:solidFill>
              </a:rPr>
              <a:t>or</a:t>
            </a:r>
            <a:br>
              <a:rPr lang="en-GB" dirty="0" smtClean="0">
                <a:solidFill>
                  <a:schemeClr val="bg1">
                    <a:lumMod val="50000"/>
                  </a:schemeClr>
                </a:solidFill>
              </a:rPr>
            </a:br>
            <a:r>
              <a:rPr lang="en-GB" dirty="0" smtClean="0">
                <a:solidFill>
                  <a:schemeClr val="bg1">
                    <a:lumMod val="50000"/>
                  </a:schemeClr>
                </a:solidFill>
              </a:rPr>
              <a:t>ITK </a:t>
            </a:r>
            <a:r>
              <a:rPr lang="en-GB" dirty="0">
                <a:solidFill>
                  <a:schemeClr val="bg1">
                    <a:lumMod val="50000"/>
                  </a:schemeClr>
                </a:solidFill>
              </a:rPr>
              <a:t>with the correct account details. </a:t>
            </a:r>
            <a:r>
              <a:rPr lang="en-GB" dirty="0" smtClean="0">
                <a:solidFill>
                  <a:schemeClr val="bg1">
                    <a:lumMod val="50000"/>
                  </a:schemeClr>
                </a:solidFill>
              </a:rPr>
              <a:t/>
            </a:r>
            <a:br>
              <a:rPr lang="en-GB" dirty="0" smtClean="0">
                <a:solidFill>
                  <a:schemeClr val="bg1">
                    <a:lumMod val="50000"/>
                  </a:schemeClr>
                </a:solidFill>
              </a:rPr>
            </a:br>
            <a:r>
              <a:rPr lang="en-GB" dirty="0" smtClean="0">
                <a:solidFill>
                  <a:schemeClr val="bg1">
                    <a:lumMod val="50000"/>
                  </a:schemeClr>
                </a:solidFill>
              </a:rPr>
              <a:t/>
            </a:r>
            <a:br>
              <a:rPr lang="en-GB" dirty="0" smtClean="0">
                <a:solidFill>
                  <a:schemeClr val="bg1">
                    <a:lumMod val="50000"/>
                  </a:schemeClr>
                </a:solidFill>
              </a:rPr>
            </a:br>
            <a:r>
              <a:rPr lang="en-GB" dirty="0" smtClean="0">
                <a:solidFill>
                  <a:schemeClr val="bg1">
                    <a:lumMod val="50000"/>
                  </a:schemeClr>
                </a:solidFill>
              </a:rPr>
              <a:t>They could </a:t>
            </a:r>
            <a:r>
              <a:rPr lang="en-GB" dirty="0">
                <a:solidFill>
                  <a:schemeClr val="bg1">
                    <a:lumMod val="50000"/>
                  </a:schemeClr>
                </a:solidFill>
              </a:rPr>
              <a:t>also clear browser </a:t>
            </a:r>
            <a:r>
              <a:rPr lang="en-GB" dirty="0" smtClean="0">
                <a:solidFill>
                  <a:schemeClr val="bg1">
                    <a:lumMod val="50000"/>
                  </a:schemeClr>
                </a:solidFill>
              </a:rPr>
              <a:t>cookies for good measure.</a:t>
            </a:r>
            <a:endParaRPr lang="en-GB" dirty="0">
              <a:solidFill>
                <a:schemeClr val="bg1">
                  <a:lumMod val="50000"/>
                </a:schemeClr>
              </a:solidFill>
            </a:endParaRPr>
          </a:p>
          <a:p>
            <a:pPr marL="742950" lvl="1" indent="-285750">
              <a:buFont typeface="Arial" panose="020B0604020202020204" pitchFamily="34" charset="0"/>
              <a:buChar char="•"/>
            </a:pPr>
            <a:endParaRPr lang="en-GB" dirty="0">
              <a:solidFill>
                <a:schemeClr val="bg1">
                  <a:lumMod val="50000"/>
                </a:schemeClr>
              </a:solidFill>
            </a:endParaRPr>
          </a:p>
        </p:txBody>
      </p:sp>
    </p:spTree>
    <p:extLst>
      <p:ext uri="{BB962C8B-B14F-4D97-AF65-F5344CB8AC3E}">
        <p14:creationId xmlns:p14="http://schemas.microsoft.com/office/powerpoint/2010/main" val="1336177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288" y="184892"/>
            <a:ext cx="8341816" cy="723828"/>
          </a:xfrm>
        </p:spPr>
        <p:txBody>
          <a:bodyPr/>
          <a:lstStyle/>
          <a:p>
            <a:r>
              <a:rPr lang="en-GB" sz="3600" dirty="0" smtClean="0"/>
              <a:t>Possible ITK Development</a:t>
            </a:r>
            <a:r>
              <a:rPr lang="en-GB" sz="2000" b="1" dirty="0">
                <a:solidFill>
                  <a:schemeClr val="bg1">
                    <a:lumMod val="50000"/>
                  </a:schemeClr>
                </a:solidFill>
              </a:rPr>
              <a:t/>
            </a:r>
            <a:br>
              <a:rPr lang="en-GB" sz="2000" b="1" dirty="0">
                <a:solidFill>
                  <a:schemeClr val="bg1">
                    <a:lumMod val="50000"/>
                  </a:schemeClr>
                </a:solidFill>
              </a:rPr>
            </a:br>
            <a:r>
              <a:rPr lang="en-GB" sz="2000" b="1" dirty="0" smtClean="0">
                <a:solidFill>
                  <a:schemeClr val="bg1">
                    <a:lumMod val="50000"/>
                  </a:schemeClr>
                </a:solidFill>
              </a:rPr>
              <a:t/>
            </a:r>
            <a:br>
              <a:rPr lang="en-GB" sz="2000" b="1" dirty="0" smtClean="0">
                <a:solidFill>
                  <a:schemeClr val="bg1">
                    <a:lumMod val="50000"/>
                  </a:schemeClr>
                </a:solidFill>
              </a:rPr>
            </a:br>
            <a:r>
              <a:rPr lang="en-GB" sz="2000" dirty="0" smtClean="0">
                <a:solidFill>
                  <a:schemeClr val="bg1">
                    <a:lumMod val="50000"/>
                  </a:schemeClr>
                </a:solidFill>
              </a:rPr>
              <a:t/>
            </a:r>
            <a:br>
              <a:rPr lang="en-GB" sz="2000" dirty="0" smtClean="0">
                <a:solidFill>
                  <a:schemeClr val="bg1">
                    <a:lumMod val="50000"/>
                  </a:schemeClr>
                </a:solidFill>
              </a:rPr>
            </a:br>
            <a:r>
              <a:rPr lang="en-GB" sz="2000" dirty="0" smtClean="0">
                <a:solidFill>
                  <a:schemeClr val="bg1">
                    <a:lumMod val="50000"/>
                  </a:schemeClr>
                </a:solidFill>
              </a:rPr>
              <a:t/>
            </a:r>
            <a:br>
              <a:rPr lang="en-GB" sz="2000" dirty="0" smtClean="0">
                <a:solidFill>
                  <a:schemeClr val="bg1">
                    <a:lumMod val="50000"/>
                  </a:schemeClr>
                </a:solidFill>
              </a:rPr>
            </a:br>
            <a:endParaRPr lang="en-GB" sz="2000" dirty="0">
              <a:solidFill>
                <a:schemeClr val="bg1">
                  <a:lumMod val="50000"/>
                </a:schemeClr>
              </a:solidFill>
            </a:endParaRPr>
          </a:p>
        </p:txBody>
      </p:sp>
      <p:sp>
        <p:nvSpPr>
          <p:cNvPr id="3" name="TextBox 2"/>
          <p:cNvSpPr txBox="1">
            <a:spLocks noChangeArrowheads="1"/>
          </p:cNvSpPr>
          <p:nvPr/>
        </p:nvSpPr>
        <p:spPr bwMode="auto">
          <a:xfrm>
            <a:off x="899592" y="1556792"/>
            <a:ext cx="7723872" cy="45679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300"/>
              </a:lnSpc>
              <a:spcBef>
                <a:spcPts val="1200"/>
              </a:spcBef>
            </a:pPr>
            <a:r>
              <a:rPr lang="en-GB" b="1" dirty="0" smtClean="0">
                <a:solidFill>
                  <a:srgbClr val="747678"/>
                </a:solidFill>
              </a:rPr>
              <a:t>Possible new developments:</a:t>
            </a:r>
          </a:p>
          <a:p>
            <a:pPr marL="342900" indent="-342900" eaLnBrk="1" hangingPunct="1">
              <a:lnSpc>
                <a:spcPts val="2300"/>
              </a:lnSpc>
              <a:spcBef>
                <a:spcPts val="1200"/>
              </a:spcBef>
              <a:buFont typeface="+mj-lt"/>
              <a:buAutoNum type="arabicPeriod"/>
            </a:pPr>
            <a:r>
              <a:rPr lang="en-GB" dirty="0" smtClean="0">
                <a:solidFill>
                  <a:srgbClr val="747678"/>
                </a:solidFill>
              </a:rPr>
              <a:t>Improvements to report downloads to make it easier to locate qualitative data/comments from participants</a:t>
            </a:r>
          </a:p>
          <a:p>
            <a:pPr marL="342900" indent="-342900" eaLnBrk="1" hangingPunct="1">
              <a:lnSpc>
                <a:spcPts val="2300"/>
              </a:lnSpc>
              <a:spcBef>
                <a:spcPts val="1200"/>
              </a:spcBef>
              <a:buFont typeface="+mj-lt"/>
              <a:buAutoNum type="arabicPeriod"/>
            </a:pPr>
            <a:r>
              <a:rPr lang="en-GB" dirty="0" smtClean="0">
                <a:solidFill>
                  <a:srgbClr val="747678"/>
                </a:solidFill>
              </a:rPr>
              <a:t>Performance improvements – more responsive</a:t>
            </a:r>
          </a:p>
          <a:p>
            <a:pPr marL="342900" indent="-342900" eaLnBrk="1" hangingPunct="1">
              <a:lnSpc>
                <a:spcPts val="2300"/>
              </a:lnSpc>
              <a:spcBef>
                <a:spcPts val="1200"/>
              </a:spcBef>
              <a:buFont typeface="+mj-lt"/>
              <a:buAutoNum type="arabicPeriod"/>
            </a:pPr>
            <a:r>
              <a:rPr lang="en-GB" dirty="0">
                <a:solidFill>
                  <a:srgbClr val="747678"/>
                </a:solidFill>
              </a:rPr>
              <a:t>P</a:t>
            </a:r>
            <a:r>
              <a:rPr lang="en-GB" dirty="0" smtClean="0">
                <a:solidFill>
                  <a:srgbClr val="747678"/>
                </a:solidFill>
              </a:rPr>
              <a:t>rintable </a:t>
            </a:r>
            <a:r>
              <a:rPr lang="en-GB" dirty="0">
                <a:solidFill>
                  <a:srgbClr val="747678"/>
                </a:solidFill>
              </a:rPr>
              <a:t>Certificate and 1 page summary of relevant forms available for participants</a:t>
            </a:r>
            <a:r>
              <a:rPr lang="en-GB" dirty="0" smtClean="0">
                <a:solidFill>
                  <a:srgbClr val="747678"/>
                </a:solidFill>
              </a:rPr>
              <a:t>.</a:t>
            </a:r>
          </a:p>
          <a:p>
            <a:pPr marL="342900" indent="-342900" eaLnBrk="1" hangingPunct="1">
              <a:lnSpc>
                <a:spcPts val="2300"/>
              </a:lnSpc>
              <a:spcBef>
                <a:spcPts val="1200"/>
              </a:spcBef>
              <a:buFont typeface="+mj-lt"/>
              <a:buAutoNum type="arabicPeriod"/>
            </a:pPr>
            <a:r>
              <a:rPr lang="en-GB" dirty="0" smtClean="0">
                <a:solidFill>
                  <a:srgbClr val="747678"/>
                </a:solidFill>
              </a:rPr>
              <a:t>Continuing to make the experience more user friendly</a:t>
            </a:r>
          </a:p>
          <a:p>
            <a:pPr eaLnBrk="1" hangingPunct="1">
              <a:lnSpc>
                <a:spcPts val="2300"/>
              </a:lnSpc>
              <a:spcBef>
                <a:spcPts val="1200"/>
              </a:spcBef>
            </a:pPr>
            <a:endParaRPr lang="en-GB" dirty="0" smtClean="0">
              <a:solidFill>
                <a:srgbClr val="747678"/>
              </a:solidFill>
            </a:endParaRPr>
          </a:p>
          <a:p>
            <a:pPr eaLnBrk="1" hangingPunct="1">
              <a:lnSpc>
                <a:spcPts val="2300"/>
              </a:lnSpc>
              <a:spcBef>
                <a:spcPts val="1200"/>
              </a:spcBef>
            </a:pPr>
            <a:endParaRPr lang="en-GB" dirty="0">
              <a:solidFill>
                <a:srgbClr val="747678"/>
              </a:solidFill>
            </a:endParaRPr>
          </a:p>
          <a:p>
            <a:pPr marL="342900" indent="-342900" eaLnBrk="1" hangingPunct="1">
              <a:lnSpc>
                <a:spcPts val="2300"/>
              </a:lnSpc>
              <a:spcBef>
                <a:spcPts val="1200"/>
              </a:spcBef>
              <a:buFont typeface="+mj-lt"/>
              <a:buAutoNum type="arabicPeriod"/>
            </a:pPr>
            <a:endParaRPr lang="en-GB" dirty="0" smtClean="0">
              <a:solidFill>
                <a:srgbClr val="747678"/>
              </a:solidFill>
            </a:endParaRPr>
          </a:p>
          <a:p>
            <a:pPr marL="342900" indent="-342900" eaLnBrk="1" hangingPunct="1">
              <a:lnSpc>
                <a:spcPts val="2300"/>
              </a:lnSpc>
              <a:spcBef>
                <a:spcPts val="1200"/>
              </a:spcBef>
              <a:buFont typeface="+mj-lt"/>
              <a:buAutoNum type="arabicPeriod"/>
            </a:pPr>
            <a:endParaRPr lang="en-GB" dirty="0" smtClean="0">
              <a:solidFill>
                <a:srgbClr val="747678"/>
              </a:solidFill>
            </a:endParaRPr>
          </a:p>
        </p:txBody>
      </p:sp>
    </p:spTree>
    <p:extLst>
      <p:ext uri="{BB962C8B-B14F-4D97-AF65-F5344CB8AC3E}">
        <p14:creationId xmlns:p14="http://schemas.microsoft.com/office/powerpoint/2010/main" val="2672305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288" y="184892"/>
            <a:ext cx="8341816" cy="723828"/>
          </a:xfrm>
        </p:spPr>
        <p:txBody>
          <a:bodyPr/>
          <a:lstStyle/>
          <a:p>
            <a:r>
              <a:rPr lang="en-GB" sz="3600" dirty="0" smtClean="0"/>
              <a:t>Reporting issues about ITK </a:t>
            </a:r>
            <a:r>
              <a:rPr lang="en-GB" sz="2000" b="1" dirty="0">
                <a:solidFill>
                  <a:schemeClr val="bg1">
                    <a:lumMod val="50000"/>
                  </a:schemeClr>
                </a:solidFill>
              </a:rPr>
              <a:t/>
            </a:r>
            <a:br>
              <a:rPr lang="en-GB" sz="2000" b="1" dirty="0">
                <a:solidFill>
                  <a:schemeClr val="bg1">
                    <a:lumMod val="50000"/>
                  </a:schemeClr>
                </a:solidFill>
              </a:rPr>
            </a:br>
            <a:r>
              <a:rPr lang="en-GB" sz="2000" b="1" dirty="0" smtClean="0">
                <a:solidFill>
                  <a:schemeClr val="bg1">
                    <a:lumMod val="50000"/>
                  </a:schemeClr>
                </a:solidFill>
              </a:rPr>
              <a:t/>
            </a:r>
            <a:br>
              <a:rPr lang="en-GB" sz="2000" b="1" dirty="0" smtClean="0">
                <a:solidFill>
                  <a:schemeClr val="bg1">
                    <a:lumMod val="50000"/>
                  </a:schemeClr>
                </a:solidFill>
              </a:rPr>
            </a:br>
            <a:endParaRPr lang="en-GB" sz="2000" dirty="0">
              <a:solidFill>
                <a:schemeClr val="bg1">
                  <a:lumMod val="50000"/>
                </a:schemeClr>
              </a:solidFill>
            </a:endParaRPr>
          </a:p>
        </p:txBody>
      </p:sp>
      <p:sp>
        <p:nvSpPr>
          <p:cNvPr id="6" name="TextBox 5"/>
          <p:cNvSpPr txBox="1">
            <a:spLocks noChangeArrowheads="1"/>
          </p:cNvSpPr>
          <p:nvPr/>
        </p:nvSpPr>
        <p:spPr bwMode="auto">
          <a:xfrm>
            <a:off x="467713" y="2564904"/>
            <a:ext cx="8196965" cy="12849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lnSpc>
                <a:spcPts val="2300"/>
              </a:lnSpc>
              <a:spcBef>
                <a:spcPts val="1200"/>
              </a:spcBef>
              <a:buFont typeface="Arial" panose="020B0604020202020204" pitchFamily="34" charset="0"/>
              <a:buChar char="•"/>
            </a:pPr>
            <a:r>
              <a:rPr lang="en-GB" sz="2000" b="1" dirty="0" smtClean="0">
                <a:solidFill>
                  <a:schemeClr val="bg1">
                    <a:lumMod val="50000"/>
                  </a:schemeClr>
                </a:solidFill>
              </a:rPr>
              <a:t>Email:  support@stem.org.uk</a:t>
            </a:r>
          </a:p>
          <a:p>
            <a:pPr marL="342900" indent="-342900" eaLnBrk="1" hangingPunct="1">
              <a:lnSpc>
                <a:spcPts val="2300"/>
              </a:lnSpc>
              <a:spcBef>
                <a:spcPts val="1200"/>
              </a:spcBef>
              <a:buFont typeface="Arial" panose="020B0604020202020204" pitchFamily="34" charset="0"/>
              <a:buChar char="•"/>
            </a:pPr>
            <a:endParaRPr lang="en-GB" sz="2000" b="1" dirty="0" smtClean="0">
              <a:solidFill>
                <a:srgbClr val="747678"/>
              </a:solidFill>
            </a:endParaRPr>
          </a:p>
          <a:p>
            <a:pPr marL="342900" indent="-342900" eaLnBrk="1" hangingPunct="1">
              <a:lnSpc>
                <a:spcPts val="2300"/>
              </a:lnSpc>
              <a:spcBef>
                <a:spcPts val="1200"/>
              </a:spcBef>
              <a:buFont typeface="Arial" panose="020B0604020202020204" pitchFamily="34" charset="0"/>
              <a:buChar char="•"/>
            </a:pPr>
            <a:endParaRPr lang="en-GB" sz="2000" b="1" dirty="0" smtClean="0">
              <a:solidFill>
                <a:schemeClr val="bg1">
                  <a:lumMod val="50000"/>
                </a:schemeClr>
              </a:solidFill>
            </a:endParaRPr>
          </a:p>
        </p:txBody>
      </p:sp>
    </p:spTree>
    <p:extLst>
      <p:ext uri="{BB962C8B-B14F-4D97-AF65-F5344CB8AC3E}">
        <p14:creationId xmlns:p14="http://schemas.microsoft.com/office/powerpoint/2010/main" val="884851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Text Placeholder 2"/>
          <p:cNvSpPr>
            <a:spLocks noGrp="1"/>
          </p:cNvSpPr>
          <p:nvPr>
            <p:ph type="body" sz="quarter" idx="10"/>
          </p:nvPr>
        </p:nvSpPr>
        <p:spPr>
          <a:xfrm>
            <a:off x="379973" y="1988840"/>
            <a:ext cx="8342064" cy="4104803"/>
          </a:xfrm>
        </p:spPr>
        <p:txBody>
          <a:bodyPr/>
          <a:lstStyle/>
          <a:p>
            <a:pPr marL="457200" indent="-457200">
              <a:buFont typeface="Arial"/>
              <a:buChar char="•"/>
            </a:pPr>
            <a:r>
              <a:rPr lang="en-US" sz="2400" b="0" dirty="0" smtClean="0"/>
              <a:t>What is SSO</a:t>
            </a:r>
            <a:endParaRPr lang="en-US" sz="2400" b="0" dirty="0"/>
          </a:p>
          <a:p>
            <a:pPr marL="457200" indent="-457200">
              <a:buFont typeface="Arial"/>
              <a:buChar char="•"/>
            </a:pPr>
            <a:r>
              <a:rPr lang="en-US" sz="2400" b="0" dirty="0" smtClean="0"/>
              <a:t>The user journey</a:t>
            </a:r>
          </a:p>
          <a:p>
            <a:pPr marL="457200" indent="-457200">
              <a:buFont typeface="Arial"/>
              <a:buChar char="•"/>
            </a:pPr>
            <a:r>
              <a:rPr lang="en-US" sz="2400" b="0" dirty="0" smtClean="0"/>
              <a:t>Reporting issues about ITK</a:t>
            </a:r>
          </a:p>
          <a:p>
            <a:pPr marL="457200" indent="-457200">
              <a:buFont typeface="Arial"/>
              <a:buChar char="•"/>
            </a:pPr>
            <a:r>
              <a:rPr lang="en-US" sz="2400" b="0" dirty="0" smtClean="0"/>
              <a:t>Possible ITK developments</a:t>
            </a:r>
          </a:p>
          <a:p>
            <a:endParaRPr lang="en-US" b="0" dirty="0"/>
          </a:p>
        </p:txBody>
      </p:sp>
    </p:spTree>
    <p:extLst>
      <p:ext uri="{BB962C8B-B14F-4D97-AF65-F5344CB8AC3E}">
        <p14:creationId xmlns:p14="http://schemas.microsoft.com/office/powerpoint/2010/main" val="1505673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341816" cy="792088"/>
          </a:xfrm>
        </p:spPr>
        <p:txBody>
          <a:bodyPr/>
          <a:lstStyle/>
          <a:p>
            <a:r>
              <a:rPr lang="en-GB" sz="3600" dirty="0" smtClean="0"/>
              <a:t>What is SSO  </a:t>
            </a:r>
            <a:r>
              <a:rPr lang="en-GB" sz="3600" dirty="0"/>
              <a:t/>
            </a:r>
            <a:br>
              <a:rPr lang="en-GB" sz="3600" dirty="0"/>
            </a:br>
            <a:r>
              <a:rPr lang="en-GB" sz="3600" dirty="0"/>
              <a:t> </a:t>
            </a:r>
            <a:r>
              <a:rPr lang="en-GB" sz="3600" dirty="0" smtClean="0"/>
              <a:t> </a:t>
            </a:r>
            <a:endParaRPr lang="en-GB" sz="3600" dirty="0"/>
          </a:p>
        </p:txBody>
      </p:sp>
      <p:sp>
        <p:nvSpPr>
          <p:cNvPr id="4" name="TextBox 3"/>
          <p:cNvSpPr txBox="1">
            <a:spLocks noChangeArrowheads="1"/>
          </p:cNvSpPr>
          <p:nvPr/>
        </p:nvSpPr>
        <p:spPr bwMode="auto">
          <a:xfrm>
            <a:off x="845401" y="1610504"/>
            <a:ext cx="7723872" cy="232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300"/>
              </a:lnSpc>
              <a:spcBef>
                <a:spcPts val="1200"/>
              </a:spcBef>
            </a:pPr>
            <a:r>
              <a:rPr lang="en-GB" sz="2000" b="1" dirty="0" smtClean="0">
                <a:solidFill>
                  <a:srgbClr val="747678"/>
                </a:solidFill>
              </a:rPr>
              <a:t>Single Sign On:</a:t>
            </a:r>
          </a:p>
          <a:p>
            <a:pPr marL="342900" indent="-342900" eaLnBrk="1" hangingPunct="1">
              <a:lnSpc>
                <a:spcPts val="2300"/>
              </a:lnSpc>
              <a:spcBef>
                <a:spcPts val="1200"/>
              </a:spcBef>
              <a:buFont typeface="Arial" charset="0"/>
              <a:buChar char="•"/>
            </a:pPr>
            <a:r>
              <a:rPr lang="en-GB" sz="2000" dirty="0" smtClean="0">
                <a:solidFill>
                  <a:srgbClr val="747678"/>
                </a:solidFill>
              </a:rPr>
              <a:t>Removes the need for the token system previously used</a:t>
            </a:r>
          </a:p>
          <a:p>
            <a:pPr marL="342900" indent="-342900" eaLnBrk="1" hangingPunct="1">
              <a:lnSpc>
                <a:spcPts val="2300"/>
              </a:lnSpc>
              <a:spcBef>
                <a:spcPts val="1200"/>
              </a:spcBef>
              <a:buFont typeface="Arial" charset="0"/>
              <a:buChar char="•"/>
            </a:pPr>
            <a:r>
              <a:rPr lang="en-GB" sz="2000" dirty="0" smtClean="0">
                <a:solidFill>
                  <a:srgbClr val="747678"/>
                </a:solidFill>
              </a:rPr>
              <a:t>Will streamline the process for participants</a:t>
            </a:r>
          </a:p>
          <a:p>
            <a:pPr marL="342900" indent="-342900" eaLnBrk="1" hangingPunct="1">
              <a:lnSpc>
                <a:spcPts val="2300"/>
              </a:lnSpc>
              <a:spcBef>
                <a:spcPts val="1200"/>
              </a:spcBef>
              <a:buFont typeface="Arial" charset="0"/>
              <a:buChar char="•"/>
            </a:pPr>
            <a:r>
              <a:rPr lang="en-GB" sz="2000" dirty="0" smtClean="0">
                <a:solidFill>
                  <a:srgbClr val="747678"/>
                </a:solidFill>
              </a:rPr>
              <a:t>Works seamlessly when their website registered email address, matches the email address passed through to ITK from Achiever</a:t>
            </a:r>
          </a:p>
        </p:txBody>
      </p:sp>
    </p:spTree>
    <p:extLst>
      <p:ext uri="{BB962C8B-B14F-4D97-AF65-F5344CB8AC3E}">
        <p14:creationId xmlns:p14="http://schemas.microsoft.com/office/powerpoint/2010/main" val="4264619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341816" cy="792088"/>
          </a:xfrm>
        </p:spPr>
        <p:txBody>
          <a:bodyPr/>
          <a:lstStyle/>
          <a:p>
            <a:r>
              <a:rPr lang="en-US" sz="3600" dirty="0"/>
              <a:t>The 4 ITK </a:t>
            </a:r>
            <a:r>
              <a:rPr lang="en-US" sz="3600" dirty="0" smtClean="0"/>
              <a:t>rules – plus one</a:t>
            </a:r>
            <a:endParaRPr lang="en-GB" sz="3600" dirty="0"/>
          </a:p>
        </p:txBody>
      </p:sp>
      <p:sp>
        <p:nvSpPr>
          <p:cNvPr id="3" name="Text Placeholder 2"/>
          <p:cNvSpPr>
            <a:spLocks noGrp="1"/>
          </p:cNvSpPr>
          <p:nvPr>
            <p:ph type="body" sz="quarter" idx="10"/>
          </p:nvPr>
        </p:nvSpPr>
        <p:spPr>
          <a:xfrm>
            <a:off x="395536" y="1340768"/>
            <a:ext cx="8342064" cy="4104803"/>
          </a:xfrm>
        </p:spPr>
        <p:txBody>
          <a:bodyPr/>
          <a:lstStyle/>
          <a:p>
            <a:pPr marL="514350" indent="-514350">
              <a:buFont typeface="+mj-lt"/>
              <a:buAutoNum type="arabicPeriod"/>
            </a:pPr>
            <a:r>
              <a:rPr lang="en-US" sz="1800" b="0" dirty="0"/>
              <a:t>A course start date must be within 28 </a:t>
            </a:r>
            <a:r>
              <a:rPr lang="en-US" sz="1800" b="0" dirty="0" smtClean="0"/>
              <a:t>days</a:t>
            </a:r>
            <a:br>
              <a:rPr lang="en-US" sz="1800" b="0" dirty="0" smtClean="0"/>
            </a:br>
            <a:endParaRPr lang="en-US" sz="1800" b="0" dirty="0"/>
          </a:p>
          <a:p>
            <a:pPr marL="514350" indent="-514350">
              <a:buFont typeface="+mj-lt"/>
              <a:buAutoNum type="arabicPeriod"/>
            </a:pPr>
            <a:r>
              <a:rPr lang="en-US" sz="1800" b="0" dirty="0"/>
              <a:t>Participants must have an “enrolled” </a:t>
            </a:r>
            <a:r>
              <a:rPr lang="en-US" sz="1800" b="0" dirty="0" smtClean="0"/>
              <a:t>progress</a:t>
            </a:r>
            <a:br>
              <a:rPr lang="en-US" sz="1800" b="0" dirty="0" smtClean="0"/>
            </a:br>
            <a:endParaRPr lang="en-US" sz="1800" b="0" dirty="0"/>
          </a:p>
          <a:p>
            <a:pPr marL="514350" indent="-514350">
              <a:buFont typeface="+mj-lt"/>
              <a:buAutoNum type="arabicPeriod"/>
            </a:pPr>
            <a:r>
              <a:rPr lang="en-US" sz="1800" b="0" dirty="0"/>
              <a:t>Invited participants must have a “complete” registration </a:t>
            </a:r>
            <a:r>
              <a:rPr lang="en-US" sz="1800" b="0" dirty="0" smtClean="0"/>
              <a:t>status</a:t>
            </a:r>
            <a:br>
              <a:rPr lang="en-US" sz="1800" b="0" dirty="0" smtClean="0"/>
            </a:br>
            <a:endParaRPr lang="en-US" sz="1800" b="0" dirty="0"/>
          </a:p>
          <a:p>
            <a:pPr marL="514350" indent="-514350">
              <a:buFont typeface="+mj-lt"/>
              <a:buAutoNum type="arabicPeriod"/>
            </a:pPr>
            <a:r>
              <a:rPr lang="en-US" sz="1800" b="0" dirty="0"/>
              <a:t>“Manually assigned pathway” should not have been </a:t>
            </a:r>
            <a:r>
              <a:rPr lang="en-US" sz="1800" b="0" dirty="0" smtClean="0"/>
              <a:t>ticked</a:t>
            </a:r>
            <a:br>
              <a:rPr lang="en-US" sz="1800" b="0" dirty="0" smtClean="0"/>
            </a:br>
            <a:endParaRPr lang="en-US" sz="1800" b="0" dirty="0" smtClean="0"/>
          </a:p>
          <a:p>
            <a:pPr marL="514350" indent="-514350">
              <a:buFont typeface="+mj-lt"/>
              <a:buAutoNum type="arabicPeriod"/>
            </a:pPr>
            <a:r>
              <a:rPr lang="en-US" sz="1800" dirty="0" smtClean="0"/>
              <a:t>Participants must have an active account on the STEM Learning website</a:t>
            </a:r>
          </a:p>
          <a:p>
            <a:pPr marL="514350" indent="-514350">
              <a:buFont typeface="+mj-lt"/>
              <a:buAutoNum type="arabicPeriod"/>
            </a:pPr>
            <a:endParaRPr lang="en-US" sz="1800" b="0" dirty="0"/>
          </a:p>
        </p:txBody>
      </p:sp>
    </p:spTree>
    <p:extLst>
      <p:ext uri="{BB962C8B-B14F-4D97-AF65-F5344CB8AC3E}">
        <p14:creationId xmlns:p14="http://schemas.microsoft.com/office/powerpoint/2010/main" val="414671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br>
              <a:rPr lang="en-GB" sz="3600" dirty="0" smtClean="0"/>
            </a:br>
            <a:r>
              <a:rPr lang="en-GB" sz="2000" b="1" dirty="0" smtClean="0">
                <a:solidFill>
                  <a:schemeClr val="bg1">
                    <a:lumMod val="50000"/>
                  </a:schemeClr>
                </a:solidFill>
              </a:rPr>
              <a:t/>
            </a:r>
            <a:br>
              <a:rPr lang="en-GB" sz="2000" b="1" dirty="0" smtClean="0">
                <a:solidFill>
                  <a:schemeClr val="bg1">
                    <a:lumMod val="50000"/>
                  </a:schemeClr>
                </a:solidFill>
              </a:rPr>
            </a:br>
            <a:endParaRPr lang="en-GB" sz="2000" b="1" dirty="0">
              <a:solidFill>
                <a:schemeClr val="bg1">
                  <a:lumMod val="50000"/>
                </a:schemeClr>
              </a:solidFill>
            </a:endParaRPr>
          </a:p>
        </p:txBody>
      </p:sp>
      <p:sp>
        <p:nvSpPr>
          <p:cNvPr id="4" name="TextBox 3"/>
          <p:cNvSpPr txBox="1">
            <a:spLocks noChangeArrowheads="1"/>
          </p:cNvSpPr>
          <p:nvPr/>
        </p:nvSpPr>
        <p:spPr bwMode="auto">
          <a:xfrm>
            <a:off x="611560" y="1052736"/>
            <a:ext cx="7578279" cy="3965188"/>
          </a:xfrm>
          <a:prstGeom prst="rect">
            <a:avLst/>
          </a:prstGeom>
          <a:solidFill>
            <a:schemeClr val="bg1"/>
          </a:solid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300"/>
              </a:lnSpc>
              <a:spcBef>
                <a:spcPts val="1200"/>
              </a:spcBef>
            </a:pPr>
            <a:r>
              <a:rPr lang="en-GB" b="1" dirty="0" smtClean="0">
                <a:solidFill>
                  <a:srgbClr val="747678"/>
                </a:solidFill>
              </a:rPr>
              <a:t>Participant (already registered on the website) books themselves on an activity</a:t>
            </a:r>
          </a:p>
          <a:p>
            <a:pPr marL="342900" indent="-342900" eaLnBrk="1" hangingPunct="1">
              <a:lnSpc>
                <a:spcPts val="2300"/>
              </a:lnSpc>
              <a:spcBef>
                <a:spcPts val="1200"/>
              </a:spcBef>
              <a:buFont typeface="Arial" panose="020B0604020202020204" pitchFamily="34" charset="0"/>
              <a:buChar char="•"/>
            </a:pPr>
            <a:r>
              <a:rPr lang="en-GB" dirty="0" smtClean="0">
                <a:solidFill>
                  <a:srgbClr val="747678"/>
                </a:solidFill>
              </a:rPr>
              <a:t>Participant applies for an activity on the website</a:t>
            </a:r>
          </a:p>
          <a:p>
            <a:pPr marL="342900" indent="-342900" eaLnBrk="1" hangingPunct="1">
              <a:lnSpc>
                <a:spcPts val="2300"/>
              </a:lnSpc>
              <a:spcBef>
                <a:spcPts val="1200"/>
              </a:spcBef>
              <a:buFont typeface="Arial" panose="020B0604020202020204" pitchFamily="34" charset="0"/>
              <a:buChar char="•"/>
            </a:pPr>
            <a:r>
              <a:rPr lang="en-GB" dirty="0" smtClean="0">
                <a:solidFill>
                  <a:srgbClr val="747678"/>
                </a:solidFill>
              </a:rPr>
              <a:t>They receive a number of emails from </a:t>
            </a:r>
            <a:r>
              <a:rPr lang="en-GB" b="1" dirty="0" smtClean="0">
                <a:solidFill>
                  <a:schemeClr val="bg1">
                    <a:lumMod val="50000"/>
                  </a:schemeClr>
                </a:solidFill>
              </a:rPr>
              <a:t>bookingsystem@stem.org.uk:</a:t>
            </a:r>
            <a:endParaRPr lang="en-GB" dirty="0" smtClean="0">
              <a:solidFill>
                <a:schemeClr val="bg1">
                  <a:lumMod val="50000"/>
                </a:schemeClr>
              </a:solidFill>
            </a:endParaRPr>
          </a:p>
          <a:p>
            <a:pPr marL="1085850" lvl="1" indent="-342900" eaLnBrk="1" hangingPunct="1">
              <a:lnSpc>
                <a:spcPts val="2300"/>
              </a:lnSpc>
              <a:spcBef>
                <a:spcPts val="1200"/>
              </a:spcBef>
              <a:buFont typeface="+mj-lt"/>
              <a:buAutoNum type="arabicPeriod"/>
            </a:pPr>
            <a:r>
              <a:rPr lang="en-GB" dirty="0" smtClean="0">
                <a:solidFill>
                  <a:srgbClr val="747678"/>
                </a:solidFill>
              </a:rPr>
              <a:t>New application – info only</a:t>
            </a:r>
          </a:p>
          <a:p>
            <a:pPr marL="1085850" lvl="1" indent="-342900" eaLnBrk="1" hangingPunct="1">
              <a:lnSpc>
                <a:spcPts val="2300"/>
              </a:lnSpc>
              <a:spcBef>
                <a:spcPts val="1200"/>
              </a:spcBef>
              <a:buFont typeface="+mj-lt"/>
              <a:buAutoNum type="arabicPeriod"/>
            </a:pPr>
            <a:r>
              <a:rPr lang="en-GB" dirty="0" smtClean="0">
                <a:solidFill>
                  <a:srgbClr val="747678"/>
                </a:solidFill>
              </a:rPr>
              <a:t>Enrolled (when minimum numbers have been met) - info only</a:t>
            </a:r>
          </a:p>
          <a:p>
            <a:pPr lvl="1" eaLnBrk="1" hangingPunct="1">
              <a:lnSpc>
                <a:spcPts val="2300"/>
              </a:lnSpc>
              <a:spcBef>
                <a:spcPts val="1200"/>
              </a:spcBef>
            </a:pPr>
            <a:r>
              <a:rPr lang="en-GB" b="1" dirty="0" smtClean="0">
                <a:solidFill>
                  <a:schemeClr val="bg1">
                    <a:lumMod val="50000"/>
                  </a:schemeClr>
                </a:solidFill>
              </a:rPr>
              <a:t>services@impacttoolkit.stem.org.uk:</a:t>
            </a:r>
          </a:p>
          <a:p>
            <a:pPr marL="1200150" lvl="2" indent="-342900" eaLnBrk="1" hangingPunct="1">
              <a:lnSpc>
                <a:spcPts val="2300"/>
              </a:lnSpc>
              <a:spcBef>
                <a:spcPts val="1200"/>
              </a:spcBef>
              <a:buFont typeface="+mj-lt"/>
              <a:buAutoNum type="arabicPeriod"/>
            </a:pPr>
            <a:r>
              <a:rPr lang="en-GB" dirty="0">
                <a:solidFill>
                  <a:schemeClr val="bg1">
                    <a:lumMod val="50000"/>
                  </a:schemeClr>
                </a:solidFill>
              </a:rPr>
              <a:t>Please complete the next step of your </a:t>
            </a:r>
            <a:r>
              <a:rPr lang="en-GB" dirty="0" smtClean="0">
                <a:solidFill>
                  <a:schemeClr val="bg1">
                    <a:lumMod val="50000"/>
                  </a:schemeClr>
                </a:solidFill>
              </a:rPr>
              <a:t>CPD – includes ITK link to next form due</a:t>
            </a:r>
            <a:endParaRPr lang="en-GB" dirty="0" smtClean="0">
              <a:solidFill>
                <a:srgbClr val="747678"/>
              </a:solidFill>
            </a:endParaRPr>
          </a:p>
        </p:txBody>
      </p:sp>
    </p:spTree>
    <p:extLst>
      <p:ext uri="{BB962C8B-B14F-4D97-AF65-F5344CB8AC3E}">
        <p14:creationId xmlns:p14="http://schemas.microsoft.com/office/powerpoint/2010/main" val="2773487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196752"/>
            <a:ext cx="7176440" cy="4203235"/>
          </a:xfrm>
          <a:prstGeom prst="rect">
            <a:avLst/>
          </a:prstGeom>
        </p:spPr>
      </p:pic>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a:solidFill>
                  <a:schemeClr val="bg1">
                    <a:lumMod val="50000"/>
                  </a:schemeClr>
                </a:solidFill>
              </a:rPr>
              <a:t/>
            </a:r>
            <a:br>
              <a:rPr lang="en-GB" sz="2000" b="1" dirty="0">
                <a:solidFill>
                  <a:schemeClr val="bg1">
                    <a:lumMod val="50000"/>
                  </a:schemeClr>
                </a:solidFill>
              </a:rPr>
            </a:br>
            <a:endParaRPr lang="en-GB" sz="2000" b="1" dirty="0">
              <a:solidFill>
                <a:schemeClr val="bg1">
                  <a:lumMod val="50000"/>
                </a:schemeClr>
              </a:solidFill>
            </a:endParaRPr>
          </a:p>
        </p:txBody>
      </p:sp>
    </p:spTree>
    <p:extLst>
      <p:ext uri="{BB962C8B-B14F-4D97-AF65-F5344CB8AC3E}">
        <p14:creationId xmlns:p14="http://schemas.microsoft.com/office/powerpoint/2010/main" val="1583269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75908"/>
            <a:ext cx="9144000" cy="3306184"/>
          </a:xfrm>
          <a:prstGeom prst="rect">
            <a:avLst/>
          </a:prstGeom>
        </p:spPr>
      </p:pic>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a:solidFill>
                  <a:schemeClr val="bg1">
                    <a:lumMod val="50000"/>
                  </a:schemeClr>
                </a:solidFill>
              </a:rPr>
              <a:t/>
            </a:r>
            <a:br>
              <a:rPr lang="en-GB" sz="2000" b="1" dirty="0">
                <a:solidFill>
                  <a:schemeClr val="bg1">
                    <a:lumMod val="50000"/>
                  </a:schemeClr>
                </a:solidFill>
              </a:rPr>
            </a:br>
            <a:r>
              <a:rPr lang="en-GB" sz="2000" b="1" dirty="0" smtClean="0">
                <a:solidFill>
                  <a:schemeClr val="bg1">
                    <a:lumMod val="50000"/>
                  </a:schemeClr>
                </a:solidFill>
              </a:rPr>
              <a:t>Next due ITK </a:t>
            </a:r>
            <a:r>
              <a:rPr lang="en-GB" sz="2000" b="1" dirty="0">
                <a:solidFill>
                  <a:schemeClr val="bg1">
                    <a:lumMod val="50000"/>
                  </a:schemeClr>
                </a:solidFill>
              </a:rPr>
              <a:t>f</a:t>
            </a:r>
            <a:r>
              <a:rPr lang="en-GB" sz="2000" b="1" dirty="0" smtClean="0">
                <a:solidFill>
                  <a:schemeClr val="bg1">
                    <a:lumMod val="50000"/>
                  </a:schemeClr>
                </a:solidFill>
              </a:rPr>
              <a:t>orm</a:t>
            </a:r>
            <a:endParaRPr lang="en-GB" sz="2000" b="1" dirty="0">
              <a:solidFill>
                <a:schemeClr val="bg1">
                  <a:lumMod val="50000"/>
                </a:schemeClr>
              </a:solidFill>
            </a:endParaRPr>
          </a:p>
        </p:txBody>
      </p:sp>
      <p:sp>
        <p:nvSpPr>
          <p:cNvPr id="7" name="Rounded Rectangle 6"/>
          <p:cNvSpPr/>
          <p:nvPr/>
        </p:nvSpPr>
        <p:spPr>
          <a:xfrm>
            <a:off x="373438" y="2924944"/>
            <a:ext cx="1822297" cy="36004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26162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smtClean="0">
                <a:solidFill>
                  <a:schemeClr val="bg1">
                    <a:lumMod val="50000"/>
                  </a:schemeClr>
                </a:solidFill>
              </a:rPr>
              <a:t/>
            </a:r>
            <a:br>
              <a:rPr lang="en-GB" sz="2000" b="1" dirty="0" smtClean="0">
                <a:solidFill>
                  <a:schemeClr val="bg1">
                    <a:lumMod val="50000"/>
                  </a:schemeClr>
                </a:solidFill>
              </a:rPr>
            </a:br>
            <a:r>
              <a:rPr lang="en-GB" sz="2000" b="1" dirty="0" smtClean="0">
                <a:solidFill>
                  <a:schemeClr val="bg1">
                    <a:lumMod val="50000"/>
                  </a:schemeClr>
                </a:solidFill>
              </a:rPr>
              <a:t>ITK link on participants website </a:t>
            </a:r>
            <a:r>
              <a:rPr lang="en-GB" sz="2000" b="1" dirty="0" smtClean="0">
                <a:solidFill>
                  <a:schemeClr val="bg1">
                    <a:lumMod val="50000"/>
                  </a:schemeClr>
                </a:solidFill>
              </a:rPr>
              <a:t>dashboard – current CPD</a:t>
            </a:r>
            <a:endParaRPr lang="en-GB" sz="2000" b="1" dirty="0">
              <a:solidFill>
                <a:schemeClr val="bg1">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212" y="1800062"/>
            <a:ext cx="7157967" cy="3351151"/>
          </a:xfrm>
          <a:prstGeom prst="rect">
            <a:avLst/>
          </a:prstGeom>
        </p:spPr>
      </p:pic>
      <p:sp>
        <p:nvSpPr>
          <p:cNvPr id="7" name="Rounded Rectangle 6"/>
          <p:cNvSpPr/>
          <p:nvPr/>
        </p:nvSpPr>
        <p:spPr>
          <a:xfrm>
            <a:off x="6586283" y="4537240"/>
            <a:ext cx="1296144" cy="57606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41436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75908"/>
            <a:ext cx="9144000" cy="3306184"/>
          </a:xfrm>
          <a:prstGeom prst="rect">
            <a:avLst/>
          </a:prstGeom>
        </p:spPr>
      </p:pic>
      <p:sp>
        <p:nvSpPr>
          <p:cNvPr id="5" name="Title 1"/>
          <p:cNvSpPr>
            <a:spLocks noGrp="1"/>
          </p:cNvSpPr>
          <p:nvPr>
            <p:ph type="title"/>
          </p:nvPr>
        </p:nvSpPr>
        <p:spPr>
          <a:xfrm>
            <a:off x="395288" y="184892"/>
            <a:ext cx="8341816" cy="723828"/>
          </a:xfrm>
        </p:spPr>
        <p:txBody>
          <a:bodyPr/>
          <a:lstStyle/>
          <a:p>
            <a:r>
              <a:rPr lang="en-GB" sz="3600" dirty="0"/>
              <a:t>U</a:t>
            </a:r>
            <a:r>
              <a:rPr lang="en-GB" sz="3600" dirty="0" smtClean="0"/>
              <a:t>ser journey  </a:t>
            </a:r>
            <a:br>
              <a:rPr lang="en-GB" sz="3600" dirty="0" smtClean="0"/>
            </a:br>
            <a:r>
              <a:rPr lang="en-GB" sz="3600" dirty="0" smtClean="0"/>
              <a:t> </a:t>
            </a:r>
            <a:r>
              <a:rPr lang="en-GB" sz="2000" b="1" dirty="0">
                <a:solidFill>
                  <a:schemeClr val="bg1">
                    <a:lumMod val="50000"/>
                  </a:schemeClr>
                </a:solidFill>
              </a:rPr>
              <a:t/>
            </a:r>
            <a:br>
              <a:rPr lang="en-GB" sz="2000" b="1" dirty="0">
                <a:solidFill>
                  <a:schemeClr val="bg1">
                    <a:lumMod val="50000"/>
                  </a:schemeClr>
                </a:solidFill>
              </a:rPr>
            </a:br>
            <a:r>
              <a:rPr lang="en-GB" sz="2000" b="1" dirty="0" smtClean="0">
                <a:solidFill>
                  <a:schemeClr val="bg1">
                    <a:lumMod val="50000"/>
                  </a:schemeClr>
                </a:solidFill>
              </a:rPr>
              <a:t>Next due ITK </a:t>
            </a:r>
            <a:r>
              <a:rPr lang="en-GB" sz="2000" b="1" dirty="0">
                <a:solidFill>
                  <a:schemeClr val="bg1">
                    <a:lumMod val="50000"/>
                  </a:schemeClr>
                </a:solidFill>
              </a:rPr>
              <a:t>f</a:t>
            </a:r>
            <a:r>
              <a:rPr lang="en-GB" sz="2000" b="1" dirty="0" smtClean="0">
                <a:solidFill>
                  <a:schemeClr val="bg1">
                    <a:lumMod val="50000"/>
                  </a:schemeClr>
                </a:solidFill>
              </a:rPr>
              <a:t>orm</a:t>
            </a:r>
            <a:endParaRPr lang="en-GB" sz="2000" b="1" dirty="0">
              <a:solidFill>
                <a:schemeClr val="bg1">
                  <a:lumMod val="50000"/>
                </a:schemeClr>
              </a:solidFill>
            </a:endParaRPr>
          </a:p>
        </p:txBody>
      </p:sp>
      <p:sp>
        <p:nvSpPr>
          <p:cNvPr id="7" name="Rounded Rectangle 6"/>
          <p:cNvSpPr/>
          <p:nvPr/>
        </p:nvSpPr>
        <p:spPr>
          <a:xfrm>
            <a:off x="373438" y="2924944"/>
            <a:ext cx="1822297" cy="36004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47048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T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EM Learning_template_2016_w_strapline_4x3_standard.potx" id="{C261B455-663B-4FA7-8D7E-323E9F6A621B}" vid="{8C489E40-C472-4BD3-AD71-C2EA677ADA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STEM Learning_template_2016_w_strapline_4x3_standard-2</Template>
  <TotalTime>953</TotalTime>
  <Words>865</Words>
  <Application>Microsoft Office PowerPoint</Application>
  <PresentationFormat>On-screen Show (4:3)</PresentationFormat>
  <Paragraphs>112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MS PGothic</vt:lpstr>
      <vt:lpstr>Arial</vt:lpstr>
      <vt:lpstr>Calibri</vt:lpstr>
      <vt:lpstr>HEaTED Theme</vt:lpstr>
      <vt:lpstr>CPD ITK and Single Sign On (SSO)</vt:lpstr>
      <vt:lpstr>Outcomes</vt:lpstr>
      <vt:lpstr>What is SSO     </vt:lpstr>
      <vt:lpstr>The 4 ITK rules – plus one</vt:lpstr>
      <vt:lpstr>User journey     </vt:lpstr>
      <vt:lpstr>User journey    </vt:lpstr>
      <vt:lpstr>User journey    Next due ITK form</vt:lpstr>
      <vt:lpstr>User journey    ITK link on participants website dashboard – current CPD</vt:lpstr>
      <vt:lpstr>User journey     Next due ITK form</vt:lpstr>
      <vt:lpstr>User journey    ITK link on participants website dashboard – past CPD</vt:lpstr>
      <vt:lpstr>User journey    ITK login page</vt:lpstr>
      <vt:lpstr>User journey     ITK To do list</vt:lpstr>
      <vt:lpstr>Other user journeys   </vt:lpstr>
      <vt:lpstr>Other user journeys  </vt:lpstr>
      <vt:lpstr>Possible ITK Development    </vt:lpstr>
      <vt:lpstr>Reporting issues about ITK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of presentation Arial Regular 44pt</dc:title>
  <dc:creator>Linda Needham</dc:creator>
  <cp:lastModifiedBy>Emma Jones</cp:lastModifiedBy>
  <cp:revision>64</cp:revision>
  <cp:lastPrinted>2016-09-28T15:41:53Z</cp:lastPrinted>
  <dcterms:created xsi:type="dcterms:W3CDTF">2016-09-16T09:35:21Z</dcterms:created>
  <dcterms:modified xsi:type="dcterms:W3CDTF">2016-10-05T10:27:46Z</dcterms:modified>
</cp:coreProperties>
</file>