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8"/>
  </p:notesMasterIdLst>
  <p:handoutMasterIdLst>
    <p:handoutMasterId r:id="rId9"/>
  </p:handoutMasterIdLst>
  <p:sldIdLst>
    <p:sldId id="262" r:id="rId2"/>
    <p:sldId id="263" r:id="rId3"/>
    <p:sldId id="264" r:id="rId4"/>
    <p:sldId id="265" r:id="rId5"/>
    <p:sldId id="266" r:id="rId6"/>
    <p:sldId id="267" r:id="rId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7678"/>
    <a:srgbClr val="CF2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62" autoAdjust="0"/>
  </p:normalViewPr>
  <p:slideViewPr>
    <p:cSldViewPr>
      <p:cViewPr varScale="1">
        <p:scale>
          <a:sx n="100" d="100"/>
          <a:sy n="100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45024" y="163147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33141A3-1B1D-499B-8EF6-0BB01072C42A}" type="datetimeFigureOut">
              <a:rPr lang="en-GB"/>
              <a:pPr>
                <a:defRPr/>
              </a:pPr>
              <a:t>05/07/2016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16632" y="853244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99856" y="853244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0317889-7F52-4FE7-8ABA-65F3AA83C9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335" y="138113"/>
            <a:ext cx="1903699" cy="76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6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32463" y="152400"/>
            <a:ext cx="95567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00" smtClean="0"/>
            </a:lvl1pPr>
          </a:lstStyle>
          <a:p>
            <a:pPr>
              <a:defRPr/>
            </a:pPr>
            <a:fld id="{CFEEF0ED-5334-488F-92B1-69662E749F80}" type="datetimeFigureOut">
              <a:rPr lang="en-GB"/>
              <a:pPr>
                <a:defRPr/>
              </a:pPr>
              <a:t>05/07/2016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24400" y="8532813"/>
            <a:ext cx="196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DF1C27B-6FDC-4395-9A18-99386A812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055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335" y="138113"/>
            <a:ext cx="1903699" cy="76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>
          <a:xfrm>
            <a:off x="201214" y="8532812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64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was called TIPS/TAPS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1C27B-6FDC-4395-9A18-99386A812577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82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7" y="1988842"/>
            <a:ext cx="8352928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7" y="3789040"/>
            <a:ext cx="8352928" cy="16310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74767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43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7" y="332656"/>
            <a:ext cx="8341816" cy="79208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95288" y="1268414"/>
            <a:ext cx="8342064" cy="4104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b="1" dirty="0" err="1" smtClean="0"/>
            </a:lvl1pPr>
            <a:lvl2pPr marL="0" indent="0">
              <a:buFontTx/>
              <a:buNone/>
              <a:defRPr sz="2400" b="0"/>
            </a:lvl2pPr>
            <a:lvl3pPr marL="719138" indent="-363538">
              <a:tabLst>
                <a:tab pos="719138" algn="l"/>
              </a:tabLst>
              <a:defRPr baseline="0"/>
            </a:lvl3pPr>
            <a:lvl4pPr marL="1074738" indent="-355600">
              <a:buFont typeface="Arial" panose="020B0604020202020204" pitchFamily="34" charset="0"/>
              <a:buChar char="•"/>
              <a:tabLst>
                <a:tab pos="1074738" algn="l"/>
              </a:tabLst>
              <a:defRPr sz="2400"/>
            </a:lvl4pPr>
            <a:lvl5pPr marL="1438275" indent="-363538">
              <a:buFont typeface="Arial" panose="020B0604020202020204" pitchFamily="34" charset="0"/>
              <a:buChar char="•"/>
              <a:tabLst>
                <a:tab pos="1438275" algn="l"/>
              </a:tabLst>
              <a:defRPr sz="24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217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7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0" y="5589588"/>
            <a:ext cx="9144000" cy="0"/>
          </a:xfrm>
          <a:prstGeom prst="line">
            <a:avLst/>
          </a:prstGeom>
          <a:ln w="25400"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5724037"/>
            <a:ext cx="3024000" cy="106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5724000"/>
            <a:ext cx="2217181" cy="10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0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CF2453"/>
          </a:solidFill>
          <a:latin typeface="Arial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F2453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F2453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F2453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F2453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47678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47678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47678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47678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47678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47678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47678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47678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47678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 bwMode="auto">
          <a:xfrm>
            <a:off x="395288" y="1989138"/>
            <a:ext cx="8353425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STEM Insight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 bwMode="auto">
          <a:xfrm>
            <a:off x="395288" y="2924944"/>
            <a:ext cx="8353425" cy="24947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Immerse yourself in the world of industry and university</a:t>
            </a:r>
          </a:p>
          <a:p>
            <a:pPr eaLnBrk="1" hangingPunct="1"/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79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 bwMode="auto">
          <a:xfrm>
            <a:off x="395288" y="333375"/>
            <a:ext cx="8342312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STEM Insight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395288" y="1268413"/>
            <a:ext cx="834231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 smtClean="0"/>
              <a:t>What is it?</a:t>
            </a:r>
            <a:endParaRPr alt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a unique chance for staff in schools and colleges to experience STEM-related work in industrial or university settings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</a:t>
            </a:r>
            <a:r>
              <a:rPr lang="en-US" altLang="en-US" dirty="0" smtClean="0"/>
              <a:t> placement with either an employer or university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altLang="en-US" dirty="0"/>
              <a:t>s</a:t>
            </a:r>
            <a:r>
              <a:rPr lang="en-GB" altLang="en-US" dirty="0" smtClean="0"/>
              <a:t>upported by a tailored package of face-to-face and online CPD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7632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 bwMode="auto">
          <a:xfrm>
            <a:off x="395288" y="333375"/>
            <a:ext cx="8342312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Insight into industry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395288" y="1268413"/>
            <a:ext cx="834231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 smtClean="0"/>
              <a:t>What is it?</a:t>
            </a:r>
            <a:endParaRPr alt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</a:t>
            </a:r>
            <a:r>
              <a:rPr lang="en-US" altLang="en-US" dirty="0" smtClean="0"/>
              <a:t>ork with world-leading employers across a range of STEM industries</a:t>
            </a:r>
          </a:p>
          <a:p>
            <a:pPr marL="1062038" lvl="2" indent="-342900"/>
            <a:r>
              <a:rPr lang="en-US" altLang="en-US" dirty="0"/>
              <a:t>m</a:t>
            </a:r>
            <a:r>
              <a:rPr lang="en-US" altLang="en-US" dirty="0" smtClean="0"/>
              <a:t>anufacturing</a:t>
            </a:r>
          </a:p>
          <a:p>
            <a:pPr marL="1062038" lvl="2" indent="-342900"/>
            <a:r>
              <a:rPr lang="en-US" altLang="en-US" dirty="0"/>
              <a:t>m</a:t>
            </a:r>
            <a:r>
              <a:rPr lang="en-US" altLang="en-US" dirty="0" smtClean="0"/>
              <a:t>edical science</a:t>
            </a:r>
          </a:p>
          <a:p>
            <a:pPr marL="1062038" lvl="2" indent="-342900"/>
            <a:r>
              <a:rPr lang="en-US" altLang="en-US" dirty="0"/>
              <a:t>c</a:t>
            </a:r>
            <a:r>
              <a:rPr lang="en-US" altLang="en-US" dirty="0" smtClean="0"/>
              <a:t>omputing</a:t>
            </a:r>
          </a:p>
          <a:p>
            <a:pPr marL="1062038" lvl="2" indent="-342900"/>
            <a:r>
              <a:rPr lang="en-US" altLang="en-US" dirty="0" smtClean="0"/>
              <a:t>engineering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develop knowledge of STEM careers and routes for students to progress into</a:t>
            </a:r>
          </a:p>
        </p:txBody>
      </p:sp>
    </p:spTree>
    <p:extLst>
      <p:ext uri="{BB962C8B-B14F-4D97-AF65-F5344CB8AC3E}">
        <p14:creationId xmlns:p14="http://schemas.microsoft.com/office/powerpoint/2010/main" val="13982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 bwMode="auto">
          <a:xfrm>
            <a:off x="395288" y="333375"/>
            <a:ext cx="8342312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Insight into university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395288" y="1268413"/>
            <a:ext cx="834231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 smtClean="0"/>
              <a:t>What is it?</a:t>
            </a:r>
            <a:endParaRPr alt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s</a:t>
            </a:r>
            <a:r>
              <a:rPr lang="en-US" altLang="en-US" dirty="0" smtClean="0"/>
              <a:t>pend time in a leading UK university and learn about the latest cutting edge research in your field</a:t>
            </a:r>
          </a:p>
          <a:p>
            <a:pPr marL="1062038" lvl="2" indent="-342900"/>
            <a:r>
              <a:rPr lang="en-US" altLang="en-US" dirty="0" smtClean="0"/>
              <a:t>University of Cambridge</a:t>
            </a:r>
          </a:p>
          <a:p>
            <a:pPr marL="1062038" lvl="2" indent="-342900"/>
            <a:r>
              <a:rPr lang="en-US" altLang="en-US" dirty="0" smtClean="0"/>
              <a:t>University of Glasgow</a:t>
            </a:r>
          </a:p>
          <a:p>
            <a:pPr marL="1062038" lvl="2" indent="-342900"/>
            <a:r>
              <a:rPr lang="en-US" altLang="en-US" dirty="0" smtClean="0"/>
              <a:t>University of Birmingham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support students as they make the transition to university</a:t>
            </a:r>
          </a:p>
        </p:txBody>
      </p:sp>
    </p:spTree>
    <p:extLst>
      <p:ext uri="{BB962C8B-B14F-4D97-AF65-F5344CB8AC3E}">
        <p14:creationId xmlns:p14="http://schemas.microsoft.com/office/powerpoint/2010/main" val="16075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 bwMode="auto">
          <a:xfrm>
            <a:off x="395288" y="333375"/>
            <a:ext cx="8342312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STEM Insight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395288" y="1268413"/>
            <a:ext cx="834231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 smtClean="0"/>
              <a:t>The benefits</a:t>
            </a:r>
            <a:endParaRPr alt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g</a:t>
            </a:r>
            <a:r>
              <a:rPr lang="en-US" altLang="en-US" dirty="0" smtClean="0"/>
              <a:t>ain first-hand experience of the range of STEM-related careers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r</a:t>
            </a:r>
            <a:r>
              <a:rPr lang="en-US" altLang="en-US" dirty="0" smtClean="0"/>
              <a:t>eceive generous financial support to cover the cost of participating in the programme from </a:t>
            </a:r>
            <a:r>
              <a:rPr lang="en-US" altLang="en-US" dirty="0" smtClean="0">
                <a:solidFill>
                  <a:srgbClr val="CF2453"/>
                </a:solidFill>
              </a:rPr>
              <a:t>Project ENTHUSE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</a:t>
            </a:r>
            <a:r>
              <a:rPr lang="en-US" altLang="en-US" dirty="0" smtClean="0"/>
              <a:t>elp students to make better informed choices about their futures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make long-term links with employers and universities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be part of the nationwide drive to improve careers education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25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6512" y="-49315"/>
            <a:ext cx="9211846" cy="5635938"/>
            <a:chOff x="-36512" y="-27383"/>
            <a:chExt cx="9211846" cy="5635938"/>
          </a:xfrm>
        </p:grpSpPr>
        <p:pic>
          <p:nvPicPr>
            <p:cNvPr id="6" name="picture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3" t="16921" r="2824" b="7624"/>
            <a:stretch/>
          </p:blipFill>
          <p:spPr>
            <a:xfrm>
              <a:off x="4021700" y="-6859"/>
              <a:ext cx="3051026" cy="285979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6312" t="7173" r="16378" b="14129"/>
            <a:stretch/>
          </p:blipFill>
          <p:spPr>
            <a:xfrm>
              <a:off x="0" y="0"/>
              <a:ext cx="4021700" cy="264367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6089" b="6534"/>
            <a:stretch/>
          </p:blipFill>
          <p:spPr>
            <a:xfrm>
              <a:off x="6959453" y="-27383"/>
              <a:ext cx="2215881" cy="259228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8957" y="2558227"/>
              <a:ext cx="2555776" cy="30503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192" y="2558227"/>
              <a:ext cx="3050328" cy="30503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37"/>
            <a:stretch/>
          </p:blipFill>
          <p:spPr>
            <a:xfrm>
              <a:off x="-36512" y="2558227"/>
              <a:ext cx="3638582" cy="3050328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-36512" y="5608555"/>
            <a:ext cx="9207032" cy="0"/>
          </a:xfrm>
          <a:prstGeom prst="line">
            <a:avLst/>
          </a:prstGeom>
          <a:ln w="19050">
            <a:solidFill>
              <a:srgbClr val="747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4996" y="1826557"/>
            <a:ext cx="9175516" cy="144655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CF2453"/>
                </a:solidFill>
              </a:rPr>
              <a:t>Get involved</a:t>
            </a:r>
          </a:p>
          <a:p>
            <a:pPr algn="ctr"/>
            <a:r>
              <a:rPr lang="en-GB" sz="4400" dirty="0" smtClean="0">
                <a:solidFill>
                  <a:srgbClr val="CF2453"/>
                </a:solidFill>
              </a:rPr>
              <a:t>www.stem.org.uk/stem-insight</a:t>
            </a:r>
            <a:endParaRPr lang="en-GB" sz="4400" dirty="0">
              <a:solidFill>
                <a:srgbClr val="CF245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0232" y="5013176"/>
            <a:ext cx="216024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F2453"/>
                </a:solidFill>
              </a:rPr>
              <a:t>#</a:t>
            </a:r>
            <a:r>
              <a:rPr lang="en-GB" sz="2400" dirty="0" err="1" smtClean="0">
                <a:solidFill>
                  <a:srgbClr val="CF2453"/>
                </a:solidFill>
              </a:rPr>
              <a:t>STEMInsight</a:t>
            </a:r>
            <a:endParaRPr lang="en-GB" sz="2400" dirty="0">
              <a:solidFill>
                <a:srgbClr val="CF24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HEaTED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M Learning_template_2016_w_ENTHUSE_4x3_standard.potx" id="{2D8C9499-CB9A-4630-8F3E-06C13EB1A1BE}" vid="{E6EE2397-24B0-4E71-8A8E-6C81AEA55B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NSLC_template_2016_4x3_standard</Template>
  <TotalTime>90</TotalTime>
  <Words>196</Words>
  <Application>Microsoft Office PowerPoint</Application>
  <PresentationFormat>On-screen Show (4:3)</PresentationFormat>
  <Paragraphs>34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1_HEaTED Theme</vt:lpstr>
      <vt:lpstr>STEM Insight</vt:lpstr>
      <vt:lpstr>STEM Insight</vt:lpstr>
      <vt:lpstr>Insight into industry</vt:lpstr>
      <vt:lpstr>Insight into university</vt:lpstr>
      <vt:lpstr>STEM Insight</vt:lpstr>
      <vt:lpstr>PowerPoint Presentation</vt:lpstr>
    </vt:vector>
  </TitlesOfParts>
  <Company>Myscience.co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 Science Mark?</dc:title>
  <dc:creator>David Craven</dc:creator>
  <cp:lastModifiedBy>Jennifer Lam</cp:lastModifiedBy>
  <cp:revision>9</cp:revision>
  <dcterms:created xsi:type="dcterms:W3CDTF">2016-07-04T09:35:13Z</dcterms:created>
  <dcterms:modified xsi:type="dcterms:W3CDTF">2016-07-05T15:30:23Z</dcterms:modified>
</cp:coreProperties>
</file>