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5" r:id="rId2"/>
    <p:sldId id="296" r:id="rId3"/>
    <p:sldId id="281" r:id="rId4"/>
    <p:sldId id="289" r:id="rId5"/>
    <p:sldId id="279" r:id="rId6"/>
    <p:sldId id="290" r:id="rId7"/>
    <p:sldId id="293" r:id="rId8"/>
    <p:sldId id="294" r:id="rId9"/>
    <p:sldId id="291" r:id="rId10"/>
    <p:sldId id="283" r:id="rId11"/>
    <p:sldId id="284" r:id="rId12"/>
    <p:sldId id="292" r:id="rId13"/>
    <p:sldId id="297" r:id="rId14"/>
    <p:sldId id="300" r:id="rId15"/>
    <p:sldId id="277" r:id="rId16"/>
    <p:sldId id="298" r:id="rId17"/>
    <p:sldId id="301"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7678"/>
    <a:srgbClr val="CF24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957" autoAdjust="0"/>
  </p:normalViewPr>
  <p:slideViewPr>
    <p:cSldViewPr>
      <p:cViewPr varScale="1">
        <p:scale>
          <a:sx n="51" d="100"/>
          <a:sy n="51" d="100"/>
        </p:scale>
        <p:origin x="-17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082" y="53"/>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085184" y="163147"/>
            <a:ext cx="1531640" cy="458788"/>
          </a:xfrm>
          <a:prstGeom prst="rect">
            <a:avLst/>
          </a:prstGeom>
        </p:spPr>
        <p:txBody>
          <a:bodyPr vert="horz" lIns="91440" tIns="45720" rIns="91440" bIns="45720" rtlCol="0"/>
          <a:lstStyle>
            <a:lvl1pPr algn="r">
              <a:defRPr sz="1200" smtClean="0"/>
            </a:lvl1pPr>
          </a:lstStyle>
          <a:p>
            <a:pPr>
              <a:defRPr/>
            </a:pPr>
            <a:fld id="{533141A3-1B1D-499B-8EF6-0BB01072C42A}" type="datetimeFigureOut">
              <a:rPr lang="en-GB"/>
              <a:pPr>
                <a:defRPr/>
              </a:pPr>
              <a:t>01/06/16</a:t>
            </a:fld>
            <a:endParaRPr lang="en-GB"/>
          </a:p>
        </p:txBody>
      </p:sp>
      <p:sp>
        <p:nvSpPr>
          <p:cNvPr id="4" name="Footer Placeholder 3"/>
          <p:cNvSpPr>
            <a:spLocks noGrp="1"/>
          </p:cNvSpPr>
          <p:nvPr>
            <p:ph type="ftr" sz="quarter" idx="2"/>
          </p:nvPr>
        </p:nvSpPr>
        <p:spPr>
          <a:xfrm>
            <a:off x="116632" y="8532440"/>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699856" y="8532440"/>
            <a:ext cx="2971800" cy="458787"/>
          </a:xfrm>
          <a:prstGeom prst="rect">
            <a:avLst/>
          </a:prstGeom>
        </p:spPr>
        <p:txBody>
          <a:bodyPr vert="horz" lIns="91440" tIns="45720" rIns="91440" bIns="45720" rtlCol="0" anchor="b"/>
          <a:lstStyle>
            <a:lvl1pPr algn="r">
              <a:defRPr sz="1200" smtClean="0"/>
            </a:lvl1pPr>
          </a:lstStyle>
          <a:p>
            <a:pPr>
              <a:defRPr/>
            </a:pPr>
            <a:fld id="{80317889-7F52-4FE7-8ABA-65F3AA83C98A}" type="slidenum">
              <a:rPr lang="en-GB"/>
              <a:pPr>
                <a:defRPr/>
              </a:pPr>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656" y="143041"/>
            <a:ext cx="1589462" cy="763200"/>
          </a:xfrm>
          <a:prstGeom prst="rect">
            <a:avLst/>
          </a:prstGeom>
        </p:spPr>
      </p:pic>
    </p:spTree>
    <p:extLst>
      <p:ext uri="{BB962C8B-B14F-4D97-AF65-F5344CB8AC3E}">
        <p14:creationId xmlns:p14="http://schemas.microsoft.com/office/powerpoint/2010/main" val="223966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732463" y="152400"/>
            <a:ext cx="955675" cy="458788"/>
          </a:xfrm>
          <a:prstGeom prst="rect">
            <a:avLst/>
          </a:prstGeom>
        </p:spPr>
        <p:txBody>
          <a:bodyPr vert="horz" lIns="91440" tIns="45720" rIns="91440" bIns="45720" rtlCol="0"/>
          <a:lstStyle>
            <a:lvl1pPr algn="r">
              <a:defRPr sz="1100" smtClean="0"/>
            </a:lvl1pPr>
          </a:lstStyle>
          <a:p>
            <a:pPr>
              <a:defRPr/>
            </a:pPr>
            <a:fld id="{CFEEF0ED-5334-488F-92B1-69662E749F80}" type="datetimeFigureOut">
              <a:rPr lang="en-GB"/>
              <a:pPr>
                <a:defRPr/>
              </a:pPr>
              <a:t>01/06/16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7" name="Slide Number Placeholder 6"/>
          <p:cNvSpPr>
            <a:spLocks noGrp="1"/>
          </p:cNvSpPr>
          <p:nvPr>
            <p:ph type="sldNum" sz="quarter" idx="5"/>
          </p:nvPr>
        </p:nvSpPr>
        <p:spPr>
          <a:xfrm>
            <a:off x="4724400" y="8532813"/>
            <a:ext cx="1963738" cy="458787"/>
          </a:xfrm>
          <a:prstGeom prst="rect">
            <a:avLst/>
          </a:prstGeom>
        </p:spPr>
        <p:txBody>
          <a:bodyPr vert="horz" lIns="91440" tIns="45720" rIns="91440" bIns="45720" rtlCol="0" anchor="b"/>
          <a:lstStyle>
            <a:lvl1pPr algn="r">
              <a:defRPr sz="1200" smtClean="0"/>
            </a:lvl1pPr>
          </a:lstStyle>
          <a:p>
            <a:pPr>
              <a:defRPr/>
            </a:pPr>
            <a:fld id="{CDF1C27B-6FDC-4395-9A18-99386A812577}" type="slidenum">
              <a:rPr lang="en-GB"/>
              <a:pPr>
                <a:defRPr/>
              </a:pPr>
              <a:t>‹#›</a:t>
            </a:fld>
            <a:endParaRPr lang="en-GB"/>
          </a:p>
        </p:txBody>
      </p:sp>
      <p:sp>
        <p:nvSpPr>
          <p:cNvPr id="2" name="Footer Placeholder 1"/>
          <p:cNvSpPr>
            <a:spLocks noGrp="1"/>
          </p:cNvSpPr>
          <p:nvPr>
            <p:ph type="ftr" sz="quarter" idx="4"/>
          </p:nvPr>
        </p:nvSpPr>
        <p:spPr>
          <a:xfrm>
            <a:off x="201214" y="8532812"/>
            <a:ext cx="2971800" cy="458787"/>
          </a:xfrm>
          <a:prstGeom prst="rect">
            <a:avLst/>
          </a:prstGeom>
        </p:spPr>
        <p:txBody>
          <a:bodyPr vert="horz" lIns="91440" tIns="45720" rIns="91440" bIns="45720" rtlCol="0" anchor="b"/>
          <a:lstStyle>
            <a:lvl1pPr algn="l">
              <a:defRPr sz="1200"/>
            </a:lvl1pPr>
          </a:lstStyle>
          <a:p>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80" y="208351"/>
            <a:ext cx="1589462" cy="763200"/>
          </a:xfrm>
          <a:prstGeom prst="rect">
            <a:avLst/>
          </a:prstGeom>
        </p:spPr>
      </p:pic>
    </p:spTree>
    <p:extLst>
      <p:ext uri="{BB962C8B-B14F-4D97-AF65-F5344CB8AC3E}">
        <p14:creationId xmlns:p14="http://schemas.microsoft.com/office/powerpoint/2010/main" val="11509643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1</a:t>
            </a:fld>
            <a:endParaRPr lang="en-GB"/>
          </a:p>
        </p:txBody>
      </p:sp>
    </p:spTree>
    <p:extLst>
      <p:ext uri="{BB962C8B-B14F-4D97-AF65-F5344CB8AC3E}">
        <p14:creationId xmlns:p14="http://schemas.microsoft.com/office/powerpoint/2010/main" val="4070253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slide</a:t>
            </a:r>
          </a:p>
          <a:p>
            <a:endParaRPr lang="en-US" dirty="0" smtClean="0"/>
          </a:p>
          <a:p>
            <a:r>
              <a:rPr lang="en-US" dirty="0" smtClean="0"/>
              <a:t>If you cannot access the online version due</a:t>
            </a:r>
            <a:r>
              <a:rPr lang="en-US" baseline="0" dirty="0" smtClean="0"/>
              <a:t> to IT issues, this slide shows a screen shot of  one of the ITK pages.</a:t>
            </a:r>
          </a:p>
          <a:p>
            <a:r>
              <a:rPr lang="en-US" baseline="0" dirty="0" smtClean="0"/>
              <a:t>Choosing the title of the CPD in blue will take the user to the page for that CPD event, see next slide</a:t>
            </a:r>
            <a:endParaRPr lang="en-US"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10</a:t>
            </a:fld>
            <a:endParaRPr lang="en-GB"/>
          </a:p>
        </p:txBody>
      </p:sp>
    </p:spTree>
    <p:extLst>
      <p:ext uri="{BB962C8B-B14F-4D97-AF65-F5344CB8AC3E}">
        <p14:creationId xmlns:p14="http://schemas.microsoft.com/office/powerpoint/2010/main" val="4225729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slide</a:t>
            </a:r>
          </a:p>
          <a:p>
            <a:endParaRPr lang="en-US" dirty="0" smtClean="0"/>
          </a:p>
          <a:p>
            <a:r>
              <a:rPr lang="en-US" dirty="0" smtClean="0"/>
              <a:t>If you cannot access the online version due</a:t>
            </a:r>
            <a:r>
              <a:rPr lang="en-US" baseline="0" dirty="0" smtClean="0"/>
              <a:t> to IT issues, this slide shows a screen shot of  a specific ITK page related to the Leadership conference.</a:t>
            </a:r>
          </a:p>
          <a:p>
            <a:r>
              <a:rPr lang="en-US" baseline="0" dirty="0" smtClean="0"/>
              <a:t>Point out the list of the links in blue on the LHS, and that the first is completed (green)</a:t>
            </a:r>
          </a:p>
          <a:p>
            <a:r>
              <a:rPr lang="en-US" baseline="0" dirty="0" smtClean="0"/>
              <a:t>Point out the colour coding below the list, to show partially complete (amber) and take action now (red)</a:t>
            </a:r>
          </a:p>
          <a:p>
            <a:endParaRPr lang="en-US"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11</a:t>
            </a:fld>
            <a:endParaRPr lang="en-GB"/>
          </a:p>
        </p:txBody>
      </p:sp>
    </p:spTree>
    <p:extLst>
      <p:ext uri="{BB962C8B-B14F-4D97-AF65-F5344CB8AC3E}">
        <p14:creationId xmlns:p14="http://schemas.microsoft.com/office/powerpoint/2010/main" val="2744877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Evaluation box appears to complete the process, explain why if needed, </a:t>
            </a:r>
          </a:p>
          <a:p>
            <a:endParaRPr lang="en-US" i="1" dirty="0" smtClean="0"/>
          </a:p>
          <a:p>
            <a:r>
              <a:rPr lang="en-US" i="0" dirty="0" smtClean="0"/>
              <a:t>From ITK PDE</a:t>
            </a:r>
          </a:p>
          <a:p>
            <a:r>
              <a:rPr lang="en-US" b="1" dirty="0" err="1" smtClean="0"/>
              <a:t>Contextualisation</a:t>
            </a:r>
            <a:endParaRPr lang="en-US" b="1" dirty="0" smtClean="0"/>
          </a:p>
          <a:p>
            <a:r>
              <a:rPr lang="en-US" dirty="0" smtClean="0"/>
              <a:t>The final evaluation completed during the CPD is the usual evaluation form (D3). Again this can be completed on-line,</a:t>
            </a:r>
            <a:r>
              <a:rPr lang="en-US" baseline="0" dirty="0" smtClean="0"/>
              <a:t> IT allowing. Or you can request a paper copy from the </a:t>
            </a:r>
            <a:r>
              <a:rPr lang="en-US" baseline="0" dirty="0" err="1" smtClean="0"/>
              <a:t>organisation</a:t>
            </a:r>
            <a:r>
              <a:rPr lang="en-US" baseline="0" dirty="0" smtClean="0"/>
              <a:t> leading the CPD. In this case p</a:t>
            </a:r>
            <a:r>
              <a:rPr lang="en-GB" dirty="0" err="1" smtClean="0"/>
              <a:t>articipants</a:t>
            </a:r>
            <a:r>
              <a:rPr lang="en-GB" dirty="0" smtClean="0"/>
              <a:t> fill in and hand the form</a:t>
            </a:r>
            <a:r>
              <a:rPr lang="en-GB" baseline="0" dirty="0" smtClean="0"/>
              <a:t> </a:t>
            </a:r>
            <a:r>
              <a:rPr lang="en-GB" dirty="0" smtClean="0"/>
              <a:t>back to you before they leave</a:t>
            </a:r>
          </a:p>
          <a:p>
            <a:endParaRPr lang="en-GB" dirty="0" smtClean="0"/>
          </a:p>
          <a:p>
            <a:r>
              <a:rPr lang="en-GB" b="1" dirty="0" smtClean="0"/>
              <a:t>Task 5</a:t>
            </a:r>
          </a:p>
          <a:p>
            <a:r>
              <a:rPr lang="en-GB" dirty="0" smtClean="0"/>
              <a:t>Complete the evaluation form</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0" dirty="0" smtClean="0">
                <a:latin typeface="Times New Roman" pitchFamily="18" charset="0"/>
              </a:rPr>
              <a:t>Insert an additional slide showing the outcomes for the day</a:t>
            </a:r>
            <a:r>
              <a:rPr lang="en-GB" b="0" baseline="0" dirty="0" smtClean="0">
                <a:latin typeface="Times New Roman" pitchFamily="18" charset="0"/>
              </a:rPr>
              <a:t> so they can reflect on these while they complete the evaluation document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1" dirty="0" smtClean="0">
              <a:latin typeface="Times New Roman" pitchFamily="18" charset="0"/>
            </a:endParaRPr>
          </a:p>
          <a:p>
            <a:endParaRPr lang="en-US" dirty="0" smtClean="0"/>
          </a:p>
        </p:txBody>
      </p:sp>
      <p:sp>
        <p:nvSpPr>
          <p:cNvPr id="4" name="Slide Number Placeholder 3"/>
          <p:cNvSpPr>
            <a:spLocks noGrp="1"/>
          </p:cNvSpPr>
          <p:nvPr>
            <p:ph type="sldNum" sz="quarter" idx="10"/>
          </p:nvPr>
        </p:nvSpPr>
        <p:spPr/>
        <p:txBody>
          <a:bodyPr/>
          <a:lstStyle/>
          <a:p>
            <a:fld id="{5E9C25F8-D184-44E1-A2B9-65727929A9F2}"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416736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144588" y="685800"/>
            <a:ext cx="4572000" cy="3429000"/>
          </a:xfrm>
          <a:ln/>
        </p:spPr>
      </p:sp>
      <p:sp>
        <p:nvSpPr>
          <p:cNvPr id="29698" name="Rectangle 3"/>
          <p:cNvSpPr>
            <a:spLocks noGrp="1" noChangeArrowheads="1"/>
          </p:cNvSpPr>
          <p:nvPr>
            <p:ph type="body" idx="1"/>
          </p:nvPr>
        </p:nvSpPr>
        <p:spPr>
          <a:xfrm>
            <a:off x="913876" y="4342244"/>
            <a:ext cx="5030249" cy="41153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a:p>
            <a:r>
              <a:rPr lang="en-GB" i="1" dirty="0" smtClean="0"/>
              <a:t>The</a:t>
            </a:r>
            <a:r>
              <a:rPr lang="en-GB" i="1" baseline="0" dirty="0" smtClean="0"/>
              <a:t> process has emerged from research evidence into how to make CPD more effective, started with Thomas </a:t>
            </a:r>
            <a:r>
              <a:rPr lang="en-GB" i="1" baseline="0" dirty="0" err="1" smtClean="0"/>
              <a:t>Guskey’s</a:t>
            </a:r>
            <a:r>
              <a:rPr lang="en-GB" i="1" baseline="0" dirty="0" smtClean="0"/>
              <a:t> work.</a:t>
            </a:r>
          </a:p>
          <a:p>
            <a:r>
              <a:rPr lang="en-GB" i="1" baseline="0" dirty="0" smtClean="0"/>
              <a:t>Secondary Education Magazine ran an article recently about using </a:t>
            </a:r>
            <a:r>
              <a:rPr lang="en-GB" i="1" baseline="0" dirty="0" err="1" smtClean="0"/>
              <a:t>Guskey’s</a:t>
            </a:r>
            <a:r>
              <a:rPr lang="en-GB" i="1" baseline="0" dirty="0" smtClean="0"/>
              <a:t> ideas to evaluate in school CPD. TDT also using these ideas.</a:t>
            </a:r>
          </a:p>
          <a:p>
            <a:endParaRPr lang="en-GB" i="1" baseline="0" dirty="0" smtClean="0"/>
          </a:p>
          <a:p>
            <a:r>
              <a:rPr lang="en-GB" i="1" baseline="0" dirty="0" smtClean="0"/>
              <a:t>With evaluation of impact at 5 different levels.</a:t>
            </a:r>
          </a:p>
          <a:p>
            <a:r>
              <a:rPr lang="en-GB" i="1" baseline="0" dirty="0" smtClean="0"/>
              <a:t>Reflection on impact at these levels is supported by our impact evaluation process, can they explain </a:t>
            </a:r>
            <a:r>
              <a:rPr lang="en-GB" i="1" baseline="0" dirty="0" smtClean="0"/>
              <a:t>how</a:t>
            </a:r>
          </a:p>
          <a:p>
            <a:r>
              <a:rPr lang="en-GB" i="1" baseline="0" dirty="0" smtClean="0"/>
              <a:t>Ask </a:t>
            </a:r>
            <a:r>
              <a:rPr lang="en-GB" i="1" baseline="0" dirty="0" smtClean="0"/>
              <a:t>what might happen if there was no during reflection time, or no action planning time, or no asking the question some time later? You might reinforce that thinking about the course outcomes, and discussing with line managers helps to support all the levels.</a:t>
            </a:r>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Focus now on developing as an SLP</a:t>
            </a:r>
          </a:p>
          <a:p>
            <a:endParaRPr lang="en-US" i="1" dirty="0" smtClean="0"/>
          </a:p>
          <a:p>
            <a:pPr lvl="0"/>
            <a:r>
              <a:rPr lang="en-US" i="1" dirty="0" smtClean="0"/>
              <a:t>Provide the steps table for impact (From SLP SEF) The other 4 areas are </a:t>
            </a:r>
          </a:p>
          <a:p>
            <a:pPr lvl="0"/>
            <a:r>
              <a:rPr lang="en-GB" sz="1200" i="1" kern="1200" dirty="0" smtClean="0">
                <a:solidFill>
                  <a:schemeClr val="tx1"/>
                </a:solidFill>
                <a:effectLst/>
                <a:latin typeface="Arial" panose="020B0604020202020204" pitchFamily="34" charset="0"/>
                <a:ea typeface="+mn-ea"/>
                <a:cs typeface="Arial" panose="020B0604020202020204" pitchFamily="34" charset="0"/>
              </a:rPr>
              <a:t>Partnerships</a:t>
            </a:r>
          </a:p>
          <a:p>
            <a:pPr lvl="0"/>
            <a:r>
              <a:rPr lang="en-GB" sz="1200" i="1" kern="1200" dirty="0" smtClean="0">
                <a:solidFill>
                  <a:schemeClr val="tx1"/>
                </a:solidFill>
                <a:effectLst/>
                <a:latin typeface="Arial" panose="020B0604020202020204" pitchFamily="34" charset="0"/>
                <a:ea typeface="+mn-ea"/>
                <a:cs typeface="Arial" panose="020B0604020202020204" pitchFamily="34" charset="0"/>
              </a:rPr>
              <a:t>networks and communications</a:t>
            </a:r>
          </a:p>
          <a:p>
            <a:pPr lvl="0"/>
            <a:r>
              <a:rPr lang="en-GB" sz="1200" i="1" kern="1200" dirty="0" smtClean="0">
                <a:solidFill>
                  <a:schemeClr val="tx1"/>
                </a:solidFill>
                <a:effectLst/>
                <a:latin typeface="Arial" panose="020B0604020202020204" pitchFamily="34" charset="0"/>
                <a:ea typeface="+mn-ea"/>
                <a:cs typeface="Arial" panose="020B0604020202020204" pitchFamily="34" charset="0"/>
              </a:rPr>
              <a:t>sustainability</a:t>
            </a:r>
          </a:p>
          <a:p>
            <a:pPr lvl="0"/>
            <a:r>
              <a:rPr lang="en-GB" sz="1200" i="1" kern="1200" dirty="0" smtClean="0">
                <a:solidFill>
                  <a:schemeClr val="tx1"/>
                </a:solidFill>
                <a:effectLst/>
                <a:latin typeface="Arial" panose="020B0604020202020204" pitchFamily="34" charset="0"/>
                <a:ea typeface="+mn-ea"/>
                <a:cs typeface="Arial" panose="020B0604020202020204" pitchFamily="34" charset="0"/>
              </a:rPr>
              <a:t>programme </a:t>
            </a:r>
          </a:p>
          <a:p>
            <a:endParaRPr lang="en-US" i="1" dirty="0" smtClean="0"/>
          </a:p>
          <a:p>
            <a:r>
              <a:rPr lang="en-US" i="1" dirty="0" smtClean="0"/>
              <a:t>Ask to highlight their</a:t>
            </a:r>
            <a:r>
              <a:rPr lang="en-US" i="1" baseline="0" dirty="0" smtClean="0"/>
              <a:t> current stage</a:t>
            </a:r>
          </a:p>
          <a:p>
            <a:r>
              <a:rPr lang="en-US" i="1" baseline="0" dirty="0" smtClean="0"/>
              <a:t>And decide what they will do to make steps towards the next stage.</a:t>
            </a:r>
          </a:p>
          <a:p>
            <a:r>
              <a:rPr lang="en-US" i="1" baseline="0" dirty="0" smtClean="0"/>
              <a:t>If time ask to share with a colleague</a:t>
            </a:r>
            <a:endParaRPr lang="en-US" i="1"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14</a:t>
            </a:fld>
            <a:endParaRPr lang="en-GB"/>
          </a:p>
        </p:txBody>
      </p:sp>
    </p:spTree>
    <p:extLst>
      <p:ext uri="{BB962C8B-B14F-4D97-AF65-F5344CB8AC3E}">
        <p14:creationId xmlns:p14="http://schemas.microsoft.com/office/powerpoint/2010/main" val="329535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Use to</a:t>
            </a:r>
            <a:r>
              <a:rPr lang="en-US" b="0" i="1" baseline="0" dirty="0" smtClean="0"/>
              <a:t> emphasise ability to interrogate the data at all levels, to support SLP development, but also attraction of further funding to support subject specific CPD</a:t>
            </a:r>
          </a:p>
          <a:p>
            <a:endParaRPr lang="en-US" b="0" i="0" dirty="0" smtClean="0"/>
          </a:p>
          <a:p>
            <a:r>
              <a:rPr lang="en-US" b="0" i="0" dirty="0" smtClean="0"/>
              <a:t>From ITK PDE</a:t>
            </a:r>
          </a:p>
          <a:p>
            <a:r>
              <a:rPr lang="en-US" b="1" i="0" dirty="0" err="1" smtClean="0"/>
              <a:t>Contextualisation</a:t>
            </a:r>
            <a:endParaRPr lang="en-US" b="1" i="0" dirty="0" smtClean="0"/>
          </a:p>
          <a:p>
            <a:r>
              <a:rPr lang="en-US" i="0" dirty="0" smtClean="0"/>
              <a:t>The Network has</a:t>
            </a:r>
            <a:r>
              <a:rPr lang="en-US" i="0" baseline="0" dirty="0" smtClean="0"/>
              <a:t> focused on increasing impact on participants over at least the last 10 years. It is a unique selling point for the CPD provided through the network</a:t>
            </a:r>
          </a:p>
          <a:p>
            <a:r>
              <a:rPr lang="en-US" i="0" baseline="0" dirty="0" smtClean="0"/>
              <a:t>This slide shows an example of the data collected. (There may be other more up to date data available that is more appropriate to your context, do edit the slide)</a:t>
            </a:r>
          </a:p>
          <a:p>
            <a:r>
              <a:rPr lang="en-US" i="0" baseline="0" dirty="0" smtClean="0"/>
              <a:t>More information can be found here https://</a:t>
            </a:r>
            <a:r>
              <a:rPr lang="en-US" i="0" baseline="0" dirty="0" err="1" smtClean="0"/>
              <a:t>www.stem.org.uk</a:t>
            </a:r>
            <a:r>
              <a:rPr lang="en-US" i="0" baseline="0" dirty="0" smtClean="0"/>
              <a:t>/impact </a:t>
            </a:r>
          </a:p>
          <a:p>
            <a:endParaRPr lang="en-US" i="0" baseline="0" dirty="0" smtClean="0"/>
          </a:p>
          <a:p>
            <a:r>
              <a:rPr lang="en-US" i="0" baseline="0" dirty="0" smtClean="0"/>
              <a:t>AS well as the importance of ensuring impact this sort of data supports our case for future funding. It is very difficult to justify otherwise</a:t>
            </a:r>
          </a:p>
          <a:p>
            <a:endParaRPr lang="en-US" i="0" dirty="0" smtClean="0"/>
          </a:p>
          <a:p>
            <a:endParaRPr lang="en-US"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15</a:t>
            </a:fld>
            <a:endParaRPr lang="en-GB"/>
          </a:p>
        </p:txBody>
      </p:sp>
    </p:spTree>
    <p:extLst>
      <p:ext uri="{BB962C8B-B14F-4D97-AF65-F5344CB8AC3E}">
        <p14:creationId xmlns:p14="http://schemas.microsoft.com/office/powerpoint/2010/main" val="242543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i="1" dirty="0" smtClean="0"/>
              <a:t>Allow reflection time on learning in this session, and show next slide (the outcomes for the session) to reflect against</a:t>
            </a:r>
          </a:p>
          <a:p>
            <a:pPr>
              <a:defRPr/>
            </a:pPr>
            <a:endParaRPr lang="en-GB" i="1" dirty="0" smtClean="0"/>
          </a:p>
          <a:p>
            <a:endParaRPr lang="en-US" dirty="0" smtClean="0"/>
          </a:p>
        </p:txBody>
      </p:sp>
      <p:sp>
        <p:nvSpPr>
          <p:cNvPr id="4" name="Slide Number Placeholder 3"/>
          <p:cNvSpPr>
            <a:spLocks noGrp="1"/>
          </p:cNvSpPr>
          <p:nvPr>
            <p:ph type="sldNum" sz="quarter" idx="10"/>
          </p:nvPr>
        </p:nvSpPr>
        <p:spPr/>
        <p:txBody>
          <a:bodyPr/>
          <a:lstStyle/>
          <a:p>
            <a:fld id="{5E9C25F8-D184-44E1-A2B9-65727929A9F2}"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41673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LOs for the SLP session</a:t>
            </a:r>
          </a:p>
          <a:p>
            <a:endParaRPr lang="en-US" i="1" dirty="0" smtClean="0"/>
          </a:p>
          <a:p>
            <a:r>
              <a:rPr lang="en-US" i="1" dirty="0" smtClean="0"/>
              <a:t>Explain that there is a PDE to support tutors (and SLPs) with the impact process, some of todays slides have been taken from that PDE.</a:t>
            </a:r>
          </a:p>
          <a:p>
            <a:r>
              <a:rPr lang="en-US" i="1" dirty="0" smtClean="0"/>
              <a:t>Availability? </a:t>
            </a:r>
            <a:endParaRPr lang="en-US" i="1"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2</a:t>
            </a:fld>
            <a:endParaRPr lang="en-GB"/>
          </a:p>
        </p:txBody>
      </p:sp>
    </p:spTree>
    <p:extLst>
      <p:ext uri="{BB962C8B-B14F-4D97-AF65-F5344CB8AC3E}">
        <p14:creationId xmlns:p14="http://schemas.microsoft.com/office/powerpoint/2010/main" val="702328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GB" b="0" i="1" dirty="0" smtClean="0"/>
              <a:t>Refer back to use of learning</a:t>
            </a:r>
            <a:r>
              <a:rPr lang="en-GB" b="0" i="1" baseline="0" dirty="0" smtClean="0"/>
              <a:t> and evaluation sheet introduced at the start of the day.. (and used at the end of session 1)</a:t>
            </a:r>
          </a:p>
          <a:p>
            <a:pPr>
              <a:defRPr/>
            </a:pPr>
            <a:r>
              <a:rPr lang="en-GB" b="0" i="1" baseline="0" dirty="0" smtClean="0"/>
              <a:t>Confluence link explaining the process and form downloads)</a:t>
            </a:r>
            <a:endParaRPr lang="en-GB" b="0" i="1" dirty="0" smtClean="0"/>
          </a:p>
          <a:p>
            <a:pPr>
              <a:defRPr/>
            </a:pPr>
            <a:endParaRPr lang="en-GB" b="0" dirty="0" smtClean="0"/>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093">
              <a:defRPr sz="2400">
                <a:solidFill>
                  <a:schemeClr val="tx1"/>
                </a:solidFill>
                <a:latin typeface="Times New Roman" charset="0"/>
                <a:ea typeface="ＭＳ Ｐゴシック" charset="0"/>
                <a:cs typeface="ＭＳ Ｐゴシック" charset="0"/>
              </a:defRPr>
            </a:lvl1pPr>
            <a:lvl2pPr marL="732326" indent="-281664" defTabSz="956093">
              <a:defRPr sz="2400">
                <a:solidFill>
                  <a:schemeClr val="tx1"/>
                </a:solidFill>
                <a:latin typeface="Times New Roman" charset="0"/>
                <a:ea typeface="ＭＳ Ｐゴシック" charset="0"/>
              </a:defRPr>
            </a:lvl2pPr>
            <a:lvl3pPr marL="1126655" indent="-225331" defTabSz="956093">
              <a:defRPr sz="2400">
                <a:solidFill>
                  <a:schemeClr val="tx1"/>
                </a:solidFill>
                <a:latin typeface="Times New Roman" charset="0"/>
                <a:ea typeface="ＭＳ Ｐゴシック" charset="0"/>
              </a:defRPr>
            </a:lvl3pPr>
            <a:lvl4pPr marL="1577317" indent="-225331" defTabSz="956093">
              <a:defRPr sz="2400">
                <a:solidFill>
                  <a:schemeClr val="tx1"/>
                </a:solidFill>
                <a:latin typeface="Times New Roman" charset="0"/>
                <a:ea typeface="ＭＳ Ｐゴシック" charset="0"/>
              </a:defRPr>
            </a:lvl4pPr>
            <a:lvl5pPr marL="2027979" indent="-225331" defTabSz="956093">
              <a:defRPr sz="2400">
                <a:solidFill>
                  <a:schemeClr val="tx1"/>
                </a:solidFill>
                <a:latin typeface="Times New Roman" charset="0"/>
                <a:ea typeface="ＭＳ Ｐゴシック" charset="0"/>
              </a:defRPr>
            </a:lvl5pPr>
            <a:lvl6pPr marL="2478641" indent="-225331" defTabSz="956093" eaLnBrk="0" fontAlgn="base" hangingPunct="0">
              <a:spcBef>
                <a:spcPct val="0"/>
              </a:spcBef>
              <a:spcAft>
                <a:spcPct val="0"/>
              </a:spcAft>
              <a:defRPr sz="2400">
                <a:solidFill>
                  <a:schemeClr val="tx1"/>
                </a:solidFill>
                <a:latin typeface="Times New Roman" charset="0"/>
                <a:ea typeface="ＭＳ Ｐゴシック" charset="0"/>
              </a:defRPr>
            </a:lvl6pPr>
            <a:lvl7pPr marL="2929303" indent="-225331" defTabSz="956093" eaLnBrk="0" fontAlgn="base" hangingPunct="0">
              <a:spcBef>
                <a:spcPct val="0"/>
              </a:spcBef>
              <a:spcAft>
                <a:spcPct val="0"/>
              </a:spcAft>
              <a:defRPr sz="2400">
                <a:solidFill>
                  <a:schemeClr val="tx1"/>
                </a:solidFill>
                <a:latin typeface="Times New Roman" charset="0"/>
                <a:ea typeface="ＭＳ Ｐゴシック" charset="0"/>
              </a:defRPr>
            </a:lvl7pPr>
            <a:lvl8pPr marL="3379965" indent="-225331" defTabSz="956093" eaLnBrk="0" fontAlgn="base" hangingPunct="0">
              <a:spcBef>
                <a:spcPct val="0"/>
              </a:spcBef>
              <a:spcAft>
                <a:spcPct val="0"/>
              </a:spcAft>
              <a:defRPr sz="2400">
                <a:solidFill>
                  <a:schemeClr val="tx1"/>
                </a:solidFill>
                <a:latin typeface="Times New Roman" charset="0"/>
                <a:ea typeface="ＭＳ Ｐゴシック" charset="0"/>
              </a:defRPr>
            </a:lvl8pPr>
            <a:lvl9pPr marL="3830627" indent="-225331" defTabSz="956093" eaLnBrk="0" fontAlgn="base" hangingPunct="0">
              <a:spcBef>
                <a:spcPct val="0"/>
              </a:spcBef>
              <a:spcAft>
                <a:spcPct val="0"/>
              </a:spcAft>
              <a:defRPr sz="2400">
                <a:solidFill>
                  <a:schemeClr val="tx1"/>
                </a:solidFill>
                <a:latin typeface="Times New Roman" charset="0"/>
                <a:ea typeface="ＭＳ Ｐゴシック" charset="0"/>
              </a:defRPr>
            </a:lvl9pPr>
          </a:lstStyle>
          <a:p>
            <a:fld id="{90B9D502-A761-7741-82E2-14C06AE65325}" type="slidenum">
              <a:rPr lang="en-US" sz="1300">
                <a:solidFill>
                  <a:prstClr val="black"/>
                </a:solidFill>
                <a:cs typeface="Arial" charset="0"/>
              </a:rPr>
              <a:pPr/>
              <a:t>3</a:t>
            </a:fld>
            <a:endParaRPr lang="en-US" sz="1300">
              <a:solidFill>
                <a:prstClr val="black"/>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i="1" dirty="0" smtClean="0"/>
              <a:t>Provide</a:t>
            </a:r>
            <a:r>
              <a:rPr lang="en-US" i="1" baseline="0" dirty="0" smtClean="0"/>
              <a:t> A3 paper and pens</a:t>
            </a:r>
          </a:p>
          <a:p>
            <a:r>
              <a:rPr lang="en-US" i="1" baseline="0" dirty="0" smtClean="0"/>
              <a:t>Ask them to sketch out the impact process, (Before revealing the Before , green, shape)</a:t>
            </a:r>
          </a:p>
          <a:p>
            <a:endParaRPr lang="en-US" i="1" baseline="0" dirty="0" smtClean="0"/>
          </a:p>
          <a:p>
            <a:r>
              <a:rPr lang="en-US" i="1" baseline="0" dirty="0" smtClean="0"/>
              <a:t>Then question tables/groups, </a:t>
            </a:r>
          </a:p>
          <a:p>
            <a:endParaRPr lang="en-US" i="1" baseline="0" dirty="0" smtClean="0"/>
          </a:p>
          <a:p>
            <a:r>
              <a:rPr lang="en-US" i="1" baseline="0" dirty="0" smtClean="0"/>
              <a:t>What happens before the CPD even starts?</a:t>
            </a:r>
          </a:p>
          <a:p>
            <a:r>
              <a:rPr lang="en-US" i="1" baseline="0" dirty="0" smtClean="0"/>
              <a:t>Now reveal the Before/green shape and talk through if needed. Stress importance of tuning in, and discussing with leaders at school. (see next slide notes for more info </a:t>
            </a:r>
          </a:p>
          <a:p>
            <a:endParaRPr lang="en-US" baseline="0" dirty="0" smtClean="0"/>
          </a:p>
          <a:p>
            <a:r>
              <a:rPr lang="en-US" baseline="0" dirty="0" smtClean="0"/>
              <a:t>The only access to the intended learning outcomes information is on-line</a:t>
            </a:r>
          </a:p>
          <a:p>
            <a:r>
              <a:rPr lang="en-US" baseline="0" dirty="0" smtClean="0"/>
              <a:t>Next slide</a:t>
            </a:r>
            <a:endParaRPr lang="en-US" dirty="0" smtClean="0"/>
          </a:p>
          <a:p>
            <a:pPr>
              <a:defRPr/>
            </a:pPr>
            <a:endParaRPr lang="en-GB" dirty="0" smtClean="0"/>
          </a:p>
          <a:p>
            <a:endParaRPr lang="en-US" dirty="0" smtClean="0"/>
          </a:p>
        </p:txBody>
      </p:sp>
      <p:sp>
        <p:nvSpPr>
          <p:cNvPr id="4" name="Slide Number Placeholder 3"/>
          <p:cNvSpPr>
            <a:spLocks noGrp="1"/>
          </p:cNvSpPr>
          <p:nvPr>
            <p:ph type="sldNum" sz="quarter" idx="10"/>
          </p:nvPr>
        </p:nvSpPr>
        <p:spPr/>
        <p:txBody>
          <a:bodyPr/>
          <a:lstStyle/>
          <a:p>
            <a:fld id="{5E9C25F8-D184-44E1-A2B9-65727929A9F2}"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1673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is-IS" i="1" baseline="0" dirty="0" smtClean="0">
                <a:latin typeface="Times New Roman" charset="0"/>
                <a:ea typeface="MS PGothic" charset="0"/>
              </a:rPr>
              <a:t>… Show admin access here, search and demo the list for today’s session, if you dont have access, use the screen shots of what a participant might see slides </a:t>
            </a:r>
            <a:r>
              <a:rPr lang="is-IS" i="1" baseline="0" dirty="0" smtClean="0">
                <a:latin typeface="Times New Roman" charset="0"/>
                <a:ea typeface="MS PGothic" charset="0"/>
              </a:rPr>
              <a:t>10 &amp; 11, </a:t>
            </a:r>
            <a:r>
              <a:rPr lang="is-IS" i="1" baseline="0" dirty="0" smtClean="0">
                <a:latin typeface="Times New Roman" charset="0"/>
                <a:ea typeface="MS PGothic" charset="0"/>
              </a:rPr>
              <a:t>explain they should have had an invitation so can check out what a participant will see.</a:t>
            </a:r>
          </a:p>
          <a:p>
            <a:endParaRPr lang="en-US" dirty="0" smtClean="0">
              <a:latin typeface="Times New Roman" charset="0"/>
              <a:ea typeface="MS PGothic" charset="0"/>
            </a:endParaRPr>
          </a:p>
          <a:p>
            <a:r>
              <a:rPr lang="en-US" b="1" i="1" dirty="0" smtClean="0">
                <a:latin typeface="Times New Roman" charset="0"/>
                <a:ea typeface="MS PGothic" charset="0"/>
              </a:rPr>
              <a:t>Info</a:t>
            </a:r>
            <a:r>
              <a:rPr lang="en-US" b="1" i="1" baseline="0" dirty="0" smtClean="0">
                <a:latin typeface="Times New Roman" charset="0"/>
                <a:ea typeface="MS PGothic" charset="0"/>
              </a:rPr>
              <a:t> below from ITK PDE </a:t>
            </a:r>
            <a:r>
              <a:rPr lang="en-US" i="1" baseline="0" dirty="0" smtClean="0">
                <a:latin typeface="Times New Roman" charset="0"/>
                <a:ea typeface="MS PGothic" charset="0"/>
              </a:rPr>
              <a:t>with a focus on using the intended learning outcomes exercise</a:t>
            </a:r>
            <a:endParaRPr lang="en-US" dirty="0" smtClean="0">
              <a:latin typeface="Times New Roman" charset="0"/>
              <a:ea typeface="MS PGothic" charset="0"/>
            </a:endParaRPr>
          </a:p>
          <a:p>
            <a:r>
              <a:rPr lang="en-US" b="1" dirty="0" err="1" smtClean="0">
                <a:latin typeface="Times New Roman" charset="0"/>
                <a:ea typeface="MS PGothic" charset="0"/>
              </a:rPr>
              <a:t>Contextualisation</a:t>
            </a:r>
            <a:endParaRPr lang="en-US" b="1" dirty="0" smtClean="0">
              <a:latin typeface="Times New Roman" charset="0"/>
              <a:ea typeface="MS PGothic" charset="0"/>
            </a:endParaRPr>
          </a:p>
          <a:p>
            <a:r>
              <a:rPr lang="en-US" baseline="0" dirty="0" smtClean="0">
                <a:latin typeface="Times New Roman" charset="0"/>
                <a:ea typeface="MS PGothic" charset="0"/>
              </a:rPr>
              <a:t>Thinking about, reflecting, and discussing with line managers what the participant wants to get out of a CPD experience, has been shown to increase the likelihood of the participant been alert to this learning throughout the session, and that it will be taken back to school, and acted on.</a:t>
            </a:r>
          </a:p>
          <a:p>
            <a:endParaRPr lang="en-US" baseline="0" dirty="0" smtClean="0">
              <a:latin typeface="Times New Roman" charset="0"/>
              <a:ea typeface="MS PGothic" charset="0"/>
            </a:endParaRPr>
          </a:p>
          <a:p>
            <a:r>
              <a:rPr lang="en-US" baseline="0" dirty="0" smtClean="0">
                <a:latin typeface="Times New Roman" charset="0"/>
                <a:ea typeface="MS PGothic" charset="0"/>
              </a:rPr>
              <a:t>Check with the venue about use of </a:t>
            </a:r>
            <a:r>
              <a:rPr lang="en-US" baseline="0" dirty="0" err="1" smtClean="0">
                <a:latin typeface="Times New Roman" charset="0"/>
                <a:ea typeface="MS PGothic" charset="0"/>
              </a:rPr>
              <a:t>wifi</a:t>
            </a:r>
            <a:r>
              <a:rPr lang="en-US" baseline="0" dirty="0" smtClean="0">
                <a:latin typeface="Times New Roman" charset="0"/>
                <a:ea typeface="MS PGothic" charset="0"/>
              </a:rPr>
              <a:t> and access to this site for participants. In the </a:t>
            </a:r>
            <a:r>
              <a:rPr lang="en-US" b="1" baseline="0" dirty="0" smtClean="0">
                <a:latin typeface="Times New Roman" charset="0"/>
                <a:ea typeface="MS PGothic" charset="0"/>
              </a:rPr>
              <a:t>pre course information </a:t>
            </a:r>
            <a:r>
              <a:rPr lang="en-US" baseline="0" dirty="0" smtClean="0">
                <a:latin typeface="Times New Roman" charset="0"/>
                <a:ea typeface="MS PGothic" charset="0"/>
              </a:rPr>
              <a:t>ask them to bring either</a:t>
            </a:r>
          </a:p>
          <a:p>
            <a:r>
              <a:rPr lang="en-US" baseline="0" dirty="0" smtClean="0">
                <a:latin typeface="Times New Roman" charset="0"/>
                <a:ea typeface="MS PGothic" charset="0"/>
              </a:rPr>
              <a:t>their access code/email and a device to access it during the course. Or</a:t>
            </a:r>
          </a:p>
          <a:p>
            <a:r>
              <a:rPr lang="en-US" baseline="0" dirty="0" smtClean="0">
                <a:latin typeface="Times New Roman" charset="0"/>
                <a:ea typeface="MS PGothic" charset="0"/>
              </a:rPr>
              <a:t>A downloaded copy of their Intended Learning Outcomes completed before the start of the course. If there is no online access you will also need to request paper copies of the other ITK paperwork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charset="0"/>
                <a:ea typeface="MS PGothic" charset="0"/>
              </a:rPr>
              <a:t>The ITK is accessible on mobile devices, so a </a:t>
            </a:r>
            <a:r>
              <a:rPr lang="en-US" baseline="0" dirty="0" err="1" smtClean="0">
                <a:latin typeface="Times New Roman" charset="0"/>
                <a:ea typeface="MS PGothic" charset="0"/>
              </a:rPr>
              <a:t>wifi</a:t>
            </a:r>
            <a:r>
              <a:rPr lang="en-US" baseline="0" dirty="0" smtClean="0">
                <a:latin typeface="Times New Roman" charset="0"/>
                <a:ea typeface="MS PGothic" charset="0"/>
              </a:rPr>
              <a:t> connection may not be necessary</a:t>
            </a:r>
          </a:p>
          <a:p>
            <a:endParaRPr lang="en-US" baseline="0" dirty="0" smtClean="0">
              <a:latin typeface="Times New Roman" charset="0"/>
              <a:ea typeface="MS PGothic" charset="0"/>
            </a:endParaRPr>
          </a:p>
          <a:p>
            <a:r>
              <a:rPr lang="en-US" baseline="0" dirty="0" smtClean="0">
                <a:latin typeface="Times New Roman" charset="0"/>
                <a:ea typeface="MS PGothic" charset="0"/>
              </a:rPr>
              <a:t>As a tutor you can request sight of these intended learning outcomes from your SLP, prior to the session</a:t>
            </a:r>
            <a:endParaRPr lang="en-US" dirty="0" smtClean="0">
              <a:latin typeface="Times New Roman" charset="0"/>
              <a:ea typeface="MS PGothic" charset="0"/>
            </a:endParaRPr>
          </a:p>
          <a:p>
            <a:r>
              <a:rPr lang="en-US" dirty="0" smtClean="0">
                <a:latin typeface="Times New Roman" charset="0"/>
                <a:ea typeface="MS PGothic" charset="0"/>
              </a:rPr>
              <a:t>You could edit this link replacing the  “</a:t>
            </a:r>
            <a:r>
              <a:rPr lang="en-US" dirty="0" err="1" smtClean="0">
                <a:latin typeface="Times New Roman" charset="0"/>
                <a:ea typeface="MS PGothic" charset="0"/>
              </a:rPr>
              <a:t>oooooo</a:t>
            </a:r>
            <a:r>
              <a:rPr lang="en-US" dirty="0" smtClean="0">
                <a:latin typeface="Times New Roman" charset="0"/>
                <a:ea typeface="MS PGothic" charset="0"/>
              </a:rPr>
              <a:t>” with</a:t>
            </a:r>
            <a:r>
              <a:rPr lang="en-US" baseline="0" dirty="0" smtClean="0">
                <a:latin typeface="Times New Roman" charset="0"/>
                <a:ea typeface="MS PGothic" charset="0"/>
              </a:rPr>
              <a:t> </a:t>
            </a:r>
            <a:r>
              <a:rPr lang="en-US" dirty="0" smtClean="0">
                <a:latin typeface="Times New Roman" charset="0"/>
                <a:ea typeface="MS PGothic" charset="0"/>
              </a:rPr>
              <a:t>your</a:t>
            </a:r>
            <a:r>
              <a:rPr lang="en-US" baseline="0" dirty="0" smtClean="0">
                <a:latin typeface="Times New Roman" charset="0"/>
                <a:ea typeface="MS PGothic" charset="0"/>
              </a:rPr>
              <a:t> own invite code</a:t>
            </a:r>
            <a:r>
              <a:rPr lang="en-US" dirty="0" smtClean="0">
                <a:latin typeface="Times New Roman" charset="0"/>
                <a:ea typeface="MS PGothic" charset="0"/>
              </a:rPr>
              <a:t> (if you have one) so you can show on screen what the online toolkit looks like. </a:t>
            </a:r>
          </a:p>
          <a:p>
            <a:pPr defTabSz="901324" eaLnBrk="1" hangingPunct="1">
              <a:defRPr/>
            </a:pPr>
            <a:endParaRPr lang="en-GB" b="0" u="sng" kern="0" dirty="0" smtClean="0">
              <a:solidFill>
                <a:srgbClr val="FF0000"/>
              </a:solidFill>
              <a:ea typeface="Calibri"/>
            </a:endParaRPr>
          </a:p>
          <a:p>
            <a:pPr defTabSz="901324" eaLnBrk="1" hangingPunct="1">
              <a:defRPr/>
            </a:pPr>
            <a:endParaRPr lang="en-GB" b="0" u="sng" kern="0" dirty="0" smtClean="0">
              <a:solidFill>
                <a:srgbClr val="FF0000"/>
              </a:solidFill>
              <a:ea typeface="Calibri"/>
            </a:endParaRPr>
          </a:p>
          <a:p>
            <a:pPr defTabSz="901324" eaLnBrk="1" hangingPunct="1">
              <a:defRPr/>
            </a:pPr>
            <a:r>
              <a:rPr lang="en-GB" b="1" u="none" kern="0" dirty="0" smtClean="0">
                <a:solidFill>
                  <a:srgbClr val="FF0000"/>
                </a:solidFill>
                <a:ea typeface="Calibri"/>
              </a:rPr>
              <a:t>Task 1</a:t>
            </a:r>
          </a:p>
          <a:p>
            <a:pPr defTabSz="901324" eaLnBrk="1" hangingPunct="1">
              <a:defRPr/>
            </a:pPr>
            <a:r>
              <a:rPr lang="en-GB" b="0" u="none" kern="0" dirty="0" smtClean="0">
                <a:solidFill>
                  <a:srgbClr val="FF0000"/>
                </a:solidFill>
                <a:ea typeface="Calibri"/>
              </a:rPr>
              <a:t>If</a:t>
            </a:r>
            <a:r>
              <a:rPr lang="en-GB" b="0" u="none" kern="0" baseline="0" dirty="0" smtClean="0">
                <a:solidFill>
                  <a:srgbClr val="FF0000"/>
                </a:solidFill>
                <a:ea typeface="Calibri"/>
              </a:rPr>
              <a:t> participants are accessing the ITK on line, they could log in now. If not ask them to retrieve copies of their Intended Learning Outcomes, they may have downloaded them or have them on paper. </a:t>
            </a:r>
          </a:p>
          <a:p>
            <a:pPr defTabSz="901324" eaLnBrk="1" hangingPunct="1">
              <a:defRPr/>
            </a:pPr>
            <a:r>
              <a:rPr lang="en-GB" b="0" u="none" kern="0" baseline="0" dirty="0" smtClean="0">
                <a:solidFill>
                  <a:srgbClr val="FF0000"/>
                </a:solidFill>
                <a:latin typeface="Times New Roman" charset="0"/>
                <a:ea typeface="Calibri"/>
              </a:rPr>
              <a:t>Those that have not accessed the on-line toolkit will not have their reflections. Insert a new side and display the outcomes for the day, and ask them to think about what they are hoping to learn, and take back to school. You could provide a few paper copies of the intended learning outcomes sheet (B1), this is not essential if some of them have accessed the on-line version.</a:t>
            </a:r>
          </a:p>
          <a:p>
            <a:pPr defTabSz="901324" eaLnBrk="1" hangingPunct="1">
              <a:defRPr/>
            </a:pPr>
            <a:r>
              <a:rPr lang="en-GB" b="0" u="none" kern="0" baseline="0" dirty="0" smtClean="0">
                <a:solidFill>
                  <a:srgbClr val="FF0000"/>
                </a:solidFill>
                <a:latin typeface="Times New Roman" charset="0"/>
                <a:ea typeface="Calibri"/>
              </a:rPr>
              <a:t>Ask the participants to share their intended learning outcomes in pairs or across tables, either listen in so you can respond to their thoughts or ask for feedback from the group, and record outcomes on flipchart. You could then return to these at times in the session to be explicit when an outcome has been achieved.</a:t>
            </a:r>
            <a:endParaRPr lang="en-US" dirty="0">
              <a:latin typeface="Times New Roman" charset="0"/>
              <a:ea typeface="MS PGothic"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68">
              <a:defRPr sz="1200">
                <a:solidFill>
                  <a:schemeClr val="tx1"/>
                </a:solidFill>
                <a:latin typeface="Times New Roman" charset="0"/>
                <a:ea typeface="MS PGothic" charset="0"/>
                <a:cs typeface="MS PGothic" charset="0"/>
              </a:defRPr>
            </a:lvl1pPr>
            <a:lvl2pPr marL="742945" indent="-285748" defTabSz="955668">
              <a:defRPr sz="1200">
                <a:solidFill>
                  <a:schemeClr val="tx1"/>
                </a:solidFill>
                <a:latin typeface="Times New Roman" charset="0"/>
                <a:ea typeface="MS PGothic" charset="0"/>
                <a:cs typeface="MS PGothic" charset="0"/>
              </a:defRPr>
            </a:lvl2pPr>
            <a:lvl3pPr marL="1142992" indent="-228599" defTabSz="955668">
              <a:defRPr sz="1200">
                <a:solidFill>
                  <a:schemeClr val="tx1"/>
                </a:solidFill>
                <a:latin typeface="Times New Roman" charset="0"/>
                <a:ea typeface="MS PGothic" charset="0"/>
                <a:cs typeface="MS PGothic" charset="0"/>
              </a:defRPr>
            </a:lvl3pPr>
            <a:lvl4pPr marL="1600188" indent="-228599" defTabSz="955668">
              <a:defRPr sz="1200">
                <a:solidFill>
                  <a:schemeClr val="tx1"/>
                </a:solidFill>
                <a:latin typeface="Times New Roman" charset="0"/>
                <a:ea typeface="MS PGothic" charset="0"/>
                <a:cs typeface="MS PGothic" charset="0"/>
              </a:defRPr>
            </a:lvl4pPr>
            <a:lvl5pPr marL="2057385" indent="-228599" defTabSz="955668">
              <a:defRPr sz="1200">
                <a:solidFill>
                  <a:schemeClr val="tx1"/>
                </a:solidFill>
                <a:latin typeface="Times New Roman" charset="0"/>
                <a:ea typeface="MS PGothic" charset="0"/>
                <a:cs typeface="MS PGothic" charset="0"/>
              </a:defRPr>
            </a:lvl5pPr>
            <a:lvl6pPr marL="2514582" indent="-228599" defTabSz="955668"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778" indent="-228599" defTabSz="955668"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8975" indent="-228599" defTabSz="955668"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172" indent="-228599" defTabSz="955668"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fld id="{CF27625F-B319-F646-BBF6-9E04D27650FA}" type="slidenum">
              <a:rPr lang="en-GB" sz="1300">
                <a:solidFill>
                  <a:prstClr val="black"/>
                </a:solidFill>
              </a:rPr>
              <a:pPr/>
              <a:t>5</a:t>
            </a:fld>
            <a:endParaRPr lang="en-GB" sz="13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i="1" dirty="0" smtClean="0"/>
              <a:t>Reveal Action planning box, and explain what is expected to happen.. (on line or paper). </a:t>
            </a:r>
          </a:p>
          <a:p>
            <a:pPr>
              <a:defRPr/>
            </a:pPr>
            <a:endParaRPr lang="en-GB" i="1" dirty="0" smtClean="0"/>
          </a:p>
          <a:p>
            <a:pPr>
              <a:defRPr/>
            </a:pPr>
            <a:r>
              <a:rPr lang="en-GB" i="1" dirty="0" smtClean="0"/>
              <a:t>Info</a:t>
            </a:r>
            <a:r>
              <a:rPr lang="en-GB" i="1" baseline="0" dirty="0" smtClean="0"/>
              <a:t> </a:t>
            </a:r>
            <a:r>
              <a:rPr lang="en-GB" i="1" baseline="0" dirty="0" smtClean="0"/>
              <a:t>from ITK PDE</a:t>
            </a:r>
            <a:endParaRPr lang="en-GB" i="1" dirty="0" smtClean="0"/>
          </a:p>
          <a:p>
            <a:pPr>
              <a:defRPr/>
            </a:pPr>
            <a:r>
              <a:rPr lang="en-GB" b="1" dirty="0" smtClean="0"/>
              <a:t>Contextualisation</a:t>
            </a:r>
          </a:p>
          <a:p>
            <a:pPr>
              <a:defRPr/>
            </a:pPr>
            <a:r>
              <a:rPr lang="en-GB" baseline="0" dirty="0" smtClean="0">
                <a:solidFill>
                  <a:srgbClr val="FF0000"/>
                </a:solidFill>
              </a:rPr>
              <a:t>At the end of the CPD, participants use their reflections (D1) from all the sessions to prioritise their actions, these feed in to their action plan. This is started now and completed back at school in consultation with their line manager who will receive a link once the plan is completed and saved in the system. If this CPD is being run as a two day course, the action planning can be completed after day 2. However it is useful to have some actions to add to the plan at the end of day 1. Some actions may relate to a gap task. </a:t>
            </a:r>
            <a:r>
              <a:rPr lang="en-GB" dirty="0" smtClean="0"/>
              <a:t>Providing some time at the end of the session to get this process started will increase the chance of impact back at school.</a:t>
            </a:r>
            <a:r>
              <a:rPr lang="en-GB" baseline="0" dirty="0" smtClean="0"/>
              <a:t> </a:t>
            </a:r>
            <a:r>
              <a:rPr lang="en-GB" dirty="0" smtClean="0"/>
              <a:t>It is not necessary to be restricted by the layout, there may be one key action or several actions that emerge from this CPD</a:t>
            </a:r>
          </a:p>
          <a:p>
            <a:pPr>
              <a:defRPr/>
            </a:pPr>
            <a:endParaRPr lang="en-GB" dirty="0" smtClean="0"/>
          </a:p>
          <a:p>
            <a:pPr>
              <a:defRPr/>
            </a:pPr>
            <a:r>
              <a:rPr lang="en-GB" b="1" dirty="0" smtClean="0"/>
              <a:t>Task 4</a:t>
            </a:r>
            <a:r>
              <a:rPr lang="en-GB" b="1" baseline="0" dirty="0" smtClean="0"/>
              <a:t> </a:t>
            </a:r>
            <a:r>
              <a:rPr lang="en-GB" b="1" dirty="0" smtClean="0"/>
              <a:t>Action planning</a:t>
            </a:r>
            <a:endParaRPr lang="en-GB" dirty="0" smtClean="0"/>
          </a:p>
          <a:p>
            <a:pPr>
              <a:defRPr/>
            </a:pPr>
            <a:r>
              <a:rPr lang="en-GB" dirty="0" smtClean="0"/>
              <a:t>Show the first part of the slide</a:t>
            </a:r>
          </a:p>
          <a:p>
            <a:pPr>
              <a:defRPr/>
            </a:pPr>
            <a:r>
              <a:rPr lang="en-GB" dirty="0" smtClean="0"/>
              <a:t>Ask participants to retrieve their completed learning and evaluation sheet (D1)</a:t>
            </a:r>
          </a:p>
          <a:p>
            <a:pPr>
              <a:defRPr/>
            </a:pPr>
            <a:r>
              <a:rPr lang="en-GB" dirty="0" smtClean="0"/>
              <a:t>Provide Highlighters so they can identify any key actions.</a:t>
            </a:r>
          </a:p>
          <a:p>
            <a:pPr>
              <a:defRPr/>
            </a:pPr>
            <a:r>
              <a:rPr lang="en-GB" dirty="0" smtClean="0"/>
              <a:t>Now</a:t>
            </a:r>
          </a:p>
          <a:p>
            <a:pPr>
              <a:defRPr/>
            </a:pPr>
            <a:r>
              <a:rPr lang="en-GB" dirty="0" smtClean="0"/>
              <a:t>Ask them to access their online ITK or provide a printed copy of the action</a:t>
            </a:r>
            <a:r>
              <a:rPr lang="en-GB" baseline="0" dirty="0" smtClean="0"/>
              <a:t> plan</a:t>
            </a:r>
            <a:r>
              <a:rPr lang="en-GB" dirty="0" smtClean="0"/>
              <a:t> (D2) If you choose to use a paper version you will need to request this from the organisation leading the CPD.</a:t>
            </a:r>
          </a:p>
          <a:p>
            <a:pPr>
              <a:defRPr/>
            </a:pPr>
            <a:r>
              <a:rPr lang="en-GB" dirty="0" smtClean="0"/>
              <a:t>Encourage participants to consider the likely impact on various stakeholders, and also what evidence they will collect to demonstrate that impact. </a:t>
            </a:r>
          </a:p>
          <a:p>
            <a:pPr>
              <a:defRPr/>
            </a:pPr>
            <a:r>
              <a:rPr lang="en-GB" dirty="0" smtClean="0"/>
              <a:t>The following 2 slides are hidden but</a:t>
            </a:r>
            <a:r>
              <a:rPr lang="en-GB" baseline="0" dirty="0" smtClean="0"/>
              <a:t> you could use them to help participants to identify the sort of impact and what they might look for to help them identify any evidence. You may have some ideas from the context of the CPD that could be suggested.</a:t>
            </a:r>
            <a:endParaRPr lang="en-GB" dirty="0" smtClean="0"/>
          </a:p>
          <a:p>
            <a:pPr>
              <a:defRPr/>
            </a:pPr>
            <a:r>
              <a:rPr lang="en-GB" dirty="0" smtClean="0"/>
              <a:t>Provide</a:t>
            </a:r>
            <a:r>
              <a:rPr lang="en-GB" baseline="0" dirty="0" smtClean="0"/>
              <a:t> a little time then a</a:t>
            </a:r>
            <a:r>
              <a:rPr lang="en-GB" dirty="0" smtClean="0"/>
              <a:t>sk them to share one action with their table or the wider group. Here you are getting feedback on the effectiveness of the session against the outcomes</a:t>
            </a:r>
            <a:r>
              <a:rPr lang="en-GB" baseline="0" dirty="0" smtClean="0"/>
              <a:t>. Hearing participants ideas also influences others, who may start to adapt their actions.</a:t>
            </a:r>
            <a:endParaRPr lang="en-GB"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9C25F8-D184-44E1-A2B9-65727929A9F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1673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ITK PDE</a:t>
            </a:r>
          </a:p>
          <a:p>
            <a:endParaRPr lang="en-GB" dirty="0" smtClean="0"/>
          </a:p>
          <a:p>
            <a:r>
              <a:rPr lang="en-GB" dirty="0" smtClean="0"/>
              <a:t>Slide is hidden.</a:t>
            </a:r>
          </a:p>
          <a:p>
            <a:r>
              <a:rPr lang="en-GB" dirty="0" smtClean="0"/>
              <a:t>Unhide if you wish to use</a:t>
            </a:r>
            <a:r>
              <a:rPr lang="en-GB" baseline="0" dirty="0" smtClean="0"/>
              <a:t> this to support participants choose what type of impact they might notice.</a:t>
            </a:r>
          </a:p>
          <a:p>
            <a:endParaRPr lang="en-GB" baseline="0" dirty="0" smtClean="0"/>
          </a:p>
          <a:p>
            <a:r>
              <a:rPr lang="en-GB" baseline="0" dirty="0" smtClean="0"/>
              <a:t>These items are similar to those that are found printed on the action plan, or on the on-line version</a:t>
            </a:r>
            <a:endParaRPr lang="en-GB" dirty="0" smtClean="0"/>
          </a:p>
          <a:p>
            <a:endParaRPr lang="en-GB" dirty="0"/>
          </a:p>
        </p:txBody>
      </p:sp>
      <p:sp>
        <p:nvSpPr>
          <p:cNvPr id="4" name="Slide Number Placeholder 3"/>
          <p:cNvSpPr>
            <a:spLocks noGrp="1"/>
          </p:cNvSpPr>
          <p:nvPr>
            <p:ph type="sldNum" sz="quarter" idx="10"/>
          </p:nvPr>
        </p:nvSpPr>
        <p:spPr/>
        <p:txBody>
          <a:bodyPr/>
          <a:lstStyle/>
          <a:p>
            <a:fld id="{79D2BDD2-41D5-41B1-B5E8-8B9E08213D43}" type="slidenum">
              <a:rPr lang="en-GB" smtClean="0"/>
              <a:t>7</a:t>
            </a:fld>
            <a:endParaRPr lang="en-GB"/>
          </a:p>
        </p:txBody>
      </p:sp>
    </p:spTree>
    <p:extLst>
      <p:ext uri="{BB962C8B-B14F-4D97-AF65-F5344CB8AC3E}">
        <p14:creationId xmlns:p14="http://schemas.microsoft.com/office/powerpoint/2010/main" val="1686796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ITK PDE</a:t>
            </a:r>
          </a:p>
          <a:p>
            <a:endParaRPr lang="en-GB" dirty="0" smtClean="0"/>
          </a:p>
          <a:p>
            <a:r>
              <a:rPr lang="en-GB" dirty="0" smtClean="0"/>
              <a:t>Slide is hidden.</a:t>
            </a:r>
          </a:p>
          <a:p>
            <a:r>
              <a:rPr lang="en-GB" dirty="0" smtClean="0"/>
              <a:t>Unhide if you wish to use</a:t>
            </a:r>
            <a:r>
              <a:rPr lang="en-GB" baseline="0" dirty="0" smtClean="0"/>
              <a:t> this to support participants choose some method of collecting evidence of impact</a:t>
            </a:r>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These items are similar to those that are found printed on the action plan, or on the on-line version</a:t>
            </a:r>
            <a:endParaRPr lang="en-GB" dirty="0" smtClean="0"/>
          </a:p>
          <a:p>
            <a:endParaRPr lang="en-GB" dirty="0"/>
          </a:p>
        </p:txBody>
      </p:sp>
      <p:sp>
        <p:nvSpPr>
          <p:cNvPr id="4" name="Slide Number Placeholder 3"/>
          <p:cNvSpPr>
            <a:spLocks noGrp="1"/>
          </p:cNvSpPr>
          <p:nvPr>
            <p:ph type="sldNum" sz="quarter" idx="10"/>
          </p:nvPr>
        </p:nvSpPr>
        <p:spPr/>
        <p:txBody>
          <a:bodyPr/>
          <a:lstStyle/>
          <a:p>
            <a:fld id="{79D2BDD2-41D5-41B1-B5E8-8B9E08213D43}" type="slidenum">
              <a:rPr lang="en-GB" smtClean="0"/>
              <a:t>8</a:t>
            </a:fld>
            <a:endParaRPr lang="en-GB"/>
          </a:p>
        </p:txBody>
      </p:sp>
    </p:spTree>
    <p:extLst>
      <p:ext uri="{BB962C8B-B14F-4D97-AF65-F5344CB8AC3E}">
        <p14:creationId xmlns:p14="http://schemas.microsoft.com/office/powerpoint/2010/main" val="1435026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Reveal</a:t>
            </a:r>
            <a:r>
              <a:rPr lang="en-US" i="1" baseline="0" dirty="0" smtClean="0"/>
              <a:t> Post CPD box, and explain (see below)</a:t>
            </a:r>
          </a:p>
          <a:p>
            <a:endParaRPr lang="en-US" i="1" baseline="0" dirty="0" smtClean="0"/>
          </a:p>
          <a:p>
            <a:r>
              <a:rPr lang="en-US" i="0" baseline="0" dirty="0" smtClean="0"/>
              <a:t>From ITK PDE</a:t>
            </a:r>
            <a:endParaRPr lang="en-US" i="0" dirty="0" smtClean="0"/>
          </a:p>
          <a:p>
            <a:r>
              <a:rPr lang="en-US" b="1" dirty="0" err="1" smtClean="0"/>
              <a:t>Contextualisation</a:t>
            </a:r>
            <a:endParaRPr lang="en-US" b="1" dirty="0" smtClean="0"/>
          </a:p>
          <a:p>
            <a:r>
              <a:rPr lang="en-US" dirty="0" smtClean="0"/>
              <a:t>Asking</a:t>
            </a:r>
            <a:r>
              <a:rPr lang="en-US" baseline="0" dirty="0" smtClean="0"/>
              <a:t> for reflections of impact some time after the CPD has occurred, can help to increase the potential for impact.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purple shape explains about the ‘Post’ impact evaluation activity. Some courses will require reflections over a longer period as well, so they may be asked to reflect 8-12 months later.</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Advise that completing the</a:t>
            </a:r>
            <a:r>
              <a:rPr lang="en-GB" baseline="0" dirty="0" smtClean="0"/>
              <a:t> ITK and including </a:t>
            </a:r>
            <a:r>
              <a:rPr lang="en-GB" dirty="0" smtClean="0"/>
              <a:t>line managers will provide evidence of professional development for professional recognition like Chartered Science teacher run by the ASE or the Recognition scheme run by STEM</a:t>
            </a:r>
            <a:r>
              <a:rPr lang="en-GB" baseline="0" dirty="0" smtClean="0"/>
              <a:t> Learning or for </a:t>
            </a:r>
            <a:r>
              <a:rPr lang="en-GB" dirty="0" smtClean="0"/>
              <a:t>performance management purposes,</a:t>
            </a:r>
            <a:r>
              <a:rPr lang="en-GB" baseline="0" dirty="0" smtClean="0"/>
              <a:t> or other in-school systems. </a:t>
            </a:r>
            <a:r>
              <a:rPr lang="en-GB" dirty="0" smtClean="0"/>
              <a:t>Having this all on line, makes it easier to retrieve at any time in the future.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r>
              <a:rPr lang="en-US" baseline="0" dirty="0" smtClean="0"/>
              <a:t>Participants will be sent links to the ITK at every part of the process, so they don</a:t>
            </a:r>
            <a:r>
              <a:rPr lang="uk-UA" baseline="0" dirty="0" smtClean="0"/>
              <a:t>’</a:t>
            </a:r>
            <a:r>
              <a:rPr lang="en-US" baseline="0" dirty="0" smtClean="0"/>
              <a:t>t have to remember when to do it.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9C25F8-D184-44E1-A2B9-65727929A9F2}"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16736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7" y="1988842"/>
            <a:ext cx="8352928" cy="1470025"/>
          </a:xfrm>
          <a:prstGeom prst="rect">
            <a:avLst/>
          </a:prstGeom>
        </p:spPr>
        <p:txBody>
          <a:bodyPr/>
          <a:lstStyle>
            <a:lvl1pPr algn="l">
              <a:defRPr/>
            </a:lvl1pPr>
          </a:lstStyle>
          <a:p>
            <a:r>
              <a:rPr lang="en-US" smtClean="0"/>
              <a:t>Click to edit Master title style</a:t>
            </a:r>
            <a:endParaRPr lang="en-GB" dirty="0"/>
          </a:p>
        </p:txBody>
      </p:sp>
      <p:sp>
        <p:nvSpPr>
          <p:cNvPr id="3" name="Subtitle 2"/>
          <p:cNvSpPr>
            <a:spLocks noGrp="1"/>
          </p:cNvSpPr>
          <p:nvPr>
            <p:ph type="subTitle" idx="1"/>
          </p:nvPr>
        </p:nvSpPr>
        <p:spPr>
          <a:xfrm>
            <a:off x="395537" y="3789040"/>
            <a:ext cx="8352928" cy="1631032"/>
          </a:xfrm>
          <a:prstGeom prst="rect">
            <a:avLst/>
          </a:prstGeom>
        </p:spPr>
        <p:txBody>
          <a:bodyPr/>
          <a:lstStyle>
            <a:lvl1pPr marL="0" indent="0" algn="l">
              <a:buNone/>
              <a:defRPr>
                <a:solidFill>
                  <a:srgbClr val="747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10146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7" y="332656"/>
            <a:ext cx="8341816" cy="792088"/>
          </a:xfrm>
          <a:prstGeom prst="rect">
            <a:avLst/>
          </a:prstGeom>
        </p:spPr>
        <p:txBody>
          <a:bodyPr/>
          <a:lstStyle>
            <a:lvl1pPr>
              <a:defRPr baseline="0"/>
            </a:lvl1pPr>
          </a:lstStyle>
          <a:p>
            <a:r>
              <a:rPr lang="en-US" smtClean="0"/>
              <a:t>Click to edit Master title style</a:t>
            </a:r>
            <a:endParaRPr lang="en-GB" dirty="0"/>
          </a:p>
        </p:txBody>
      </p:sp>
      <p:sp>
        <p:nvSpPr>
          <p:cNvPr id="15" name="Text Placeholder 14"/>
          <p:cNvSpPr>
            <a:spLocks noGrp="1"/>
          </p:cNvSpPr>
          <p:nvPr>
            <p:ph type="body" sz="quarter" idx="10"/>
          </p:nvPr>
        </p:nvSpPr>
        <p:spPr>
          <a:xfrm>
            <a:off x="395288" y="1268414"/>
            <a:ext cx="8342064" cy="4104803"/>
          </a:xfrm>
          <a:prstGeom prst="rect">
            <a:avLst/>
          </a:prstGeom>
        </p:spPr>
        <p:txBody>
          <a:bodyPr/>
          <a:lstStyle>
            <a:lvl1pPr marL="0" indent="0">
              <a:buNone/>
              <a:defRPr lang="en-US" b="1" dirty="0" err="1" smtClean="0"/>
            </a:lvl1pPr>
            <a:lvl2pPr marL="0" indent="0">
              <a:buFontTx/>
              <a:buNone/>
              <a:defRPr sz="2400" b="0"/>
            </a:lvl2pPr>
            <a:lvl3pPr marL="719138" indent="-363538">
              <a:tabLst>
                <a:tab pos="719138" algn="l"/>
              </a:tabLst>
              <a:defRPr baseline="0"/>
            </a:lvl3pPr>
            <a:lvl4pPr marL="1074738" indent="-355600">
              <a:buFont typeface="Arial" panose="020B0604020202020204" pitchFamily="34" charset="0"/>
              <a:buChar char="•"/>
              <a:tabLst>
                <a:tab pos="1074738" algn="l"/>
              </a:tabLst>
              <a:defRPr sz="2400"/>
            </a:lvl4pPr>
            <a:lvl5pPr marL="1438275" indent="-363538">
              <a:buFont typeface="Arial" panose="020B0604020202020204" pitchFamily="34" charset="0"/>
              <a:buChar char="•"/>
              <a:tabLst>
                <a:tab pos="1438275" algn="l"/>
              </a:tabLst>
              <a:defRPr sz="24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5171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329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0" y="5589588"/>
            <a:ext cx="9144000" cy="0"/>
          </a:xfrm>
          <a:prstGeom prst="line">
            <a:avLst/>
          </a:prstGeom>
          <a:ln w="25400">
            <a:solidFill>
              <a:srgbClr val="747678"/>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2000" y="5724000"/>
            <a:ext cx="2217181" cy="10646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4400" kern="1200">
          <a:solidFill>
            <a:srgbClr val="CF2453"/>
          </a:solidFill>
          <a:latin typeface="Arial" pitchFamily="34" charset="0"/>
          <a:ea typeface="+mj-ea"/>
          <a:cs typeface="+mj-cs"/>
        </a:defRPr>
      </a:lvl1pPr>
      <a:lvl2pPr algn="l" rtl="0" eaLnBrk="1" fontAlgn="base" hangingPunct="1">
        <a:spcBef>
          <a:spcPct val="0"/>
        </a:spcBef>
        <a:spcAft>
          <a:spcPct val="0"/>
        </a:spcAft>
        <a:defRPr sz="4400">
          <a:solidFill>
            <a:srgbClr val="CF2453"/>
          </a:solidFill>
          <a:latin typeface="Arial" panose="020B0604020202020204" pitchFamily="34" charset="0"/>
        </a:defRPr>
      </a:lvl2pPr>
      <a:lvl3pPr algn="l" rtl="0" eaLnBrk="1" fontAlgn="base" hangingPunct="1">
        <a:spcBef>
          <a:spcPct val="0"/>
        </a:spcBef>
        <a:spcAft>
          <a:spcPct val="0"/>
        </a:spcAft>
        <a:defRPr sz="4400">
          <a:solidFill>
            <a:srgbClr val="CF2453"/>
          </a:solidFill>
          <a:latin typeface="Arial" panose="020B0604020202020204" pitchFamily="34" charset="0"/>
        </a:defRPr>
      </a:lvl3pPr>
      <a:lvl4pPr algn="l" rtl="0" eaLnBrk="1" fontAlgn="base" hangingPunct="1">
        <a:spcBef>
          <a:spcPct val="0"/>
        </a:spcBef>
        <a:spcAft>
          <a:spcPct val="0"/>
        </a:spcAft>
        <a:defRPr sz="4400">
          <a:solidFill>
            <a:srgbClr val="CF2453"/>
          </a:solidFill>
          <a:latin typeface="Arial" panose="020B0604020202020204" pitchFamily="34" charset="0"/>
        </a:defRPr>
      </a:lvl4pPr>
      <a:lvl5pPr algn="l" rtl="0" eaLnBrk="1" fontAlgn="base" hangingPunct="1">
        <a:spcBef>
          <a:spcPct val="0"/>
        </a:spcBef>
        <a:spcAft>
          <a:spcPct val="0"/>
        </a:spcAft>
        <a:defRPr sz="4400">
          <a:solidFill>
            <a:srgbClr val="CF2453"/>
          </a:solidFill>
          <a:latin typeface="Arial" panose="020B0604020202020204" pitchFamily="34" charset="0"/>
        </a:defRPr>
      </a:lvl5pPr>
      <a:lvl6pPr marL="457200" algn="ctr" rtl="0" eaLnBrk="1" fontAlgn="base" hangingPunct="1">
        <a:spcBef>
          <a:spcPct val="0"/>
        </a:spcBef>
        <a:spcAft>
          <a:spcPct val="0"/>
        </a:spcAft>
        <a:defRPr sz="4400">
          <a:solidFill>
            <a:srgbClr val="747678"/>
          </a:solidFill>
          <a:latin typeface="Arial" panose="020B0604020202020204" pitchFamily="34" charset="0"/>
        </a:defRPr>
      </a:lvl6pPr>
      <a:lvl7pPr marL="914400" algn="ctr" rtl="0" eaLnBrk="1" fontAlgn="base" hangingPunct="1">
        <a:spcBef>
          <a:spcPct val="0"/>
        </a:spcBef>
        <a:spcAft>
          <a:spcPct val="0"/>
        </a:spcAft>
        <a:defRPr sz="4400">
          <a:solidFill>
            <a:srgbClr val="747678"/>
          </a:solidFill>
          <a:latin typeface="Arial" panose="020B0604020202020204" pitchFamily="34" charset="0"/>
        </a:defRPr>
      </a:lvl7pPr>
      <a:lvl8pPr marL="1371600" algn="ctr" rtl="0" eaLnBrk="1" fontAlgn="base" hangingPunct="1">
        <a:spcBef>
          <a:spcPct val="0"/>
        </a:spcBef>
        <a:spcAft>
          <a:spcPct val="0"/>
        </a:spcAft>
        <a:defRPr sz="4400">
          <a:solidFill>
            <a:srgbClr val="747678"/>
          </a:solidFill>
          <a:latin typeface="Arial" panose="020B0604020202020204" pitchFamily="34" charset="0"/>
        </a:defRPr>
      </a:lvl8pPr>
      <a:lvl9pPr marL="1828800" algn="ctr" rtl="0" eaLnBrk="1" fontAlgn="base" hangingPunct="1">
        <a:spcBef>
          <a:spcPct val="0"/>
        </a:spcBef>
        <a:spcAft>
          <a:spcPct val="0"/>
        </a:spcAft>
        <a:defRPr sz="4400">
          <a:solidFill>
            <a:srgbClr val="747678"/>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47678"/>
          </a:solidFill>
          <a:latin typeface="Arial"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47678"/>
          </a:solidFill>
          <a:latin typeface="Arial"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47678"/>
          </a:solidFill>
          <a:latin typeface="Arial"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47678"/>
          </a:solidFill>
          <a:latin typeface="Arial"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47678"/>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impacttoolkit.stem.org.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stem.org.uk/impact"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impacttoolkit.stem.org.u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myscience.atlassian.net/wiki/display/NN/The+Impact+forms"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mpacttoolkit.stem.org.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mpacttoolkit.stem.org.uk/participant-landing/ooooo" TargetMode="External"/><Relationship Id="rId4" Type="http://schemas.openxmlformats.org/officeDocument/2006/relationships/hyperlink" Target="https://impacttoolkit.stem.org.uk/"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impacttoolkit.stem.org.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impacttoolkit.stem.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charset="0"/>
                <a:ea typeface="MS PGothic" charset="0"/>
              </a:rPr>
              <a:t>Using the STEM learning impact evaluation process</a:t>
            </a:r>
            <a:endParaRPr lang="en-US" dirty="0"/>
          </a:p>
        </p:txBody>
      </p:sp>
      <p:sp>
        <p:nvSpPr>
          <p:cNvPr id="3" name="Text Placeholder 2"/>
          <p:cNvSpPr>
            <a:spLocks noGrp="1"/>
          </p:cNvSpPr>
          <p:nvPr>
            <p:ph type="body" sz="quarter" idx="10"/>
          </p:nvPr>
        </p:nvSpPr>
        <p:spPr>
          <a:xfrm>
            <a:off x="395288" y="2420888"/>
            <a:ext cx="8342064" cy="2952329"/>
          </a:xfrm>
        </p:spPr>
        <p:txBody>
          <a:bodyPr/>
          <a:lstStyle/>
          <a:p>
            <a:r>
              <a:rPr lang="en-US" sz="2400" b="0" dirty="0" smtClean="0"/>
              <a:t>Also known as </a:t>
            </a:r>
          </a:p>
          <a:p>
            <a:r>
              <a:rPr lang="en-US" sz="2400" b="0" dirty="0" smtClean="0"/>
              <a:t>The Impact Toolkit (ITK)</a:t>
            </a:r>
            <a:endParaRPr lang="en-US" sz="2400" b="0" dirty="0"/>
          </a:p>
        </p:txBody>
      </p:sp>
    </p:spTree>
    <p:extLst>
      <p:ext uri="{BB962C8B-B14F-4D97-AF65-F5344CB8AC3E}">
        <p14:creationId xmlns:p14="http://schemas.microsoft.com/office/powerpoint/2010/main" val="18720886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dirty="0"/>
          </a:p>
        </p:txBody>
      </p:sp>
      <p:pic>
        <p:nvPicPr>
          <p:cNvPr id="6" name="Picture 5"/>
          <p:cNvPicPr>
            <a:picLocks noChangeAspect="1"/>
          </p:cNvPicPr>
          <p:nvPr/>
        </p:nvPicPr>
        <p:blipFill>
          <a:blip r:embed="rId3"/>
          <a:stretch>
            <a:fillRect/>
          </a:stretch>
        </p:blipFill>
        <p:spPr>
          <a:xfrm>
            <a:off x="28012" y="0"/>
            <a:ext cx="9144000" cy="5228303"/>
          </a:xfrm>
          <a:prstGeom prst="rect">
            <a:avLst/>
          </a:prstGeom>
        </p:spPr>
      </p:pic>
    </p:spTree>
    <p:extLst>
      <p:ext uri="{BB962C8B-B14F-4D97-AF65-F5344CB8AC3E}">
        <p14:creationId xmlns:p14="http://schemas.microsoft.com/office/powerpoint/2010/main" val="3217757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a:blip r:embed="rId3"/>
          <a:stretch>
            <a:fillRect/>
          </a:stretch>
        </p:blipFill>
        <p:spPr>
          <a:xfrm>
            <a:off x="0" y="-459432"/>
            <a:ext cx="9144000" cy="5250426"/>
          </a:xfrm>
          <a:prstGeom prst="rect">
            <a:avLst/>
          </a:prstGeom>
        </p:spPr>
      </p:pic>
    </p:spTree>
    <p:extLst>
      <p:ext uri="{BB962C8B-B14F-4D97-AF65-F5344CB8AC3E}">
        <p14:creationId xmlns:p14="http://schemas.microsoft.com/office/powerpoint/2010/main" val="2976340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3095" y="1911856"/>
            <a:ext cx="1333468" cy="3173328"/>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fontAlgn="auto">
              <a:lnSpc>
                <a:spcPct val="115000"/>
              </a:lnSpc>
              <a:spcBef>
                <a:spcPts val="0"/>
              </a:spcBef>
              <a:spcAft>
                <a:spcPts val="1000"/>
              </a:spcAft>
            </a:pPr>
            <a:r>
              <a:rPr lang="en-GB" sz="1400" b="1" dirty="0" smtClean="0">
                <a:solidFill>
                  <a:prstClr val="black"/>
                </a:solidFill>
                <a:latin typeface="Arial"/>
                <a:ea typeface="Calibri"/>
                <a:cs typeface="Arial"/>
              </a:rPr>
              <a:t>Learning and evaluation</a:t>
            </a:r>
          </a:p>
          <a:p>
            <a:pPr fontAlgn="auto">
              <a:lnSpc>
                <a:spcPct val="115000"/>
              </a:lnSpc>
              <a:spcBef>
                <a:spcPts val="0"/>
              </a:spcBef>
              <a:spcAft>
                <a:spcPts val="1000"/>
              </a:spcAft>
            </a:pPr>
            <a:r>
              <a:rPr lang="en-GB" sz="1400" dirty="0" smtClean="0">
                <a:solidFill>
                  <a:prstClr val="black"/>
                </a:solidFill>
                <a:latin typeface="Arial"/>
                <a:ea typeface="Calibri"/>
                <a:cs typeface="Arial"/>
              </a:rPr>
              <a:t>- record </a:t>
            </a:r>
            <a:r>
              <a:rPr lang="en-GB" sz="1400" dirty="0">
                <a:solidFill>
                  <a:prstClr val="black"/>
                </a:solidFill>
                <a:latin typeface="Arial"/>
                <a:ea typeface="Calibri"/>
                <a:cs typeface="Arial"/>
              </a:rPr>
              <a:t>any </a:t>
            </a:r>
            <a:r>
              <a:rPr lang="en-GB" sz="1400" dirty="0" smtClean="0">
                <a:solidFill>
                  <a:prstClr val="black"/>
                </a:solidFill>
                <a:latin typeface="Arial"/>
                <a:ea typeface="Calibri"/>
                <a:cs typeface="Arial"/>
              </a:rPr>
              <a:t>key learning/ ideas/actions </a:t>
            </a:r>
            <a:r>
              <a:rPr lang="en-GB" sz="1400" dirty="0">
                <a:solidFill>
                  <a:prstClr val="black"/>
                </a:solidFill>
                <a:latin typeface="Arial"/>
                <a:ea typeface="Calibri"/>
                <a:cs typeface="Arial"/>
              </a:rPr>
              <a:t>throughout the </a:t>
            </a:r>
            <a:r>
              <a:rPr lang="en-GB" sz="1400" dirty="0" smtClean="0">
                <a:solidFill>
                  <a:prstClr val="black"/>
                </a:solidFill>
                <a:latin typeface="Arial"/>
                <a:ea typeface="Calibri"/>
                <a:cs typeface="Arial"/>
              </a:rPr>
              <a:t>session</a:t>
            </a:r>
          </a:p>
          <a:p>
            <a:pPr fontAlgn="auto">
              <a:lnSpc>
                <a:spcPct val="115000"/>
              </a:lnSpc>
              <a:spcBef>
                <a:spcPts val="0"/>
              </a:spcBef>
              <a:spcAft>
                <a:spcPts val="1000"/>
              </a:spcAft>
            </a:pPr>
            <a:endParaRPr lang="en-GB" sz="1400" dirty="0">
              <a:solidFill>
                <a:prstClr val="black"/>
              </a:solidFill>
              <a:latin typeface="Arial"/>
              <a:ea typeface="Calibri"/>
              <a:cs typeface="Arial"/>
            </a:endParaRPr>
          </a:p>
          <a:p>
            <a:pPr fontAlgn="auto">
              <a:lnSpc>
                <a:spcPct val="115000"/>
              </a:lnSpc>
              <a:spcBef>
                <a:spcPts val="0"/>
              </a:spcBef>
              <a:spcAft>
                <a:spcPts val="1000"/>
              </a:spcAft>
            </a:pPr>
            <a:r>
              <a:rPr lang="en-GB" sz="1400" dirty="0" smtClean="0">
                <a:solidFill>
                  <a:prstClr val="black"/>
                </a:solidFill>
                <a:latin typeface="Arial"/>
                <a:ea typeface="Calibri"/>
                <a:cs typeface="Arial"/>
              </a:rPr>
              <a:t> </a:t>
            </a:r>
          </a:p>
        </p:txBody>
      </p:sp>
      <p:sp>
        <p:nvSpPr>
          <p:cNvPr id="3" name="Rectangle 2"/>
          <p:cNvSpPr/>
          <p:nvPr/>
        </p:nvSpPr>
        <p:spPr>
          <a:xfrm>
            <a:off x="3498571" y="1916832"/>
            <a:ext cx="1728192" cy="3168352"/>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fontAlgn="auto">
              <a:lnSpc>
                <a:spcPct val="115000"/>
              </a:lnSpc>
              <a:spcBef>
                <a:spcPts val="0"/>
              </a:spcBef>
              <a:spcAft>
                <a:spcPts val="1000"/>
              </a:spcAft>
            </a:pPr>
            <a:r>
              <a:rPr lang="en-GB" sz="1400" b="1" dirty="0" smtClean="0">
                <a:solidFill>
                  <a:prstClr val="black"/>
                </a:solidFill>
                <a:latin typeface="Arial"/>
                <a:ea typeface="Calibri"/>
                <a:cs typeface="Arial"/>
              </a:rPr>
              <a:t>Your </a:t>
            </a:r>
            <a:r>
              <a:rPr lang="en-GB" sz="1400" b="1" dirty="0">
                <a:solidFill>
                  <a:prstClr val="black"/>
                </a:solidFill>
                <a:latin typeface="Arial"/>
                <a:ea typeface="Calibri"/>
                <a:cs typeface="Arial"/>
              </a:rPr>
              <a:t>action plan. </a:t>
            </a:r>
            <a:r>
              <a:rPr lang="en-GB" sz="1400" dirty="0">
                <a:solidFill>
                  <a:prstClr val="black"/>
                </a:solidFill>
                <a:latin typeface="Arial"/>
                <a:ea typeface="Calibri"/>
                <a:cs typeface="Arial"/>
              </a:rPr>
              <a:t>Planning how the professional development will have impact in your school/college.  This may be completed in the next week with a colleague/line manager</a:t>
            </a:r>
            <a:r>
              <a:rPr lang="en-GB" sz="1400" dirty="0" smtClean="0">
                <a:solidFill>
                  <a:prstClr val="black"/>
                </a:solidFill>
                <a:latin typeface="Arial"/>
                <a:ea typeface="Calibri"/>
                <a:cs typeface="Arial"/>
              </a:rPr>
              <a:t>.</a:t>
            </a:r>
          </a:p>
          <a:p>
            <a:pPr algn="ctr" fontAlgn="auto">
              <a:spcBef>
                <a:spcPts val="0"/>
              </a:spcBef>
              <a:spcAft>
                <a:spcPts val="0"/>
              </a:spcAft>
            </a:pPr>
            <a:endParaRPr lang="en-GB" sz="1400" b="1" dirty="0" smtClean="0">
              <a:solidFill>
                <a:prstClr val="black"/>
              </a:solidFill>
              <a:latin typeface="Calibri"/>
            </a:endParaRPr>
          </a:p>
          <a:p>
            <a:pPr algn="ctr" fontAlgn="auto">
              <a:spcBef>
                <a:spcPts val="0"/>
              </a:spcBef>
              <a:spcAft>
                <a:spcPts val="0"/>
              </a:spcAft>
            </a:pPr>
            <a:r>
              <a:rPr lang="en-GB" sz="1400" dirty="0" smtClean="0">
                <a:solidFill>
                  <a:prstClr val="black"/>
                </a:solidFill>
                <a:latin typeface="Calibri"/>
              </a:rPr>
              <a:t> </a:t>
            </a:r>
          </a:p>
        </p:txBody>
      </p:sp>
      <p:sp>
        <p:nvSpPr>
          <p:cNvPr id="4" name="Rectangle 3"/>
          <p:cNvSpPr/>
          <p:nvPr/>
        </p:nvSpPr>
        <p:spPr>
          <a:xfrm>
            <a:off x="5298771" y="1916832"/>
            <a:ext cx="1433469" cy="3168352"/>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fontAlgn="auto">
              <a:spcBef>
                <a:spcPts val="0"/>
              </a:spcBef>
              <a:spcAft>
                <a:spcPts val="0"/>
              </a:spcAft>
            </a:pPr>
            <a:r>
              <a:rPr lang="en-GB" sz="1400" b="1" dirty="0" smtClean="0">
                <a:solidFill>
                  <a:prstClr val="black"/>
                </a:solidFill>
                <a:latin typeface="Arial"/>
                <a:cs typeface="Arial"/>
              </a:rPr>
              <a:t>Evaluation form</a:t>
            </a:r>
            <a:endParaRPr lang="en-GB" sz="1400" dirty="0" smtClean="0">
              <a:solidFill>
                <a:prstClr val="black"/>
              </a:solidFill>
              <a:latin typeface="Arial"/>
              <a:cs typeface="Arial"/>
            </a:endParaRPr>
          </a:p>
          <a:p>
            <a:pPr algn="ctr" fontAlgn="auto">
              <a:spcBef>
                <a:spcPts val="0"/>
              </a:spcBef>
              <a:spcAft>
                <a:spcPts val="0"/>
              </a:spcAft>
            </a:pPr>
            <a:endParaRPr lang="en-GB" sz="1400" dirty="0">
              <a:solidFill>
                <a:prstClr val="black"/>
              </a:solidFill>
              <a:latin typeface="Arial"/>
              <a:cs typeface="Arial"/>
            </a:endParaRPr>
          </a:p>
          <a:p>
            <a:pPr algn="ctr" fontAlgn="auto">
              <a:spcBef>
                <a:spcPts val="0"/>
              </a:spcBef>
              <a:spcAft>
                <a:spcPts val="0"/>
              </a:spcAft>
            </a:pPr>
            <a:r>
              <a:rPr lang="en-GB" sz="1400" dirty="0" smtClean="0">
                <a:solidFill>
                  <a:prstClr val="black"/>
                </a:solidFill>
                <a:latin typeface="Arial"/>
                <a:cs typeface="Arial"/>
              </a:rPr>
              <a:t>– </a:t>
            </a:r>
            <a:r>
              <a:rPr lang="en-GB" sz="1400" dirty="0">
                <a:solidFill>
                  <a:prstClr val="black"/>
                </a:solidFill>
                <a:latin typeface="Arial"/>
                <a:cs typeface="Arial"/>
              </a:rPr>
              <a:t>completed at the end of the professional development event; helping us to measure impact and make improvements</a:t>
            </a:r>
            <a:r>
              <a:rPr lang="en-GB" sz="1400" dirty="0" smtClean="0">
                <a:solidFill>
                  <a:prstClr val="black"/>
                </a:solidFill>
                <a:latin typeface="Arial"/>
                <a:cs typeface="Arial"/>
              </a:rPr>
              <a:t>.</a:t>
            </a:r>
          </a:p>
          <a:p>
            <a:pPr algn="ctr" fontAlgn="auto">
              <a:spcBef>
                <a:spcPts val="0"/>
              </a:spcBef>
              <a:spcAft>
                <a:spcPts val="0"/>
              </a:spcAft>
            </a:pPr>
            <a:endParaRPr lang="en-GB" sz="1400" dirty="0">
              <a:solidFill>
                <a:prstClr val="black"/>
              </a:solidFill>
              <a:latin typeface="Arial"/>
              <a:cs typeface="Arial"/>
            </a:endParaRPr>
          </a:p>
          <a:p>
            <a:pPr algn="ctr" fontAlgn="auto">
              <a:spcBef>
                <a:spcPts val="0"/>
              </a:spcBef>
              <a:spcAft>
                <a:spcPts val="0"/>
              </a:spcAft>
            </a:pPr>
            <a:r>
              <a:rPr lang="en-GB" dirty="0" smtClean="0">
                <a:solidFill>
                  <a:srgbClr val="C00000"/>
                </a:solidFill>
                <a:latin typeface="Arial"/>
                <a:cs typeface="Arial"/>
              </a:rPr>
              <a:t>Hand in</a:t>
            </a:r>
            <a:endParaRPr lang="en-GB" dirty="0">
              <a:solidFill>
                <a:srgbClr val="C00000"/>
              </a:solidFill>
              <a:latin typeface="Arial"/>
              <a:cs typeface="Arial"/>
            </a:endParaRPr>
          </a:p>
        </p:txBody>
      </p:sp>
      <p:sp>
        <p:nvSpPr>
          <p:cNvPr id="5" name="Rounded Rectangle 4"/>
          <p:cNvSpPr/>
          <p:nvPr/>
        </p:nvSpPr>
        <p:spPr>
          <a:xfrm>
            <a:off x="6876256" y="1916832"/>
            <a:ext cx="2088232" cy="31683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fontAlgn="auto">
              <a:spcBef>
                <a:spcPts val="0"/>
              </a:spcBef>
              <a:spcAft>
                <a:spcPts val="0"/>
              </a:spcAft>
            </a:pPr>
            <a:r>
              <a:rPr lang="en-GB" sz="1400" b="1" dirty="0" smtClean="0">
                <a:solidFill>
                  <a:prstClr val="black"/>
                </a:solidFill>
                <a:latin typeface="Arial"/>
                <a:cs typeface="Arial"/>
              </a:rPr>
              <a:t>Impact evaluation</a:t>
            </a:r>
          </a:p>
          <a:p>
            <a:pPr algn="ctr" fontAlgn="auto">
              <a:spcBef>
                <a:spcPts val="0"/>
              </a:spcBef>
              <a:spcAft>
                <a:spcPts val="0"/>
              </a:spcAft>
            </a:pPr>
            <a:endParaRPr lang="en-GB" sz="1400" b="1" dirty="0">
              <a:solidFill>
                <a:prstClr val="black"/>
              </a:solidFill>
              <a:latin typeface="Arial"/>
              <a:cs typeface="Arial"/>
            </a:endParaRPr>
          </a:p>
          <a:p>
            <a:pPr algn="ctr" fontAlgn="auto">
              <a:spcBef>
                <a:spcPts val="0"/>
              </a:spcBef>
              <a:spcAft>
                <a:spcPts val="0"/>
              </a:spcAft>
            </a:pPr>
            <a:r>
              <a:rPr lang="en-GB" sz="1400" b="1" dirty="0" smtClean="0">
                <a:solidFill>
                  <a:prstClr val="black"/>
                </a:solidFill>
                <a:latin typeface="Arial"/>
                <a:cs typeface="Arial"/>
              </a:rPr>
              <a:t>– </a:t>
            </a:r>
            <a:r>
              <a:rPr lang="en-GB" sz="1400" b="1" dirty="0">
                <a:solidFill>
                  <a:prstClr val="black"/>
                </a:solidFill>
                <a:latin typeface="Arial"/>
                <a:cs typeface="Arial"/>
              </a:rPr>
              <a:t>what is the impact to date?  </a:t>
            </a:r>
            <a:endParaRPr lang="en-GB" sz="1400" b="1" dirty="0" smtClean="0">
              <a:solidFill>
                <a:prstClr val="black"/>
              </a:solidFill>
              <a:latin typeface="Arial"/>
              <a:cs typeface="Arial"/>
            </a:endParaRPr>
          </a:p>
          <a:p>
            <a:pPr algn="ctr" fontAlgn="auto">
              <a:spcBef>
                <a:spcPts val="0"/>
              </a:spcBef>
              <a:spcAft>
                <a:spcPts val="0"/>
              </a:spcAft>
            </a:pPr>
            <a:r>
              <a:rPr lang="en-GB" sz="1400" dirty="0" smtClean="0">
                <a:solidFill>
                  <a:prstClr val="black"/>
                </a:solidFill>
                <a:latin typeface="Arial"/>
                <a:cs typeface="Arial"/>
              </a:rPr>
              <a:t>This </a:t>
            </a:r>
            <a:r>
              <a:rPr lang="en-GB" sz="1400" dirty="0">
                <a:solidFill>
                  <a:prstClr val="black"/>
                </a:solidFill>
                <a:latin typeface="Arial"/>
                <a:cs typeface="Arial"/>
              </a:rPr>
              <a:t>should be completed in 6</a:t>
            </a:r>
            <a:r>
              <a:rPr lang="en-GB" sz="1400" dirty="0" smtClean="0">
                <a:solidFill>
                  <a:prstClr val="black"/>
                </a:solidFill>
                <a:latin typeface="Arial"/>
                <a:cs typeface="Arial"/>
              </a:rPr>
              <a:t>-</a:t>
            </a:r>
            <a:r>
              <a:rPr lang="en-GB" sz="1400" dirty="0">
                <a:solidFill>
                  <a:prstClr val="black"/>
                </a:solidFill>
                <a:latin typeface="Arial"/>
                <a:cs typeface="Arial"/>
              </a:rPr>
              <a:t>8</a:t>
            </a:r>
            <a:r>
              <a:rPr lang="en-GB" sz="1400" dirty="0" smtClean="0">
                <a:solidFill>
                  <a:prstClr val="black"/>
                </a:solidFill>
                <a:latin typeface="Arial"/>
                <a:cs typeface="Arial"/>
              </a:rPr>
              <a:t> </a:t>
            </a:r>
            <a:r>
              <a:rPr lang="en-GB" sz="1400" dirty="0">
                <a:solidFill>
                  <a:prstClr val="black"/>
                </a:solidFill>
                <a:latin typeface="Arial"/>
                <a:cs typeface="Arial"/>
              </a:rPr>
              <a:t>weeks’ time, using your action plan to help you. </a:t>
            </a:r>
            <a:r>
              <a:rPr lang="en-GB" sz="1400" dirty="0" smtClean="0">
                <a:solidFill>
                  <a:prstClr val="black"/>
                </a:solidFill>
                <a:latin typeface="Arial"/>
                <a:cs typeface="Arial"/>
              </a:rPr>
              <a:t>You </a:t>
            </a:r>
            <a:r>
              <a:rPr lang="en-GB" sz="1400" dirty="0">
                <a:solidFill>
                  <a:prstClr val="black"/>
                </a:solidFill>
                <a:latin typeface="Arial"/>
                <a:cs typeface="Arial"/>
              </a:rPr>
              <a:t>will get a reminder about completing this.</a:t>
            </a:r>
          </a:p>
          <a:p>
            <a:pPr algn="ctr" fontAlgn="auto">
              <a:spcBef>
                <a:spcPts val="0"/>
              </a:spcBef>
              <a:spcAft>
                <a:spcPts val="0"/>
              </a:spcAft>
            </a:pPr>
            <a:endParaRPr lang="en-GB" sz="1400" dirty="0">
              <a:solidFill>
                <a:prstClr val="black"/>
              </a:solidFill>
              <a:latin typeface="Calibri"/>
            </a:endParaRPr>
          </a:p>
        </p:txBody>
      </p:sp>
      <p:sp>
        <p:nvSpPr>
          <p:cNvPr id="6" name="Rounded Rectangle 5"/>
          <p:cNvSpPr/>
          <p:nvPr/>
        </p:nvSpPr>
        <p:spPr>
          <a:xfrm>
            <a:off x="179512" y="1916832"/>
            <a:ext cx="1728192" cy="31683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fontAlgn="auto">
              <a:spcBef>
                <a:spcPts val="0"/>
              </a:spcBef>
              <a:spcAft>
                <a:spcPts val="0"/>
              </a:spcAft>
            </a:pPr>
            <a:r>
              <a:rPr lang="en-GB" sz="1400" b="1" dirty="0" smtClean="0">
                <a:solidFill>
                  <a:prstClr val="black"/>
                </a:solidFill>
                <a:latin typeface="Arial"/>
                <a:cs typeface="Arial"/>
              </a:rPr>
              <a:t>Intended learning Outcomes</a:t>
            </a:r>
          </a:p>
          <a:p>
            <a:pPr algn="ctr" fontAlgn="auto">
              <a:spcBef>
                <a:spcPts val="0"/>
              </a:spcBef>
              <a:spcAft>
                <a:spcPts val="0"/>
              </a:spcAft>
            </a:pPr>
            <a:endParaRPr lang="en-GB" sz="1400" b="1" dirty="0">
              <a:solidFill>
                <a:prstClr val="black"/>
              </a:solidFill>
              <a:latin typeface="Arial"/>
              <a:cs typeface="Arial"/>
            </a:endParaRPr>
          </a:p>
          <a:p>
            <a:pPr algn="ctr" fontAlgn="auto">
              <a:spcBef>
                <a:spcPts val="0"/>
              </a:spcBef>
              <a:spcAft>
                <a:spcPts val="0"/>
              </a:spcAft>
            </a:pPr>
            <a:r>
              <a:rPr lang="en-GB" sz="1400" dirty="0" smtClean="0">
                <a:solidFill>
                  <a:prstClr val="black"/>
                </a:solidFill>
                <a:latin typeface="Arial"/>
                <a:cs typeface="Arial"/>
              </a:rPr>
              <a:t>– </a:t>
            </a:r>
            <a:r>
              <a:rPr lang="en-GB" sz="1400" dirty="0">
                <a:solidFill>
                  <a:prstClr val="black"/>
                </a:solidFill>
                <a:latin typeface="Arial"/>
                <a:cs typeface="Arial"/>
              </a:rPr>
              <a:t>thinking about intended outcomes of the professional development for you, the </a:t>
            </a:r>
            <a:r>
              <a:rPr lang="en-GB" sz="1400" dirty="0" smtClean="0">
                <a:solidFill>
                  <a:prstClr val="black"/>
                </a:solidFill>
                <a:latin typeface="Arial"/>
                <a:cs typeface="Arial"/>
              </a:rPr>
              <a:t>pupils/students, </a:t>
            </a:r>
            <a:r>
              <a:rPr lang="en-GB" sz="1400" dirty="0">
                <a:solidFill>
                  <a:prstClr val="black"/>
                </a:solidFill>
                <a:latin typeface="Arial"/>
                <a:cs typeface="Arial"/>
              </a:rPr>
              <a:t>and wider impact in school/college.</a:t>
            </a:r>
          </a:p>
          <a:p>
            <a:pPr algn="ctr" fontAlgn="auto">
              <a:spcBef>
                <a:spcPts val="0"/>
              </a:spcBef>
              <a:spcAft>
                <a:spcPts val="0"/>
              </a:spcAft>
            </a:pPr>
            <a:endParaRPr lang="en-GB" sz="1400" dirty="0">
              <a:solidFill>
                <a:prstClr val="black"/>
              </a:solidFill>
              <a:latin typeface="Arial"/>
              <a:cs typeface="Arial"/>
            </a:endParaRPr>
          </a:p>
        </p:txBody>
      </p:sp>
      <p:sp>
        <p:nvSpPr>
          <p:cNvPr id="7" name="TextBox 6"/>
          <p:cNvSpPr txBox="1"/>
          <p:nvPr/>
        </p:nvSpPr>
        <p:spPr>
          <a:xfrm>
            <a:off x="606051" y="1412776"/>
            <a:ext cx="915823"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Before</a:t>
            </a:r>
            <a:endParaRPr lang="en-GB" b="1" dirty="0">
              <a:solidFill>
                <a:prstClr val="black"/>
              </a:solidFill>
              <a:latin typeface="Arial"/>
              <a:cs typeface="Arial"/>
            </a:endParaRPr>
          </a:p>
        </p:txBody>
      </p:sp>
      <p:sp>
        <p:nvSpPr>
          <p:cNvPr id="8" name="TextBox 7"/>
          <p:cNvSpPr txBox="1"/>
          <p:nvPr/>
        </p:nvSpPr>
        <p:spPr>
          <a:xfrm>
            <a:off x="3645222" y="1412776"/>
            <a:ext cx="2146967"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During CPD event</a:t>
            </a:r>
            <a:endParaRPr lang="en-GB" b="1" dirty="0">
              <a:solidFill>
                <a:prstClr val="black"/>
              </a:solidFill>
              <a:latin typeface="Arial"/>
              <a:cs typeface="Arial"/>
            </a:endParaRPr>
          </a:p>
        </p:txBody>
      </p:sp>
      <p:sp>
        <p:nvSpPr>
          <p:cNvPr id="9" name="TextBox 8"/>
          <p:cNvSpPr txBox="1"/>
          <p:nvPr/>
        </p:nvSpPr>
        <p:spPr>
          <a:xfrm>
            <a:off x="6988802" y="1412776"/>
            <a:ext cx="2160154"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Post event impact</a:t>
            </a:r>
            <a:endParaRPr lang="en-GB" b="1" dirty="0">
              <a:solidFill>
                <a:prstClr val="black"/>
              </a:solidFill>
              <a:latin typeface="Arial"/>
              <a:cs typeface="Arial"/>
            </a:endParaRPr>
          </a:p>
        </p:txBody>
      </p:sp>
      <p:sp>
        <p:nvSpPr>
          <p:cNvPr id="10" name="TextBox 9"/>
          <p:cNvSpPr txBox="1"/>
          <p:nvPr/>
        </p:nvSpPr>
        <p:spPr>
          <a:xfrm>
            <a:off x="0" y="260648"/>
            <a:ext cx="9144000" cy="523220"/>
          </a:xfrm>
          <a:prstGeom prst="rect">
            <a:avLst/>
          </a:prstGeom>
          <a:noFill/>
        </p:spPr>
        <p:txBody>
          <a:bodyPr wrap="square" rtlCol="0">
            <a:spAutoFit/>
          </a:bodyPr>
          <a:lstStyle/>
          <a:p>
            <a:pPr algn="ctr" fontAlgn="auto">
              <a:spcBef>
                <a:spcPts val="0"/>
              </a:spcBef>
              <a:spcAft>
                <a:spcPts val="0"/>
              </a:spcAft>
            </a:pPr>
            <a:r>
              <a:rPr lang="en-US" sz="2800" dirty="0">
                <a:solidFill>
                  <a:srgbClr val="CF2453"/>
                </a:solidFill>
              </a:rPr>
              <a:t>Impact evaluation process</a:t>
            </a:r>
            <a:endParaRPr lang="en-GB" sz="2800" b="1" dirty="0">
              <a:solidFill>
                <a:srgbClr val="CF2453"/>
              </a:solidFill>
              <a:latin typeface="Calibri"/>
            </a:endParaRPr>
          </a:p>
        </p:txBody>
      </p:sp>
      <p:sp>
        <p:nvSpPr>
          <p:cNvPr id="11" name="Rectangle 10"/>
          <p:cNvSpPr/>
          <p:nvPr/>
        </p:nvSpPr>
        <p:spPr>
          <a:xfrm>
            <a:off x="179513" y="908720"/>
            <a:ext cx="8784976" cy="34009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lnSpc>
                <a:spcPct val="115000"/>
              </a:lnSpc>
              <a:spcBef>
                <a:spcPts val="0"/>
              </a:spcBef>
              <a:spcAft>
                <a:spcPts val="1000"/>
              </a:spcAft>
            </a:pPr>
            <a:r>
              <a:rPr lang="en-GB" sz="1400" b="1" dirty="0" smtClean="0">
                <a:solidFill>
                  <a:prstClr val="black"/>
                </a:solidFill>
                <a:latin typeface="Calibri"/>
                <a:ea typeface="Calibri"/>
                <a:cs typeface="Times New Roman"/>
              </a:rPr>
              <a:t> </a:t>
            </a:r>
            <a:r>
              <a:rPr lang="en-GB" sz="1400" b="1" dirty="0">
                <a:solidFill>
                  <a:prstClr val="black"/>
                </a:solidFill>
                <a:latin typeface="Calibri"/>
                <a:ea typeface="Calibri"/>
                <a:cs typeface="Times New Roman"/>
                <a:hlinkClick r:id="rId3"/>
              </a:rPr>
              <a:t>https://impacttoolkit.stem.org.uk</a:t>
            </a:r>
            <a:r>
              <a:rPr lang="en-GB" sz="1400" b="1" dirty="0" smtClean="0">
                <a:solidFill>
                  <a:prstClr val="black"/>
                </a:solidFill>
                <a:latin typeface="Calibri"/>
                <a:ea typeface="Calibri"/>
                <a:cs typeface="Times New Roman"/>
                <a:hlinkClick r:id="rId3"/>
              </a:rPr>
              <a:t>/</a:t>
            </a:r>
            <a:r>
              <a:rPr lang="en-GB" sz="1400" b="1" dirty="0" smtClean="0">
                <a:solidFill>
                  <a:prstClr val="black"/>
                </a:solidFill>
                <a:latin typeface="Calibri"/>
                <a:ea typeface="Calibri"/>
                <a:cs typeface="Times New Roman"/>
              </a:rPr>
              <a:t>   </a:t>
            </a:r>
            <a:endParaRPr lang="en-GB" sz="1400" b="1" dirty="0">
              <a:solidFill>
                <a:prstClr val="black"/>
              </a:solidFill>
              <a:latin typeface="Calibri"/>
              <a:ea typeface="Calibri"/>
              <a:cs typeface="Times New Roman"/>
            </a:endParaRPr>
          </a:p>
        </p:txBody>
      </p:sp>
    </p:spTree>
    <p:extLst>
      <p:ext uri="{BB962C8B-B14F-4D97-AF65-F5344CB8AC3E}">
        <p14:creationId xmlns:p14="http://schemas.microsoft.com/office/powerpoint/2010/main" val="1099235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55588" y="-26988"/>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r>
              <a:rPr lang="en-GB" sz="2400" dirty="0" smtClean="0">
                <a:solidFill>
                  <a:srgbClr val="CF2453"/>
                </a:solidFill>
                <a:latin typeface="Arial" charset="0"/>
                <a:cs typeface="Arial" charset="0"/>
              </a:rPr>
              <a:t>Looking for evidence of learning to evaluate the impact of the CPD (After </a:t>
            </a:r>
            <a:r>
              <a:rPr lang="en-GB" sz="2400" dirty="0" err="1" smtClean="0">
                <a:solidFill>
                  <a:srgbClr val="CF2453"/>
                </a:solidFill>
                <a:latin typeface="Arial" charset="0"/>
                <a:cs typeface="Arial" charset="0"/>
              </a:rPr>
              <a:t>Guskey</a:t>
            </a:r>
            <a:r>
              <a:rPr lang="en-GB" sz="2400" dirty="0" smtClean="0">
                <a:solidFill>
                  <a:srgbClr val="CF2453"/>
                </a:solidFill>
                <a:latin typeface="Arial" charset="0"/>
                <a:cs typeface="Arial" charset="0"/>
              </a:rPr>
              <a:t> (2000)</a:t>
            </a:r>
            <a:endParaRPr lang="en-GB" sz="2400" i="1" dirty="0">
              <a:solidFill>
                <a:srgbClr val="CF2453"/>
              </a:solidFill>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58177962"/>
              </p:ext>
            </p:extLst>
          </p:nvPr>
        </p:nvGraphicFramePr>
        <p:xfrm>
          <a:off x="755576" y="1124744"/>
          <a:ext cx="6912371" cy="4176465"/>
        </p:xfrm>
        <a:graphic>
          <a:graphicData uri="http://schemas.openxmlformats.org/drawingml/2006/table">
            <a:tbl>
              <a:tblPr/>
              <a:tblGrid>
                <a:gridCol w="1381888"/>
                <a:gridCol w="1383354"/>
                <a:gridCol w="1483230"/>
                <a:gridCol w="1282011"/>
                <a:gridCol w="1381888"/>
              </a:tblGrid>
              <a:tr h="808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charset="0"/>
                          <a:ea typeface="ＭＳ Ｐゴシック" charset="0"/>
                          <a:cs typeface="Arial" charset="0"/>
                        </a:rPr>
                        <a:t>Participants’ reaction</a:t>
                      </a:r>
                      <a:endParaRPr kumimoji="0" lang="en-GB" sz="1400" b="1" i="0" u="none" strike="noStrike" cap="none" normalizeH="0" baseline="0">
                        <a:ln>
                          <a:noFill/>
                        </a:ln>
                        <a:solidFill>
                          <a:schemeClr val="tx1"/>
                        </a:solidFill>
                        <a:effectLst/>
                        <a:latin typeface="Arial" charset="0"/>
                        <a:ea typeface="ＭＳ Ｐゴシック" charset="0"/>
                        <a:cs typeface="Arial" charset="0"/>
                      </a:endParaRPr>
                    </a:p>
                  </a:txBody>
                  <a:tcPr marL="91433" marR="91433" marT="45706" marB="4570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charset="0"/>
                          <a:ea typeface="ＭＳ Ｐゴシック" charset="0"/>
                          <a:cs typeface="Arial" charset="0"/>
                        </a:rPr>
                        <a:t>Participants’ learning</a:t>
                      </a:r>
                      <a:endParaRPr kumimoji="0" lang="en-GB" sz="1400" b="1" i="0" u="none" strike="noStrike" cap="none" normalizeH="0" baseline="0">
                        <a:ln>
                          <a:noFill/>
                        </a:ln>
                        <a:solidFill>
                          <a:schemeClr val="tx1"/>
                        </a:solidFill>
                        <a:effectLst/>
                        <a:latin typeface="Arial" charset="0"/>
                        <a:ea typeface="ＭＳ Ｐゴシック" charset="0"/>
                        <a:cs typeface="Arial" charset="0"/>
                      </a:endParaRPr>
                    </a:p>
                  </a:txBody>
                  <a:tcPr marL="91433" marR="91433" marT="45706" marB="4570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charset="0"/>
                          <a:ea typeface="ＭＳ Ｐゴシック" charset="0"/>
                          <a:cs typeface="Arial" charset="0"/>
                        </a:rPr>
                        <a:t>Organisational </a:t>
                      </a:r>
                      <a:r>
                        <a:rPr kumimoji="0" lang="en-GB" sz="1400" b="1" i="0" u="none" strike="noStrike" cap="none" normalizeH="0" baseline="0" dirty="0" smtClean="0">
                          <a:ln>
                            <a:noFill/>
                          </a:ln>
                          <a:solidFill>
                            <a:srgbClr val="000000"/>
                          </a:solidFill>
                          <a:effectLst/>
                          <a:latin typeface="Arial" charset="0"/>
                          <a:ea typeface="ＭＳ Ｐゴシック" charset="0"/>
                          <a:cs typeface="Arial" charset="0"/>
                        </a:rPr>
                        <a:t>support &amp; change</a:t>
                      </a:r>
                      <a:endParaRPr kumimoji="0" lang="en-GB" sz="1400" b="1" i="0" u="none" strike="noStrike" cap="none" normalizeH="0" baseline="0" dirty="0">
                        <a:ln>
                          <a:noFill/>
                        </a:ln>
                        <a:solidFill>
                          <a:schemeClr val="tx1"/>
                        </a:solidFill>
                        <a:effectLst/>
                        <a:latin typeface="Arial" charset="0"/>
                        <a:ea typeface="ＭＳ Ｐゴシック" charset="0"/>
                        <a:cs typeface="Arial" charset="0"/>
                      </a:endParaRPr>
                    </a:p>
                  </a:txBody>
                  <a:tcPr marL="91433" marR="91433" marT="45706" marB="4570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charset="0"/>
                          <a:ea typeface="ＭＳ Ｐゴシック" charset="0"/>
                          <a:cs typeface="Arial" charset="0"/>
                        </a:rPr>
                        <a:t>Use of new knowledge and skills</a:t>
                      </a:r>
                      <a:endParaRPr kumimoji="0" lang="en-GB" sz="1400" b="1" i="0" u="none" strike="noStrike" cap="none" normalizeH="0" baseline="0">
                        <a:ln>
                          <a:noFill/>
                        </a:ln>
                        <a:solidFill>
                          <a:schemeClr val="tx1"/>
                        </a:solidFill>
                        <a:effectLst/>
                        <a:latin typeface="Arial" charset="0"/>
                        <a:ea typeface="ＭＳ Ｐゴシック" charset="0"/>
                        <a:cs typeface="Arial" charset="0"/>
                      </a:endParaRPr>
                    </a:p>
                  </a:txBody>
                  <a:tcPr marL="91433" marR="91433" marT="45706" marB="4570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charset="0"/>
                          <a:ea typeface="ＭＳ Ｐゴシック" charset="0"/>
                          <a:cs typeface="Arial" charset="0"/>
                        </a:rPr>
                        <a:t>Student learning outcomes</a:t>
                      </a:r>
                      <a:endParaRPr kumimoji="0" lang="en-GB" sz="1400" b="1" i="0" u="none" strike="noStrike" cap="none" normalizeH="0" baseline="0">
                        <a:ln>
                          <a:noFill/>
                        </a:ln>
                        <a:solidFill>
                          <a:schemeClr val="tx1"/>
                        </a:solidFill>
                        <a:effectLst/>
                        <a:latin typeface="Arial" charset="0"/>
                        <a:ea typeface="ＭＳ Ｐゴシック" charset="0"/>
                        <a:cs typeface="Arial" charset="0"/>
                      </a:endParaRPr>
                    </a:p>
                  </a:txBody>
                  <a:tcPr marL="91433" marR="91433" marT="45706" marB="4570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r>
              <a:tr h="33683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ea typeface="ＭＳ Ｐゴシック" charset="0"/>
                          <a:cs typeface="Arial" charset="0"/>
                        </a:rPr>
                        <a:t>LEVEL 1</a:t>
                      </a:r>
                      <a:endParaRPr kumimoji="0" lang="en-GB" sz="1800" b="0" i="0" u="none" strike="noStrike" cap="none" normalizeH="0" baseline="0" dirty="0">
                        <a:ln>
                          <a:noFill/>
                        </a:ln>
                        <a:solidFill>
                          <a:srgbClr val="000000"/>
                        </a:solidFill>
                        <a:effectLst/>
                        <a:latin typeface="Arial" charset="0"/>
                        <a:ea typeface="ＭＳ Ｐゴシック" charset="0"/>
                        <a:cs typeface="Arial" charset="0"/>
                      </a:endParaRPr>
                    </a:p>
                  </a:txBody>
                  <a:tcPr marL="91433" marR="91433" marT="45706" marB="4570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ea typeface="ＭＳ Ｐゴシック" charset="0"/>
                          <a:cs typeface="Arial" charset="0"/>
                        </a:rPr>
                        <a:t>LEVEL 2</a:t>
                      </a:r>
                      <a:endParaRPr kumimoji="0" lang="en-GB" sz="1800" b="0" i="0" u="none" strike="noStrike" cap="none" normalizeH="0" baseline="0" dirty="0">
                        <a:ln>
                          <a:noFill/>
                        </a:ln>
                        <a:solidFill>
                          <a:srgbClr val="000000"/>
                        </a:solidFill>
                        <a:effectLst/>
                        <a:latin typeface="Arial" charset="0"/>
                        <a:ea typeface="ＭＳ Ｐゴシック" charset="0"/>
                        <a:cs typeface="Arial" charset="0"/>
                      </a:endParaRPr>
                    </a:p>
                  </a:txBody>
                  <a:tcPr marL="91433" marR="91433" marT="45706" marB="4570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ea typeface="ＭＳ Ｐゴシック" charset="0"/>
                          <a:cs typeface="Arial" charset="0"/>
                        </a:rPr>
                        <a:t>LEVEL 3</a:t>
                      </a:r>
                      <a:endParaRPr kumimoji="0" lang="en-GB" sz="1800" b="0" i="0" u="none" strike="noStrike" cap="none" normalizeH="0" baseline="0" dirty="0">
                        <a:ln>
                          <a:noFill/>
                        </a:ln>
                        <a:solidFill>
                          <a:srgbClr val="000000"/>
                        </a:solidFill>
                        <a:effectLst/>
                        <a:latin typeface="Arial" charset="0"/>
                        <a:ea typeface="ＭＳ Ｐゴシック" charset="0"/>
                        <a:cs typeface="Arial" charset="0"/>
                      </a:endParaRPr>
                    </a:p>
                  </a:txBody>
                  <a:tcPr marL="91433" marR="91433" marT="45706" marB="4570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ea typeface="ＭＳ Ｐゴシック" charset="0"/>
                          <a:cs typeface="Arial" charset="0"/>
                        </a:rPr>
                        <a:t>LEVEL 4</a:t>
                      </a:r>
                      <a:endParaRPr kumimoji="0" lang="en-GB" sz="1800" b="0" i="0" u="none" strike="noStrike" cap="none" normalizeH="0" baseline="0" dirty="0">
                        <a:ln>
                          <a:noFill/>
                        </a:ln>
                        <a:solidFill>
                          <a:srgbClr val="000000"/>
                        </a:solidFill>
                        <a:effectLst/>
                        <a:latin typeface="Arial" charset="0"/>
                        <a:ea typeface="ＭＳ Ｐゴシック" charset="0"/>
                        <a:cs typeface="Arial" charset="0"/>
                      </a:endParaRPr>
                    </a:p>
                  </a:txBody>
                  <a:tcPr marL="91433" marR="91433" marT="45706" marB="4570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ea typeface="ＭＳ Ｐゴシック" charset="0"/>
                          <a:cs typeface="Arial" charset="0"/>
                        </a:rPr>
                        <a:t>LEVEL 5</a:t>
                      </a:r>
                      <a:endParaRPr kumimoji="0" lang="en-GB" sz="1800" b="0" i="0" u="none" strike="noStrike" cap="none" normalizeH="0" baseline="0" dirty="0">
                        <a:ln>
                          <a:noFill/>
                        </a:ln>
                        <a:solidFill>
                          <a:srgbClr val="000000"/>
                        </a:solidFill>
                        <a:effectLst/>
                        <a:latin typeface="Arial" charset="0"/>
                        <a:ea typeface="ＭＳ Ｐゴシック" charset="0"/>
                        <a:cs typeface="Arial" charset="0"/>
                      </a:endParaRPr>
                    </a:p>
                  </a:txBody>
                  <a:tcPr marL="91433" marR="91433" marT="45706" marB="4570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ECDE"/>
                    </a:solid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Impact (SLP- SEF extract)</a:t>
            </a:r>
            <a:endParaRPr lang="en-US" dirty="0"/>
          </a:p>
        </p:txBody>
      </p:sp>
      <p:sp>
        <p:nvSpPr>
          <p:cNvPr id="3" name="Text Placeholder 2"/>
          <p:cNvSpPr>
            <a:spLocks noGrp="1"/>
          </p:cNvSpPr>
          <p:nvPr>
            <p:ph type="body" sz="quarter" idx="10"/>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86334507"/>
              </p:ext>
            </p:extLst>
          </p:nvPr>
        </p:nvGraphicFramePr>
        <p:xfrm>
          <a:off x="0" y="1364396"/>
          <a:ext cx="9144000" cy="5472608"/>
        </p:xfrm>
        <a:graphic>
          <a:graphicData uri="http://schemas.openxmlformats.org/drawingml/2006/table">
            <a:tbl>
              <a:tblPr firstRow="1" bandRow="1">
                <a:tableStyleId>{5C22544A-7EE6-4342-B048-85BDC9FD1C3A}</a:tableStyleId>
              </a:tblPr>
              <a:tblGrid>
                <a:gridCol w="2286000"/>
                <a:gridCol w="2286000"/>
                <a:gridCol w="2286000"/>
                <a:gridCol w="2286000"/>
              </a:tblGrid>
              <a:tr h="487336">
                <a:tc>
                  <a:txBody>
                    <a:bodyPr/>
                    <a:lstStyle/>
                    <a:p>
                      <a:pPr algn="ctr"/>
                      <a:r>
                        <a:rPr lang="en-US" dirty="0" smtClean="0"/>
                        <a:t>Stage 1</a:t>
                      </a:r>
                      <a:endParaRPr lang="en-US" dirty="0"/>
                    </a:p>
                  </a:txBody>
                  <a:tcPr/>
                </a:tc>
                <a:tc>
                  <a:txBody>
                    <a:bodyPr/>
                    <a:lstStyle/>
                    <a:p>
                      <a:pPr algn="ctr"/>
                      <a:r>
                        <a:rPr lang="en-US" dirty="0" smtClean="0"/>
                        <a:t>Stage 2</a:t>
                      </a:r>
                      <a:endParaRPr lang="en-US" dirty="0"/>
                    </a:p>
                  </a:txBody>
                  <a:tcPr/>
                </a:tc>
                <a:tc>
                  <a:txBody>
                    <a:bodyPr/>
                    <a:lstStyle/>
                    <a:p>
                      <a:pPr algn="ctr"/>
                      <a:r>
                        <a:rPr lang="en-US" dirty="0" smtClean="0"/>
                        <a:t>Stage 3</a:t>
                      </a:r>
                      <a:endParaRPr lang="en-US" dirty="0"/>
                    </a:p>
                  </a:txBody>
                  <a:tcPr/>
                </a:tc>
                <a:tc>
                  <a:txBody>
                    <a:bodyPr/>
                    <a:lstStyle/>
                    <a:p>
                      <a:pPr algn="ctr"/>
                      <a:r>
                        <a:rPr lang="en-US" dirty="0" smtClean="0"/>
                        <a:t>Stage 4</a:t>
                      </a:r>
                      <a:endParaRPr lang="en-US" dirty="0"/>
                    </a:p>
                  </a:txBody>
                  <a:tcPr/>
                </a:tc>
              </a:tr>
              <a:tr h="4985272">
                <a:tc>
                  <a:txBody>
                    <a:bodyPr/>
                    <a:lstStyle/>
                    <a:p>
                      <a:r>
                        <a:rPr lang="en-GB" sz="1800" kern="1200" dirty="0" smtClean="0">
                          <a:solidFill>
                            <a:schemeClr val="dk1"/>
                          </a:solidFill>
                          <a:effectLst/>
                          <a:latin typeface="+mn-lt"/>
                          <a:ea typeface="+mn-ea"/>
                          <a:cs typeface="+mn-cs"/>
                        </a:rPr>
                        <a:t>The SLP provides limited evidence of impact of CPD on teacher practice and pupil outcomes from the monitoring and analysis of the CPD Impact Toolkit Data</a:t>
                      </a:r>
                      <a:r>
                        <a:rPr lang="en-GB" dirty="0" smtClean="0">
                          <a:effectLst/>
                        </a:rPr>
                        <a:t> </a:t>
                      </a:r>
                      <a:endParaRPr lang="en-US" dirty="0"/>
                    </a:p>
                  </a:txBody>
                  <a:tcPr/>
                </a:tc>
                <a:tc>
                  <a:txBody>
                    <a:bodyPr/>
                    <a:lstStyle/>
                    <a:p>
                      <a:r>
                        <a:rPr lang="en-GB" sz="1800" kern="1200" dirty="0" smtClean="0">
                          <a:solidFill>
                            <a:schemeClr val="dk1"/>
                          </a:solidFill>
                          <a:effectLst/>
                          <a:latin typeface="+mn-lt"/>
                          <a:ea typeface="+mn-ea"/>
                          <a:cs typeface="+mn-cs"/>
                        </a:rPr>
                        <a:t>The SLP provides some evidence of impact of CPD on teacher practice and pupil outcomes from the monitoring and analysis of the CPD Impact Toolkit Data and which is shared with course leaders and teacher presenters</a:t>
                      </a:r>
                      <a:r>
                        <a:rPr lang="en-GB" dirty="0" smtClean="0">
                          <a:effectLst/>
                        </a:rPr>
                        <a:t> </a:t>
                      </a:r>
                      <a:endParaRPr lang="en-US" dirty="0"/>
                    </a:p>
                  </a:txBody>
                  <a:tcPr/>
                </a:tc>
                <a:tc>
                  <a:txBody>
                    <a:bodyPr/>
                    <a:lstStyle/>
                    <a:p>
                      <a:r>
                        <a:rPr lang="en-GB" sz="1800" kern="1200" dirty="0" smtClean="0">
                          <a:solidFill>
                            <a:schemeClr val="dk1"/>
                          </a:solidFill>
                          <a:effectLst/>
                          <a:latin typeface="+mn-lt"/>
                          <a:ea typeface="+mn-ea"/>
                          <a:cs typeface="+mn-cs"/>
                        </a:rPr>
                        <a:t>The SLP provides evidence of impact on teacher development and pupil outcomes from case studies and regular monitoring and analysis of the CPD Impact Toolkit Data and which is used by course leaders and teacher presenters to adapt and improve CPD</a:t>
                      </a:r>
                      <a:r>
                        <a:rPr lang="en-GB" dirty="0" smtClean="0">
                          <a:effectLst/>
                        </a:rPr>
                        <a:t> </a:t>
                      </a:r>
                      <a:endParaRPr lang="en-US" dirty="0"/>
                    </a:p>
                  </a:txBody>
                  <a:tcPr/>
                </a:tc>
                <a:tc>
                  <a:txBody>
                    <a:bodyPr/>
                    <a:lstStyle/>
                    <a:p>
                      <a:r>
                        <a:rPr lang="en-GB" sz="1800" kern="1200" dirty="0" smtClean="0">
                          <a:solidFill>
                            <a:schemeClr val="dk1"/>
                          </a:solidFill>
                          <a:effectLst/>
                          <a:latin typeface="+mn-lt"/>
                          <a:ea typeface="+mn-ea"/>
                          <a:cs typeface="+mn-cs"/>
                        </a:rPr>
                        <a:t>The SLP provides extensive evidence of impact on teacher development /practice and on pupil outcomes though analysis of pupil data, case studies and the strategic analysis of CPD Impact toolkit data. The SLP develops an effective plan to improve the quality and impact of the CPD and in-school/college support</a:t>
                      </a:r>
                      <a:r>
                        <a:rPr lang="en-GB" dirty="0" smtClean="0">
                          <a:effectLst/>
                        </a:rPr>
                        <a:t> </a:t>
                      </a:r>
                      <a:endParaRPr lang="en-US" dirty="0"/>
                    </a:p>
                  </a:txBody>
                  <a:tcPr/>
                </a:tc>
              </a:tr>
            </a:tbl>
          </a:graphicData>
        </a:graphic>
      </p:graphicFrame>
    </p:spTree>
    <p:extLst>
      <p:ext uri="{BB962C8B-B14F-4D97-AF65-F5344CB8AC3E}">
        <p14:creationId xmlns:p14="http://schemas.microsoft.com/office/powerpoint/2010/main" val="11613573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Measurable </a:t>
            </a:r>
            <a:r>
              <a:rPr lang="en-US" sz="4000" dirty="0"/>
              <a:t>impact </a:t>
            </a:r>
            <a:r>
              <a:rPr lang="en-US" sz="2000" dirty="0">
                <a:hlinkClick r:id="rId3"/>
              </a:rPr>
              <a:t>https://www.stem.org.uk/</a:t>
            </a:r>
            <a:r>
              <a:rPr lang="en-US" sz="2000" dirty="0" smtClean="0">
                <a:hlinkClick r:id="rId3"/>
              </a:rPr>
              <a:t>impact</a:t>
            </a:r>
            <a:r>
              <a:rPr lang="en-US" sz="2000" dirty="0" smtClean="0"/>
              <a:t> </a:t>
            </a:r>
            <a:endParaRPr lang="en-US" sz="2000" dirty="0"/>
          </a:p>
        </p:txBody>
      </p:sp>
      <p:sp>
        <p:nvSpPr>
          <p:cNvPr id="3" name="Text Placeholder 2"/>
          <p:cNvSpPr>
            <a:spLocks noGrp="1"/>
          </p:cNvSpPr>
          <p:nvPr>
            <p:ph type="body" sz="quarter" idx="10"/>
          </p:nvPr>
        </p:nvSpPr>
        <p:spPr/>
        <p:txBody>
          <a:bodyPr/>
          <a:lstStyle/>
          <a:p>
            <a:r>
              <a:rPr lang="en-US" dirty="0" smtClean="0"/>
              <a:t>A key feature of what we do</a:t>
            </a:r>
          </a:p>
          <a:p>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1052737"/>
            <a:ext cx="8376989" cy="440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066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3095" y="1911856"/>
            <a:ext cx="1333468" cy="3173328"/>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fontAlgn="auto">
              <a:lnSpc>
                <a:spcPct val="115000"/>
              </a:lnSpc>
              <a:spcBef>
                <a:spcPts val="0"/>
              </a:spcBef>
              <a:spcAft>
                <a:spcPts val="1000"/>
              </a:spcAft>
            </a:pPr>
            <a:r>
              <a:rPr lang="en-GB" sz="1400" b="1" dirty="0" smtClean="0">
                <a:solidFill>
                  <a:prstClr val="black"/>
                </a:solidFill>
                <a:latin typeface="Arial"/>
                <a:ea typeface="Calibri"/>
                <a:cs typeface="Arial"/>
              </a:rPr>
              <a:t>Learning and evaluation</a:t>
            </a:r>
          </a:p>
          <a:p>
            <a:pPr fontAlgn="auto">
              <a:lnSpc>
                <a:spcPct val="115000"/>
              </a:lnSpc>
              <a:spcBef>
                <a:spcPts val="0"/>
              </a:spcBef>
              <a:spcAft>
                <a:spcPts val="1000"/>
              </a:spcAft>
            </a:pPr>
            <a:r>
              <a:rPr lang="en-GB" sz="1400" dirty="0" smtClean="0">
                <a:solidFill>
                  <a:prstClr val="black"/>
                </a:solidFill>
                <a:latin typeface="Arial"/>
                <a:ea typeface="Calibri"/>
                <a:cs typeface="Arial"/>
              </a:rPr>
              <a:t>- record </a:t>
            </a:r>
            <a:r>
              <a:rPr lang="en-GB" sz="1400" dirty="0">
                <a:solidFill>
                  <a:prstClr val="black"/>
                </a:solidFill>
                <a:latin typeface="Arial"/>
                <a:ea typeface="Calibri"/>
                <a:cs typeface="Arial"/>
              </a:rPr>
              <a:t>any </a:t>
            </a:r>
            <a:r>
              <a:rPr lang="en-GB" sz="1400" dirty="0" smtClean="0">
                <a:solidFill>
                  <a:prstClr val="black"/>
                </a:solidFill>
                <a:latin typeface="Arial"/>
                <a:ea typeface="Calibri"/>
                <a:cs typeface="Arial"/>
              </a:rPr>
              <a:t>key learning/ ideas/actions </a:t>
            </a:r>
            <a:r>
              <a:rPr lang="en-GB" sz="1400" dirty="0">
                <a:solidFill>
                  <a:prstClr val="black"/>
                </a:solidFill>
                <a:latin typeface="Arial"/>
                <a:ea typeface="Calibri"/>
                <a:cs typeface="Arial"/>
              </a:rPr>
              <a:t>throughout the </a:t>
            </a:r>
            <a:r>
              <a:rPr lang="en-GB" sz="1400" dirty="0" smtClean="0">
                <a:solidFill>
                  <a:prstClr val="black"/>
                </a:solidFill>
                <a:latin typeface="Arial"/>
                <a:ea typeface="Calibri"/>
                <a:cs typeface="Arial"/>
              </a:rPr>
              <a:t>session</a:t>
            </a:r>
          </a:p>
          <a:p>
            <a:pPr fontAlgn="auto">
              <a:lnSpc>
                <a:spcPct val="115000"/>
              </a:lnSpc>
              <a:spcBef>
                <a:spcPts val="0"/>
              </a:spcBef>
              <a:spcAft>
                <a:spcPts val="1000"/>
              </a:spcAft>
            </a:pPr>
            <a:endParaRPr lang="en-GB" sz="1400" dirty="0">
              <a:solidFill>
                <a:prstClr val="black"/>
              </a:solidFill>
              <a:latin typeface="Arial"/>
              <a:ea typeface="Calibri"/>
              <a:cs typeface="Arial"/>
            </a:endParaRPr>
          </a:p>
          <a:p>
            <a:pPr fontAlgn="auto">
              <a:lnSpc>
                <a:spcPct val="115000"/>
              </a:lnSpc>
              <a:spcBef>
                <a:spcPts val="0"/>
              </a:spcBef>
              <a:spcAft>
                <a:spcPts val="1000"/>
              </a:spcAft>
            </a:pPr>
            <a:r>
              <a:rPr lang="en-GB" sz="1400" dirty="0" smtClean="0">
                <a:solidFill>
                  <a:prstClr val="black"/>
                </a:solidFill>
                <a:latin typeface="Arial"/>
                <a:ea typeface="Calibri"/>
                <a:cs typeface="Arial"/>
              </a:rPr>
              <a:t> </a:t>
            </a:r>
          </a:p>
        </p:txBody>
      </p:sp>
      <p:sp>
        <p:nvSpPr>
          <p:cNvPr id="7" name="TextBox 6"/>
          <p:cNvSpPr txBox="1"/>
          <p:nvPr/>
        </p:nvSpPr>
        <p:spPr>
          <a:xfrm>
            <a:off x="606051" y="1412776"/>
            <a:ext cx="915823"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Before</a:t>
            </a:r>
            <a:endParaRPr lang="en-GB" b="1" dirty="0">
              <a:solidFill>
                <a:prstClr val="black"/>
              </a:solidFill>
              <a:latin typeface="Arial"/>
              <a:cs typeface="Arial"/>
            </a:endParaRPr>
          </a:p>
        </p:txBody>
      </p:sp>
      <p:sp>
        <p:nvSpPr>
          <p:cNvPr id="8" name="TextBox 7"/>
          <p:cNvSpPr txBox="1"/>
          <p:nvPr/>
        </p:nvSpPr>
        <p:spPr>
          <a:xfrm>
            <a:off x="3645222" y="1412776"/>
            <a:ext cx="2146967"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During CPD event</a:t>
            </a:r>
            <a:endParaRPr lang="en-GB" b="1" dirty="0">
              <a:solidFill>
                <a:prstClr val="black"/>
              </a:solidFill>
              <a:latin typeface="Arial"/>
              <a:cs typeface="Arial"/>
            </a:endParaRPr>
          </a:p>
        </p:txBody>
      </p:sp>
      <p:sp>
        <p:nvSpPr>
          <p:cNvPr id="9" name="TextBox 8"/>
          <p:cNvSpPr txBox="1"/>
          <p:nvPr/>
        </p:nvSpPr>
        <p:spPr>
          <a:xfrm>
            <a:off x="6988802" y="1412776"/>
            <a:ext cx="2160154"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Post event impact</a:t>
            </a:r>
            <a:endParaRPr lang="en-GB" b="1" dirty="0">
              <a:solidFill>
                <a:prstClr val="black"/>
              </a:solidFill>
              <a:latin typeface="Arial"/>
              <a:cs typeface="Arial"/>
            </a:endParaRPr>
          </a:p>
        </p:txBody>
      </p:sp>
      <p:sp>
        <p:nvSpPr>
          <p:cNvPr id="10" name="TextBox 9"/>
          <p:cNvSpPr txBox="1"/>
          <p:nvPr/>
        </p:nvSpPr>
        <p:spPr>
          <a:xfrm>
            <a:off x="0" y="260648"/>
            <a:ext cx="9144000" cy="523220"/>
          </a:xfrm>
          <a:prstGeom prst="rect">
            <a:avLst/>
          </a:prstGeom>
          <a:noFill/>
        </p:spPr>
        <p:txBody>
          <a:bodyPr wrap="square" rtlCol="0">
            <a:spAutoFit/>
          </a:bodyPr>
          <a:lstStyle/>
          <a:p>
            <a:pPr algn="ctr" fontAlgn="auto">
              <a:spcBef>
                <a:spcPts val="0"/>
              </a:spcBef>
              <a:spcAft>
                <a:spcPts val="0"/>
              </a:spcAft>
            </a:pPr>
            <a:r>
              <a:rPr lang="en-US" sz="2800" dirty="0">
                <a:solidFill>
                  <a:srgbClr val="CF2453"/>
                </a:solidFill>
              </a:rPr>
              <a:t>Impact evaluation process</a:t>
            </a:r>
            <a:endParaRPr lang="en-GB" sz="2800" b="1" dirty="0">
              <a:solidFill>
                <a:srgbClr val="CF2453"/>
              </a:solidFill>
              <a:latin typeface="Calibri"/>
            </a:endParaRPr>
          </a:p>
        </p:txBody>
      </p:sp>
      <p:sp>
        <p:nvSpPr>
          <p:cNvPr id="11" name="Rectangle 10"/>
          <p:cNvSpPr/>
          <p:nvPr/>
        </p:nvSpPr>
        <p:spPr>
          <a:xfrm>
            <a:off x="179513" y="908720"/>
            <a:ext cx="8784976" cy="34009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lnSpc>
                <a:spcPct val="115000"/>
              </a:lnSpc>
              <a:spcBef>
                <a:spcPts val="0"/>
              </a:spcBef>
              <a:spcAft>
                <a:spcPts val="1000"/>
              </a:spcAft>
            </a:pPr>
            <a:r>
              <a:rPr lang="en-GB" sz="1400" b="1" dirty="0" smtClean="0">
                <a:solidFill>
                  <a:prstClr val="black"/>
                </a:solidFill>
                <a:latin typeface="Calibri"/>
                <a:ea typeface="Calibri"/>
                <a:cs typeface="Times New Roman"/>
              </a:rPr>
              <a:t> </a:t>
            </a:r>
            <a:r>
              <a:rPr lang="en-GB" sz="1400" b="1" dirty="0">
                <a:solidFill>
                  <a:prstClr val="black"/>
                </a:solidFill>
                <a:latin typeface="Calibri"/>
                <a:ea typeface="Calibri"/>
                <a:cs typeface="Times New Roman"/>
                <a:hlinkClick r:id="rId3"/>
              </a:rPr>
              <a:t>https://impacttoolkit.stem.org.uk</a:t>
            </a:r>
            <a:r>
              <a:rPr lang="en-GB" sz="1400" b="1" dirty="0" smtClean="0">
                <a:solidFill>
                  <a:prstClr val="black"/>
                </a:solidFill>
                <a:latin typeface="Calibri"/>
                <a:ea typeface="Calibri"/>
                <a:cs typeface="Times New Roman"/>
                <a:hlinkClick r:id="rId3"/>
              </a:rPr>
              <a:t>/</a:t>
            </a:r>
            <a:r>
              <a:rPr lang="en-GB" sz="1400" b="1" dirty="0" smtClean="0">
                <a:solidFill>
                  <a:prstClr val="black"/>
                </a:solidFill>
                <a:latin typeface="Calibri"/>
                <a:ea typeface="Calibri"/>
                <a:cs typeface="Times New Roman"/>
              </a:rPr>
              <a:t>   </a:t>
            </a:r>
            <a:endParaRPr lang="en-GB" sz="1400" b="1" dirty="0">
              <a:solidFill>
                <a:prstClr val="black"/>
              </a:solidFill>
              <a:latin typeface="Calibri"/>
              <a:ea typeface="Calibri"/>
              <a:cs typeface="Times New Roman"/>
            </a:endParaRPr>
          </a:p>
        </p:txBody>
      </p:sp>
    </p:spTree>
    <p:extLst>
      <p:ext uri="{BB962C8B-B14F-4D97-AF65-F5344CB8AC3E}">
        <p14:creationId xmlns:p14="http://schemas.microsoft.com/office/powerpoint/2010/main" val="3002723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intentions</a:t>
            </a:r>
            <a:endParaRPr lang="en-US" dirty="0"/>
          </a:p>
        </p:txBody>
      </p:sp>
      <p:sp>
        <p:nvSpPr>
          <p:cNvPr id="3" name="Text Placeholder 2"/>
          <p:cNvSpPr>
            <a:spLocks noGrp="1"/>
          </p:cNvSpPr>
          <p:nvPr>
            <p:ph type="body" sz="quarter" idx="10"/>
          </p:nvPr>
        </p:nvSpPr>
        <p:spPr/>
        <p:txBody>
          <a:bodyPr/>
          <a:lstStyle/>
          <a:p>
            <a:pPr marL="457200" indent="-457200">
              <a:buFont typeface="Arial"/>
              <a:buChar char="•"/>
            </a:pPr>
            <a:r>
              <a:rPr lang="en-US" b="0" dirty="0" smtClean="0"/>
              <a:t>Describe the impact process</a:t>
            </a:r>
          </a:p>
          <a:p>
            <a:pPr marL="457200" indent="-457200">
              <a:buFont typeface="Arial"/>
              <a:buChar char="•"/>
            </a:pPr>
            <a:r>
              <a:rPr lang="en-US" b="0" dirty="0" smtClean="0"/>
              <a:t>Explain why the impact process is important</a:t>
            </a:r>
          </a:p>
          <a:p>
            <a:pPr marL="1176338" lvl="2" indent="-457200">
              <a:buFont typeface="Arial"/>
              <a:buChar char="•"/>
            </a:pPr>
            <a:r>
              <a:rPr lang="en-US" dirty="0" smtClean="0"/>
              <a:t>To the pupils learning science</a:t>
            </a:r>
          </a:p>
          <a:p>
            <a:pPr marL="1176338" lvl="2" indent="-457200">
              <a:buFont typeface="Arial"/>
              <a:buChar char="•"/>
            </a:pPr>
            <a:r>
              <a:rPr lang="en-US" dirty="0" smtClean="0"/>
              <a:t>To the participants attending your CPD</a:t>
            </a:r>
          </a:p>
          <a:p>
            <a:pPr marL="1176338" lvl="2" indent="-457200">
              <a:buFont typeface="Arial"/>
              <a:buChar char="•"/>
            </a:pPr>
            <a:r>
              <a:rPr lang="en-US" dirty="0" smtClean="0"/>
              <a:t>To the SLP and the STEM Learning network</a:t>
            </a:r>
            <a:endParaRPr lang="en-US" dirty="0"/>
          </a:p>
        </p:txBody>
      </p:sp>
    </p:spTree>
    <p:extLst>
      <p:ext uri="{BB962C8B-B14F-4D97-AF65-F5344CB8AC3E}">
        <p14:creationId xmlns:p14="http://schemas.microsoft.com/office/powerpoint/2010/main" val="14369798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intentions</a:t>
            </a:r>
            <a:endParaRPr lang="en-US" dirty="0"/>
          </a:p>
        </p:txBody>
      </p:sp>
      <p:sp>
        <p:nvSpPr>
          <p:cNvPr id="3" name="Text Placeholder 2"/>
          <p:cNvSpPr>
            <a:spLocks noGrp="1"/>
          </p:cNvSpPr>
          <p:nvPr>
            <p:ph type="body" sz="quarter" idx="10"/>
          </p:nvPr>
        </p:nvSpPr>
        <p:spPr/>
        <p:txBody>
          <a:bodyPr/>
          <a:lstStyle/>
          <a:p>
            <a:pPr marL="457200" indent="-457200">
              <a:buFont typeface="Arial"/>
              <a:buChar char="•"/>
            </a:pPr>
            <a:r>
              <a:rPr lang="en-US" b="0" dirty="0" smtClean="0"/>
              <a:t>Describe the impact process</a:t>
            </a:r>
          </a:p>
          <a:p>
            <a:pPr marL="457200" indent="-457200">
              <a:buFont typeface="Arial"/>
              <a:buChar char="•"/>
            </a:pPr>
            <a:r>
              <a:rPr lang="en-US" b="0" dirty="0" smtClean="0"/>
              <a:t>Explain why the impact process is important</a:t>
            </a:r>
          </a:p>
          <a:p>
            <a:pPr marL="1176338" lvl="2" indent="-457200">
              <a:buFont typeface="Arial"/>
              <a:buChar char="•"/>
            </a:pPr>
            <a:r>
              <a:rPr lang="en-US" dirty="0" smtClean="0"/>
              <a:t>To the pupils learning science</a:t>
            </a:r>
          </a:p>
          <a:p>
            <a:pPr marL="1176338" lvl="2" indent="-457200">
              <a:buFont typeface="Arial"/>
              <a:buChar char="•"/>
            </a:pPr>
            <a:r>
              <a:rPr lang="en-US" dirty="0" smtClean="0"/>
              <a:t>To the participants attending your CPD</a:t>
            </a:r>
          </a:p>
          <a:p>
            <a:pPr marL="1176338" lvl="2" indent="-457200">
              <a:buFont typeface="Arial"/>
              <a:buChar char="•"/>
            </a:pPr>
            <a:r>
              <a:rPr lang="en-US" dirty="0" smtClean="0"/>
              <a:t>To the SLP and the STEM Learning network</a:t>
            </a:r>
            <a:endParaRPr lang="en-US" dirty="0"/>
          </a:p>
        </p:txBody>
      </p:sp>
    </p:spTree>
    <p:extLst>
      <p:ext uri="{BB962C8B-B14F-4D97-AF65-F5344CB8AC3E}">
        <p14:creationId xmlns:p14="http://schemas.microsoft.com/office/powerpoint/2010/main" val="27677425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4000" dirty="0" smtClean="0"/>
              <a:t>During the CPD</a:t>
            </a:r>
            <a:endParaRPr lang="en-GB" sz="4000" b="1" dirty="0">
              <a:solidFill>
                <a:srgbClr val="C00000"/>
              </a:solidFill>
              <a:latin typeface="Arial" charset="0"/>
            </a:endParaRPr>
          </a:p>
        </p:txBody>
      </p:sp>
      <p:sp>
        <p:nvSpPr>
          <p:cNvPr id="3" name="Content Placeholder 2"/>
          <p:cNvSpPr>
            <a:spLocks noGrp="1"/>
          </p:cNvSpPr>
          <p:nvPr>
            <p:ph idx="4294967295"/>
          </p:nvPr>
        </p:nvSpPr>
        <p:spPr>
          <a:xfrm>
            <a:off x="457200" y="1600200"/>
            <a:ext cx="5266928" cy="4133850"/>
          </a:xfrm>
          <a:prstGeom prst="rect">
            <a:avLst/>
          </a:prstGeom>
        </p:spPr>
        <p:txBody>
          <a:bodyPr/>
          <a:lstStyle/>
          <a:p>
            <a:pPr lvl="1" indent="0">
              <a:defRPr/>
            </a:pPr>
            <a:endParaRPr lang="en-GB" dirty="0" smtClean="0"/>
          </a:p>
          <a:p>
            <a:pPr marL="1588" indent="0">
              <a:buNone/>
              <a:defRPr/>
            </a:pPr>
            <a:r>
              <a:rPr lang="en-GB" sz="2400" dirty="0" smtClean="0"/>
              <a:t>Use the </a:t>
            </a:r>
            <a:r>
              <a:rPr lang="en-GB" sz="2400" b="0" dirty="0" smtClean="0"/>
              <a:t>Learning and Evaluation </a:t>
            </a:r>
            <a:r>
              <a:rPr lang="en-GB" sz="2400" dirty="0" smtClean="0"/>
              <a:t>sheet (D1)</a:t>
            </a:r>
            <a:r>
              <a:rPr lang="en-GB" sz="2400" b="0" dirty="0" smtClean="0"/>
              <a:t> to record learning, ideas/actions throughout the </a:t>
            </a:r>
            <a:r>
              <a:rPr lang="en-GB" sz="2400" dirty="0" smtClean="0"/>
              <a:t>sessions</a:t>
            </a:r>
          </a:p>
          <a:p>
            <a:pPr marL="1588" indent="0">
              <a:buNone/>
              <a:defRPr/>
            </a:pPr>
            <a:endParaRPr lang="en-GB" sz="2400" b="0" dirty="0"/>
          </a:p>
          <a:p>
            <a:pPr marL="1588" indent="0">
              <a:buNone/>
              <a:defRPr/>
            </a:pPr>
            <a:r>
              <a:rPr lang="en-GB" sz="2400" dirty="0">
                <a:hlinkClick r:id="rId3"/>
              </a:rPr>
              <a:t>https://myscience.atlassian.net/wiki/display/NN/The+Impact+</a:t>
            </a:r>
            <a:r>
              <a:rPr lang="en-GB" sz="2400" dirty="0" smtClean="0">
                <a:hlinkClick r:id="rId3"/>
              </a:rPr>
              <a:t>forms</a:t>
            </a:r>
            <a:r>
              <a:rPr lang="en-GB" sz="2400" dirty="0" smtClean="0"/>
              <a:t> </a:t>
            </a:r>
            <a:endParaRPr lang="en-GB" sz="2400" b="0" dirty="0" smtClean="0"/>
          </a:p>
        </p:txBody>
      </p:sp>
      <p:pic>
        <p:nvPicPr>
          <p:cNvPr id="5" name="Picture 6"/>
          <p:cNvPicPr>
            <a:picLocks noChangeAspect="1" noChangeArrowheads="1"/>
          </p:cNvPicPr>
          <p:nvPr/>
        </p:nvPicPr>
        <p:blipFill>
          <a:blip r:embed="rId4"/>
          <a:srcRect/>
          <a:stretch>
            <a:fillRect/>
          </a:stretch>
        </p:blipFill>
        <p:spPr bwMode="auto">
          <a:xfrm>
            <a:off x="6444208" y="1988840"/>
            <a:ext cx="2304256" cy="3169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094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3095" y="1911856"/>
            <a:ext cx="1333468" cy="3173328"/>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fontAlgn="auto">
              <a:lnSpc>
                <a:spcPct val="115000"/>
              </a:lnSpc>
              <a:spcBef>
                <a:spcPts val="0"/>
              </a:spcBef>
              <a:spcAft>
                <a:spcPts val="1000"/>
              </a:spcAft>
            </a:pPr>
            <a:r>
              <a:rPr lang="en-GB" sz="1400" b="1" dirty="0" smtClean="0">
                <a:solidFill>
                  <a:prstClr val="black"/>
                </a:solidFill>
                <a:latin typeface="Arial"/>
                <a:ea typeface="Calibri"/>
                <a:cs typeface="Arial"/>
              </a:rPr>
              <a:t>Learning and evaluation</a:t>
            </a:r>
          </a:p>
          <a:p>
            <a:pPr fontAlgn="auto">
              <a:lnSpc>
                <a:spcPct val="115000"/>
              </a:lnSpc>
              <a:spcBef>
                <a:spcPts val="0"/>
              </a:spcBef>
              <a:spcAft>
                <a:spcPts val="1000"/>
              </a:spcAft>
            </a:pPr>
            <a:r>
              <a:rPr lang="en-GB" sz="1400" dirty="0" smtClean="0">
                <a:solidFill>
                  <a:prstClr val="black"/>
                </a:solidFill>
                <a:latin typeface="Arial"/>
                <a:ea typeface="Calibri"/>
                <a:cs typeface="Arial"/>
              </a:rPr>
              <a:t>- record </a:t>
            </a:r>
            <a:r>
              <a:rPr lang="en-GB" sz="1400" dirty="0">
                <a:solidFill>
                  <a:prstClr val="black"/>
                </a:solidFill>
                <a:latin typeface="Arial"/>
                <a:ea typeface="Calibri"/>
                <a:cs typeface="Arial"/>
              </a:rPr>
              <a:t>any </a:t>
            </a:r>
            <a:r>
              <a:rPr lang="en-GB" sz="1400" dirty="0" smtClean="0">
                <a:solidFill>
                  <a:prstClr val="black"/>
                </a:solidFill>
                <a:latin typeface="Arial"/>
                <a:ea typeface="Calibri"/>
                <a:cs typeface="Arial"/>
              </a:rPr>
              <a:t>key learning/ ideas/actions </a:t>
            </a:r>
            <a:r>
              <a:rPr lang="en-GB" sz="1400" dirty="0">
                <a:solidFill>
                  <a:prstClr val="black"/>
                </a:solidFill>
                <a:latin typeface="Arial"/>
                <a:ea typeface="Calibri"/>
                <a:cs typeface="Arial"/>
              </a:rPr>
              <a:t>throughout the </a:t>
            </a:r>
            <a:r>
              <a:rPr lang="en-GB" sz="1400" dirty="0" smtClean="0">
                <a:solidFill>
                  <a:prstClr val="black"/>
                </a:solidFill>
                <a:latin typeface="Arial"/>
                <a:ea typeface="Calibri"/>
                <a:cs typeface="Arial"/>
              </a:rPr>
              <a:t>session</a:t>
            </a:r>
          </a:p>
          <a:p>
            <a:pPr fontAlgn="auto">
              <a:lnSpc>
                <a:spcPct val="115000"/>
              </a:lnSpc>
              <a:spcBef>
                <a:spcPts val="0"/>
              </a:spcBef>
              <a:spcAft>
                <a:spcPts val="1000"/>
              </a:spcAft>
            </a:pPr>
            <a:endParaRPr lang="en-GB" sz="1400" dirty="0">
              <a:solidFill>
                <a:prstClr val="black"/>
              </a:solidFill>
              <a:latin typeface="Arial"/>
              <a:ea typeface="Calibri"/>
              <a:cs typeface="Arial"/>
            </a:endParaRPr>
          </a:p>
          <a:p>
            <a:pPr fontAlgn="auto">
              <a:lnSpc>
                <a:spcPct val="115000"/>
              </a:lnSpc>
              <a:spcBef>
                <a:spcPts val="0"/>
              </a:spcBef>
              <a:spcAft>
                <a:spcPts val="1000"/>
              </a:spcAft>
            </a:pPr>
            <a:r>
              <a:rPr lang="en-GB" sz="1400" dirty="0" smtClean="0">
                <a:solidFill>
                  <a:prstClr val="black"/>
                </a:solidFill>
                <a:latin typeface="Arial"/>
                <a:ea typeface="Calibri"/>
                <a:cs typeface="Arial"/>
              </a:rPr>
              <a:t> </a:t>
            </a:r>
          </a:p>
        </p:txBody>
      </p:sp>
      <p:sp>
        <p:nvSpPr>
          <p:cNvPr id="6" name="Rounded Rectangle 5"/>
          <p:cNvSpPr/>
          <p:nvPr/>
        </p:nvSpPr>
        <p:spPr>
          <a:xfrm>
            <a:off x="179512" y="1916832"/>
            <a:ext cx="1728192" cy="31683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fontAlgn="auto">
              <a:spcBef>
                <a:spcPts val="0"/>
              </a:spcBef>
              <a:spcAft>
                <a:spcPts val="0"/>
              </a:spcAft>
            </a:pPr>
            <a:r>
              <a:rPr lang="en-GB" sz="1400" b="1" dirty="0" smtClean="0">
                <a:solidFill>
                  <a:prstClr val="black"/>
                </a:solidFill>
                <a:latin typeface="Arial"/>
                <a:cs typeface="Arial"/>
              </a:rPr>
              <a:t>Intended learning Outcomes</a:t>
            </a:r>
          </a:p>
          <a:p>
            <a:pPr algn="ctr" fontAlgn="auto">
              <a:spcBef>
                <a:spcPts val="0"/>
              </a:spcBef>
              <a:spcAft>
                <a:spcPts val="0"/>
              </a:spcAft>
            </a:pPr>
            <a:endParaRPr lang="en-GB" sz="1400" b="1" dirty="0">
              <a:solidFill>
                <a:prstClr val="black"/>
              </a:solidFill>
              <a:latin typeface="Arial"/>
              <a:cs typeface="Arial"/>
            </a:endParaRPr>
          </a:p>
          <a:p>
            <a:pPr algn="ctr" fontAlgn="auto">
              <a:spcBef>
                <a:spcPts val="0"/>
              </a:spcBef>
              <a:spcAft>
                <a:spcPts val="0"/>
              </a:spcAft>
            </a:pPr>
            <a:r>
              <a:rPr lang="en-GB" sz="1400" dirty="0" smtClean="0">
                <a:solidFill>
                  <a:prstClr val="black"/>
                </a:solidFill>
                <a:latin typeface="Arial"/>
                <a:cs typeface="Arial"/>
              </a:rPr>
              <a:t>– </a:t>
            </a:r>
            <a:r>
              <a:rPr lang="en-GB" sz="1400" dirty="0">
                <a:solidFill>
                  <a:prstClr val="black"/>
                </a:solidFill>
                <a:latin typeface="Arial"/>
                <a:cs typeface="Arial"/>
              </a:rPr>
              <a:t>thinking about intended outcomes of the professional development for you, the </a:t>
            </a:r>
            <a:r>
              <a:rPr lang="en-GB" sz="1400" dirty="0" smtClean="0">
                <a:solidFill>
                  <a:prstClr val="black"/>
                </a:solidFill>
                <a:latin typeface="Arial"/>
                <a:cs typeface="Arial"/>
              </a:rPr>
              <a:t>pupils/students, </a:t>
            </a:r>
            <a:r>
              <a:rPr lang="en-GB" sz="1400" dirty="0">
                <a:solidFill>
                  <a:prstClr val="black"/>
                </a:solidFill>
                <a:latin typeface="Arial"/>
                <a:cs typeface="Arial"/>
              </a:rPr>
              <a:t>and wider impact in school/college.</a:t>
            </a:r>
          </a:p>
          <a:p>
            <a:pPr algn="ctr" fontAlgn="auto">
              <a:spcBef>
                <a:spcPts val="0"/>
              </a:spcBef>
              <a:spcAft>
                <a:spcPts val="0"/>
              </a:spcAft>
            </a:pPr>
            <a:endParaRPr lang="en-GB" sz="1400" dirty="0">
              <a:solidFill>
                <a:prstClr val="black"/>
              </a:solidFill>
              <a:latin typeface="Arial"/>
              <a:cs typeface="Arial"/>
            </a:endParaRPr>
          </a:p>
        </p:txBody>
      </p:sp>
      <p:sp>
        <p:nvSpPr>
          <p:cNvPr id="7" name="TextBox 6"/>
          <p:cNvSpPr txBox="1"/>
          <p:nvPr/>
        </p:nvSpPr>
        <p:spPr>
          <a:xfrm>
            <a:off x="606051" y="1412776"/>
            <a:ext cx="915823"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Before</a:t>
            </a:r>
            <a:endParaRPr lang="en-GB" b="1" dirty="0">
              <a:solidFill>
                <a:prstClr val="black"/>
              </a:solidFill>
              <a:latin typeface="Arial"/>
              <a:cs typeface="Arial"/>
            </a:endParaRPr>
          </a:p>
        </p:txBody>
      </p:sp>
      <p:sp>
        <p:nvSpPr>
          <p:cNvPr id="8" name="TextBox 7"/>
          <p:cNvSpPr txBox="1"/>
          <p:nvPr/>
        </p:nvSpPr>
        <p:spPr>
          <a:xfrm>
            <a:off x="3645222" y="1412776"/>
            <a:ext cx="2146967"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During CPD event</a:t>
            </a:r>
            <a:endParaRPr lang="en-GB" b="1" dirty="0">
              <a:solidFill>
                <a:prstClr val="black"/>
              </a:solidFill>
              <a:latin typeface="Arial"/>
              <a:cs typeface="Arial"/>
            </a:endParaRPr>
          </a:p>
        </p:txBody>
      </p:sp>
      <p:sp>
        <p:nvSpPr>
          <p:cNvPr id="9" name="TextBox 8"/>
          <p:cNvSpPr txBox="1"/>
          <p:nvPr/>
        </p:nvSpPr>
        <p:spPr>
          <a:xfrm>
            <a:off x="6988802" y="1412776"/>
            <a:ext cx="2160154"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Post event impact</a:t>
            </a:r>
            <a:endParaRPr lang="en-GB" b="1" dirty="0">
              <a:solidFill>
                <a:prstClr val="black"/>
              </a:solidFill>
              <a:latin typeface="Arial"/>
              <a:cs typeface="Arial"/>
            </a:endParaRPr>
          </a:p>
        </p:txBody>
      </p:sp>
      <p:sp>
        <p:nvSpPr>
          <p:cNvPr id="10" name="TextBox 9"/>
          <p:cNvSpPr txBox="1"/>
          <p:nvPr/>
        </p:nvSpPr>
        <p:spPr>
          <a:xfrm>
            <a:off x="0" y="260648"/>
            <a:ext cx="9144000" cy="523220"/>
          </a:xfrm>
          <a:prstGeom prst="rect">
            <a:avLst/>
          </a:prstGeom>
          <a:noFill/>
        </p:spPr>
        <p:txBody>
          <a:bodyPr wrap="square" rtlCol="0">
            <a:spAutoFit/>
          </a:bodyPr>
          <a:lstStyle/>
          <a:p>
            <a:pPr algn="ctr" fontAlgn="auto">
              <a:spcBef>
                <a:spcPts val="0"/>
              </a:spcBef>
              <a:spcAft>
                <a:spcPts val="0"/>
              </a:spcAft>
            </a:pPr>
            <a:r>
              <a:rPr lang="en-US" sz="2800" dirty="0">
                <a:solidFill>
                  <a:srgbClr val="CF2453"/>
                </a:solidFill>
              </a:rPr>
              <a:t>Impact evaluation process</a:t>
            </a:r>
            <a:endParaRPr lang="en-GB" sz="2800" b="1" dirty="0">
              <a:solidFill>
                <a:srgbClr val="CF2453"/>
              </a:solidFill>
              <a:latin typeface="Calibri"/>
            </a:endParaRPr>
          </a:p>
        </p:txBody>
      </p:sp>
      <p:sp>
        <p:nvSpPr>
          <p:cNvPr id="11" name="Rectangle 10"/>
          <p:cNvSpPr/>
          <p:nvPr/>
        </p:nvSpPr>
        <p:spPr>
          <a:xfrm>
            <a:off x="179513" y="908720"/>
            <a:ext cx="8784976" cy="34009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lnSpc>
                <a:spcPct val="115000"/>
              </a:lnSpc>
              <a:spcBef>
                <a:spcPts val="0"/>
              </a:spcBef>
              <a:spcAft>
                <a:spcPts val="1000"/>
              </a:spcAft>
            </a:pPr>
            <a:r>
              <a:rPr lang="en-GB" sz="1400" b="1" dirty="0" smtClean="0">
                <a:solidFill>
                  <a:prstClr val="black"/>
                </a:solidFill>
                <a:latin typeface="Calibri"/>
                <a:ea typeface="Calibri"/>
                <a:cs typeface="Times New Roman"/>
              </a:rPr>
              <a:t> </a:t>
            </a:r>
            <a:r>
              <a:rPr lang="en-GB" sz="1400" b="1" dirty="0">
                <a:solidFill>
                  <a:prstClr val="black"/>
                </a:solidFill>
                <a:latin typeface="Calibri"/>
                <a:ea typeface="Calibri"/>
                <a:cs typeface="Times New Roman"/>
                <a:hlinkClick r:id="rId3"/>
              </a:rPr>
              <a:t>https://impacttoolkit.stem.org.uk</a:t>
            </a:r>
            <a:r>
              <a:rPr lang="en-GB" sz="1400" b="1" dirty="0" smtClean="0">
                <a:solidFill>
                  <a:prstClr val="black"/>
                </a:solidFill>
                <a:latin typeface="Calibri"/>
                <a:ea typeface="Calibri"/>
                <a:cs typeface="Times New Roman"/>
                <a:hlinkClick r:id="rId3"/>
              </a:rPr>
              <a:t>/</a:t>
            </a:r>
            <a:r>
              <a:rPr lang="en-GB" sz="1400" b="1" dirty="0" smtClean="0">
                <a:solidFill>
                  <a:prstClr val="black"/>
                </a:solidFill>
                <a:latin typeface="Calibri"/>
                <a:ea typeface="Calibri"/>
                <a:cs typeface="Times New Roman"/>
              </a:rPr>
              <a:t>   </a:t>
            </a:r>
            <a:endParaRPr lang="en-GB" sz="1400" b="1" dirty="0">
              <a:solidFill>
                <a:prstClr val="black"/>
              </a:solidFill>
              <a:latin typeface="Calibri"/>
              <a:ea typeface="Calibri"/>
              <a:cs typeface="Times New Roman"/>
            </a:endParaRPr>
          </a:p>
        </p:txBody>
      </p:sp>
    </p:spTree>
    <p:extLst>
      <p:ext uri="{BB962C8B-B14F-4D97-AF65-F5344CB8AC3E}">
        <p14:creationId xmlns:p14="http://schemas.microsoft.com/office/powerpoint/2010/main" val="3512988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536" y="692696"/>
            <a:ext cx="8280920" cy="920750"/>
          </a:xfrm>
        </p:spPr>
        <p:txBody>
          <a:bodyPr/>
          <a:lstStyle/>
          <a:p>
            <a:r>
              <a:rPr lang="en-US" sz="3600" dirty="0" smtClean="0"/>
              <a:t>Accessing the on-line impact process</a:t>
            </a:r>
            <a:endParaRPr lang="en-GB" sz="3600" b="1" dirty="0">
              <a:solidFill>
                <a:srgbClr val="C00000"/>
              </a:solidFill>
              <a:latin typeface="Arial" charset="0"/>
              <a:ea typeface="MS PGothic" charset="0"/>
            </a:endParaRPr>
          </a:p>
        </p:txBody>
      </p:sp>
      <p:sp>
        <p:nvSpPr>
          <p:cNvPr id="4" name="Content Placeholder 2"/>
          <p:cNvSpPr>
            <a:spLocks noGrp="1"/>
          </p:cNvSpPr>
          <p:nvPr>
            <p:ph idx="4294967295"/>
          </p:nvPr>
        </p:nvSpPr>
        <p:spPr>
          <a:xfrm>
            <a:off x="584176" y="1556792"/>
            <a:ext cx="7516216" cy="3816424"/>
          </a:xfrm>
          <a:prstGeom prst="rect">
            <a:avLst/>
          </a:prstGeom>
        </p:spPr>
        <p:txBody>
          <a:bodyPr/>
          <a:lstStyle/>
          <a:p>
            <a:pPr marL="0" indent="0">
              <a:buNone/>
            </a:pPr>
            <a:r>
              <a:rPr lang="en-GB" sz="2400" dirty="0" smtClean="0">
                <a:latin typeface="Arial" charset="0"/>
                <a:ea typeface="MS PGothic" charset="0"/>
              </a:rPr>
              <a:t>See an Email with the subject</a:t>
            </a:r>
          </a:p>
          <a:p>
            <a:pPr marL="0" indent="0">
              <a:buNone/>
            </a:pPr>
            <a:r>
              <a:rPr lang="en-GB" sz="2400" dirty="0" smtClean="0">
                <a:latin typeface="Arial" charset="0"/>
                <a:ea typeface="MS PGothic" charset="0"/>
              </a:rPr>
              <a:t> “</a:t>
            </a:r>
            <a:r>
              <a:rPr lang="en-US" sz="2400" dirty="0"/>
              <a:t>Welcome to the CPD Impact </a:t>
            </a:r>
            <a:r>
              <a:rPr lang="en-US" sz="2400" dirty="0" smtClean="0"/>
              <a:t>Toolkit” </a:t>
            </a:r>
          </a:p>
          <a:p>
            <a:pPr marL="0" indent="0">
              <a:buNone/>
            </a:pPr>
            <a:endParaRPr lang="en-GB" sz="2400" b="0" dirty="0" smtClean="0">
              <a:latin typeface="Arial" charset="0"/>
              <a:ea typeface="MS PGothic" charset="0"/>
            </a:endParaRPr>
          </a:p>
          <a:p>
            <a:pPr marL="0" indent="0">
              <a:buNone/>
            </a:pPr>
            <a:r>
              <a:rPr lang="en-GB" sz="2400" dirty="0" smtClean="0">
                <a:latin typeface="Arial" charset="0"/>
                <a:ea typeface="MS PGothic" charset="0"/>
              </a:rPr>
              <a:t>The participant’s</a:t>
            </a:r>
            <a:r>
              <a:rPr lang="en-GB" sz="2400" b="0" dirty="0" smtClean="0">
                <a:latin typeface="Arial" charset="0"/>
                <a:ea typeface="MS PGothic" charset="0"/>
              </a:rPr>
              <a:t> code is at the end of the </a:t>
            </a:r>
            <a:r>
              <a:rPr lang="en-GB" sz="2400" b="0" dirty="0" err="1" smtClean="0">
                <a:latin typeface="Arial" charset="0"/>
                <a:ea typeface="MS PGothic" charset="0"/>
              </a:rPr>
              <a:t>url</a:t>
            </a:r>
            <a:r>
              <a:rPr lang="en-GB" sz="2400" b="0" dirty="0" smtClean="0">
                <a:latin typeface="Arial" charset="0"/>
                <a:ea typeface="MS PGothic" charset="0"/>
              </a:rPr>
              <a:t> in the email</a:t>
            </a:r>
            <a:endParaRPr lang="en-GB" sz="2000" dirty="0" smtClean="0">
              <a:solidFill>
                <a:srgbClr val="CF2453"/>
              </a:solidFill>
              <a:latin typeface="Arial" charset="0"/>
              <a:ea typeface="MS PGothic" charset="0"/>
            </a:endParaRPr>
          </a:p>
          <a:p>
            <a:pPr marL="0" indent="0">
              <a:buNone/>
            </a:pPr>
            <a:r>
              <a:rPr lang="en-GB" sz="2000" u="sng" kern="0" dirty="0">
                <a:ea typeface="Calibri"/>
                <a:hlinkClick r:id="rId3"/>
              </a:rPr>
              <a:t>https://impacttoolkit.stem.org.uk/participant-landing</a:t>
            </a:r>
            <a:r>
              <a:rPr lang="en-GB" sz="2000" u="sng" kern="0" dirty="0" smtClean="0">
                <a:ea typeface="Calibri"/>
                <a:hlinkClick r:id="rId3"/>
              </a:rPr>
              <a:t>/</a:t>
            </a:r>
            <a:r>
              <a:rPr lang="en-GB" sz="2000" u="sng" kern="0" dirty="0" smtClean="0">
                <a:solidFill>
                  <a:srgbClr val="FF0000"/>
                </a:solidFill>
                <a:ea typeface="Calibri"/>
                <a:hlinkClick r:id="rId3"/>
              </a:rPr>
              <a:t>ooooo</a:t>
            </a:r>
            <a:endParaRPr lang="en-GB" sz="2000" u="sng" kern="0" dirty="0" smtClean="0">
              <a:solidFill>
                <a:srgbClr val="FF0000"/>
              </a:solidFill>
              <a:ea typeface="Calibri"/>
            </a:endParaRPr>
          </a:p>
          <a:p>
            <a:pPr marL="0" indent="0">
              <a:buNone/>
            </a:pPr>
            <a:endParaRPr lang="en-GB" sz="2000" u="sng" kern="0" dirty="0" smtClean="0">
              <a:solidFill>
                <a:srgbClr val="FF0000"/>
              </a:solidFill>
              <a:ea typeface="Calibri"/>
            </a:endParaRPr>
          </a:p>
          <a:p>
            <a:pPr marL="0" indent="0">
              <a:buNone/>
            </a:pPr>
            <a:r>
              <a:rPr lang="en-GB" sz="2400" dirty="0" smtClean="0">
                <a:latin typeface="Arial" charset="0"/>
                <a:ea typeface="MS PGothic" charset="0"/>
              </a:rPr>
              <a:t>Administrator </a:t>
            </a:r>
            <a:r>
              <a:rPr lang="en-GB" sz="2400" dirty="0" smtClean="0">
                <a:latin typeface="Arial" charset="0"/>
                <a:ea typeface="MS PGothic" charset="0"/>
              </a:rPr>
              <a:t>access</a:t>
            </a:r>
          </a:p>
          <a:p>
            <a:pPr marL="0" indent="0">
              <a:buNone/>
            </a:pPr>
            <a:r>
              <a:rPr lang="en-GB" sz="2000" dirty="0">
                <a:solidFill>
                  <a:prstClr val="black"/>
                </a:solidFill>
                <a:latin typeface="Calibri"/>
                <a:ea typeface="Calibri"/>
                <a:cs typeface="Times New Roman"/>
                <a:hlinkClick r:id="rId4"/>
              </a:rPr>
              <a:t>https://impacttoolkit.stem.org.uk/</a:t>
            </a:r>
            <a:r>
              <a:rPr lang="en-GB" sz="2000" dirty="0">
                <a:solidFill>
                  <a:prstClr val="black"/>
                </a:solidFill>
                <a:latin typeface="Calibri"/>
                <a:ea typeface="Calibri"/>
                <a:cs typeface="Times New Roman"/>
              </a:rPr>
              <a:t> </a:t>
            </a:r>
            <a:endParaRPr lang="en-GB" sz="2000" dirty="0" smtClean="0">
              <a:solidFill>
                <a:srgbClr val="CF2453"/>
              </a:solidFill>
              <a:latin typeface="Arial" charset="0"/>
              <a:ea typeface="MS PGothic" charset="0"/>
            </a:endParaRPr>
          </a:p>
          <a:p>
            <a:pPr marL="0" indent="0">
              <a:buNone/>
            </a:pPr>
            <a:endParaRPr lang="en-GB" sz="2000" dirty="0" smtClean="0">
              <a:solidFill>
                <a:srgbClr val="CF2453"/>
              </a:solidFill>
              <a:latin typeface="Arial" charset="0"/>
              <a:ea typeface="MS PGothic" charset="0"/>
            </a:endParaRPr>
          </a:p>
          <a:p>
            <a:pPr marL="0" indent="0">
              <a:buNone/>
            </a:pPr>
            <a:endParaRPr lang="en-GB" sz="2000" dirty="0" smtClean="0">
              <a:solidFill>
                <a:srgbClr val="CF2453"/>
              </a:solidFill>
              <a:latin typeface="Arial" charset="0"/>
              <a:ea typeface="MS PGothic" charset="0"/>
            </a:endParaRPr>
          </a:p>
          <a:p>
            <a:pPr marL="0" indent="0">
              <a:buNone/>
            </a:pPr>
            <a:endParaRPr lang="en-GB" sz="2000" dirty="0" smtClean="0">
              <a:solidFill>
                <a:srgbClr val="CF2453"/>
              </a:solidFill>
              <a:latin typeface="Arial" charset="0"/>
              <a:ea typeface="MS PGothic" charset="0"/>
            </a:endParaRPr>
          </a:p>
          <a:p>
            <a:pPr marL="0" indent="0">
              <a:buNone/>
            </a:pPr>
            <a:endParaRPr lang="en-GB" sz="2000" b="0" dirty="0">
              <a:solidFill>
                <a:srgbClr val="CF2453"/>
              </a:solidFill>
              <a:latin typeface="Arial" charset="0"/>
              <a:ea typeface="MS PGothic" charset="0"/>
            </a:endParaRPr>
          </a:p>
          <a:p>
            <a:pPr marL="0" indent="0"/>
            <a:endParaRPr lang="en-GB" b="0" dirty="0" smtClean="0">
              <a:latin typeface="Arial" charset="0"/>
              <a:ea typeface="MS PGothic" charset="0"/>
            </a:endParaRPr>
          </a:p>
          <a:p>
            <a:pPr marL="0" indent="0">
              <a:buNone/>
            </a:pPr>
            <a:endParaRPr lang="en-GB" b="0" dirty="0">
              <a:latin typeface="Arial" charset="0"/>
              <a:ea typeface="MS PGothic" charset="0"/>
            </a:endParaRPr>
          </a:p>
          <a:p>
            <a:pPr marL="0" indent="0"/>
            <a:endParaRPr lang="en-GB" dirty="0">
              <a:latin typeface="Arial" charset="0"/>
              <a:ea typeface="MS PGothic" charset="0"/>
            </a:endParaRPr>
          </a:p>
        </p:txBody>
      </p:sp>
    </p:spTree>
    <p:extLst>
      <p:ext uri="{BB962C8B-B14F-4D97-AF65-F5344CB8AC3E}">
        <p14:creationId xmlns:p14="http://schemas.microsoft.com/office/powerpoint/2010/main" val="349716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3095" y="1911856"/>
            <a:ext cx="1333468" cy="3173328"/>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fontAlgn="auto">
              <a:lnSpc>
                <a:spcPct val="115000"/>
              </a:lnSpc>
              <a:spcBef>
                <a:spcPts val="0"/>
              </a:spcBef>
              <a:spcAft>
                <a:spcPts val="1000"/>
              </a:spcAft>
            </a:pPr>
            <a:r>
              <a:rPr lang="en-GB" sz="1400" b="1" dirty="0" smtClean="0">
                <a:solidFill>
                  <a:prstClr val="black"/>
                </a:solidFill>
                <a:latin typeface="Arial"/>
                <a:ea typeface="Calibri"/>
                <a:cs typeface="Arial"/>
              </a:rPr>
              <a:t>Learning and evaluation</a:t>
            </a:r>
          </a:p>
          <a:p>
            <a:pPr fontAlgn="auto">
              <a:lnSpc>
                <a:spcPct val="115000"/>
              </a:lnSpc>
              <a:spcBef>
                <a:spcPts val="0"/>
              </a:spcBef>
              <a:spcAft>
                <a:spcPts val="1000"/>
              </a:spcAft>
            </a:pPr>
            <a:r>
              <a:rPr lang="en-GB" sz="1400" dirty="0" smtClean="0">
                <a:solidFill>
                  <a:prstClr val="black"/>
                </a:solidFill>
                <a:latin typeface="Arial"/>
                <a:ea typeface="Calibri"/>
                <a:cs typeface="Arial"/>
              </a:rPr>
              <a:t>- record </a:t>
            </a:r>
            <a:r>
              <a:rPr lang="en-GB" sz="1400" dirty="0">
                <a:solidFill>
                  <a:prstClr val="black"/>
                </a:solidFill>
                <a:latin typeface="Arial"/>
                <a:ea typeface="Calibri"/>
                <a:cs typeface="Arial"/>
              </a:rPr>
              <a:t>any </a:t>
            </a:r>
            <a:r>
              <a:rPr lang="en-GB" sz="1400" dirty="0" smtClean="0">
                <a:solidFill>
                  <a:prstClr val="black"/>
                </a:solidFill>
                <a:latin typeface="Arial"/>
                <a:ea typeface="Calibri"/>
                <a:cs typeface="Arial"/>
              </a:rPr>
              <a:t>key learning/ ideas/actions </a:t>
            </a:r>
            <a:r>
              <a:rPr lang="en-GB" sz="1400" dirty="0">
                <a:solidFill>
                  <a:prstClr val="black"/>
                </a:solidFill>
                <a:latin typeface="Arial"/>
                <a:ea typeface="Calibri"/>
                <a:cs typeface="Arial"/>
              </a:rPr>
              <a:t>throughout the </a:t>
            </a:r>
            <a:r>
              <a:rPr lang="en-GB" sz="1400" dirty="0" smtClean="0">
                <a:solidFill>
                  <a:prstClr val="black"/>
                </a:solidFill>
                <a:latin typeface="Arial"/>
                <a:ea typeface="Calibri"/>
                <a:cs typeface="Arial"/>
              </a:rPr>
              <a:t>session</a:t>
            </a:r>
          </a:p>
          <a:p>
            <a:pPr fontAlgn="auto">
              <a:lnSpc>
                <a:spcPct val="115000"/>
              </a:lnSpc>
              <a:spcBef>
                <a:spcPts val="0"/>
              </a:spcBef>
              <a:spcAft>
                <a:spcPts val="1000"/>
              </a:spcAft>
            </a:pPr>
            <a:endParaRPr lang="en-GB" sz="1400" dirty="0">
              <a:solidFill>
                <a:prstClr val="black"/>
              </a:solidFill>
              <a:latin typeface="Arial"/>
              <a:ea typeface="Calibri"/>
              <a:cs typeface="Arial"/>
            </a:endParaRPr>
          </a:p>
          <a:p>
            <a:pPr fontAlgn="auto">
              <a:lnSpc>
                <a:spcPct val="115000"/>
              </a:lnSpc>
              <a:spcBef>
                <a:spcPts val="0"/>
              </a:spcBef>
              <a:spcAft>
                <a:spcPts val="1000"/>
              </a:spcAft>
            </a:pPr>
            <a:r>
              <a:rPr lang="en-GB" sz="1400" dirty="0" smtClean="0">
                <a:solidFill>
                  <a:prstClr val="black"/>
                </a:solidFill>
                <a:latin typeface="Arial"/>
                <a:ea typeface="Calibri"/>
                <a:cs typeface="Arial"/>
              </a:rPr>
              <a:t> </a:t>
            </a:r>
          </a:p>
        </p:txBody>
      </p:sp>
      <p:sp>
        <p:nvSpPr>
          <p:cNvPr id="3" name="Rectangle 2"/>
          <p:cNvSpPr/>
          <p:nvPr/>
        </p:nvSpPr>
        <p:spPr>
          <a:xfrm>
            <a:off x="3498571" y="1916832"/>
            <a:ext cx="1728192" cy="3168352"/>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fontAlgn="auto">
              <a:lnSpc>
                <a:spcPct val="115000"/>
              </a:lnSpc>
              <a:spcBef>
                <a:spcPts val="0"/>
              </a:spcBef>
              <a:spcAft>
                <a:spcPts val="1000"/>
              </a:spcAft>
            </a:pPr>
            <a:r>
              <a:rPr lang="en-GB" sz="1400" b="1" dirty="0" smtClean="0">
                <a:solidFill>
                  <a:prstClr val="black"/>
                </a:solidFill>
                <a:latin typeface="Arial"/>
                <a:ea typeface="Calibri"/>
                <a:cs typeface="Arial"/>
              </a:rPr>
              <a:t>Your </a:t>
            </a:r>
            <a:r>
              <a:rPr lang="en-GB" sz="1400" b="1" dirty="0">
                <a:solidFill>
                  <a:prstClr val="black"/>
                </a:solidFill>
                <a:latin typeface="Arial"/>
                <a:ea typeface="Calibri"/>
                <a:cs typeface="Arial"/>
              </a:rPr>
              <a:t>action plan. </a:t>
            </a:r>
            <a:r>
              <a:rPr lang="en-GB" sz="1400" dirty="0">
                <a:solidFill>
                  <a:prstClr val="black"/>
                </a:solidFill>
                <a:latin typeface="Arial"/>
                <a:ea typeface="Calibri"/>
                <a:cs typeface="Arial"/>
              </a:rPr>
              <a:t>Planning how the professional development will have impact in your school/college.  This may be completed in the next week with a colleague/line manager</a:t>
            </a:r>
            <a:r>
              <a:rPr lang="en-GB" sz="1400" dirty="0" smtClean="0">
                <a:solidFill>
                  <a:prstClr val="black"/>
                </a:solidFill>
                <a:latin typeface="Arial"/>
                <a:ea typeface="Calibri"/>
                <a:cs typeface="Arial"/>
              </a:rPr>
              <a:t>.</a:t>
            </a:r>
          </a:p>
          <a:p>
            <a:pPr algn="ctr" fontAlgn="auto">
              <a:spcBef>
                <a:spcPts val="0"/>
              </a:spcBef>
              <a:spcAft>
                <a:spcPts val="0"/>
              </a:spcAft>
            </a:pPr>
            <a:endParaRPr lang="en-GB" sz="1400" b="1" dirty="0" smtClean="0">
              <a:solidFill>
                <a:prstClr val="black"/>
              </a:solidFill>
              <a:latin typeface="Calibri"/>
            </a:endParaRPr>
          </a:p>
          <a:p>
            <a:pPr algn="ctr" fontAlgn="auto">
              <a:spcBef>
                <a:spcPts val="0"/>
              </a:spcBef>
              <a:spcAft>
                <a:spcPts val="0"/>
              </a:spcAft>
            </a:pPr>
            <a:r>
              <a:rPr lang="en-GB" sz="1400" dirty="0" smtClean="0">
                <a:solidFill>
                  <a:prstClr val="black"/>
                </a:solidFill>
                <a:latin typeface="Calibri"/>
              </a:rPr>
              <a:t> </a:t>
            </a:r>
          </a:p>
        </p:txBody>
      </p:sp>
      <p:sp>
        <p:nvSpPr>
          <p:cNvPr id="6" name="Rounded Rectangle 5"/>
          <p:cNvSpPr/>
          <p:nvPr/>
        </p:nvSpPr>
        <p:spPr>
          <a:xfrm>
            <a:off x="179512" y="1916832"/>
            <a:ext cx="1728192" cy="31683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fontAlgn="auto">
              <a:spcBef>
                <a:spcPts val="0"/>
              </a:spcBef>
              <a:spcAft>
                <a:spcPts val="0"/>
              </a:spcAft>
            </a:pPr>
            <a:r>
              <a:rPr lang="en-GB" sz="1400" b="1" dirty="0" smtClean="0">
                <a:solidFill>
                  <a:prstClr val="black"/>
                </a:solidFill>
                <a:latin typeface="Arial"/>
                <a:cs typeface="Arial"/>
              </a:rPr>
              <a:t>Intended learning Outcomes</a:t>
            </a:r>
          </a:p>
          <a:p>
            <a:pPr algn="ctr" fontAlgn="auto">
              <a:spcBef>
                <a:spcPts val="0"/>
              </a:spcBef>
              <a:spcAft>
                <a:spcPts val="0"/>
              </a:spcAft>
            </a:pPr>
            <a:endParaRPr lang="en-GB" sz="1400" b="1" dirty="0">
              <a:solidFill>
                <a:prstClr val="black"/>
              </a:solidFill>
              <a:latin typeface="Arial"/>
              <a:cs typeface="Arial"/>
            </a:endParaRPr>
          </a:p>
          <a:p>
            <a:pPr algn="ctr" fontAlgn="auto">
              <a:spcBef>
                <a:spcPts val="0"/>
              </a:spcBef>
              <a:spcAft>
                <a:spcPts val="0"/>
              </a:spcAft>
            </a:pPr>
            <a:r>
              <a:rPr lang="en-GB" sz="1400" dirty="0" smtClean="0">
                <a:solidFill>
                  <a:prstClr val="black"/>
                </a:solidFill>
                <a:latin typeface="Arial"/>
                <a:cs typeface="Arial"/>
              </a:rPr>
              <a:t>– </a:t>
            </a:r>
            <a:r>
              <a:rPr lang="en-GB" sz="1400" dirty="0">
                <a:solidFill>
                  <a:prstClr val="black"/>
                </a:solidFill>
                <a:latin typeface="Arial"/>
                <a:cs typeface="Arial"/>
              </a:rPr>
              <a:t>thinking about intended outcomes of the professional development for you, the </a:t>
            </a:r>
            <a:r>
              <a:rPr lang="en-GB" sz="1400" dirty="0" smtClean="0">
                <a:solidFill>
                  <a:prstClr val="black"/>
                </a:solidFill>
                <a:latin typeface="Arial"/>
                <a:cs typeface="Arial"/>
              </a:rPr>
              <a:t>pupils/students, </a:t>
            </a:r>
            <a:r>
              <a:rPr lang="en-GB" sz="1400" dirty="0">
                <a:solidFill>
                  <a:prstClr val="black"/>
                </a:solidFill>
                <a:latin typeface="Arial"/>
                <a:cs typeface="Arial"/>
              </a:rPr>
              <a:t>and wider impact in school/college.</a:t>
            </a:r>
          </a:p>
          <a:p>
            <a:pPr algn="ctr" fontAlgn="auto">
              <a:spcBef>
                <a:spcPts val="0"/>
              </a:spcBef>
              <a:spcAft>
                <a:spcPts val="0"/>
              </a:spcAft>
            </a:pPr>
            <a:endParaRPr lang="en-GB" sz="1400" dirty="0">
              <a:solidFill>
                <a:prstClr val="black"/>
              </a:solidFill>
              <a:latin typeface="Arial"/>
              <a:cs typeface="Arial"/>
            </a:endParaRPr>
          </a:p>
        </p:txBody>
      </p:sp>
      <p:sp>
        <p:nvSpPr>
          <p:cNvPr id="7" name="TextBox 6"/>
          <p:cNvSpPr txBox="1"/>
          <p:nvPr/>
        </p:nvSpPr>
        <p:spPr>
          <a:xfrm>
            <a:off x="606051" y="1412776"/>
            <a:ext cx="915823"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Before</a:t>
            </a:r>
            <a:endParaRPr lang="en-GB" b="1" dirty="0">
              <a:solidFill>
                <a:prstClr val="black"/>
              </a:solidFill>
              <a:latin typeface="Arial"/>
              <a:cs typeface="Arial"/>
            </a:endParaRPr>
          </a:p>
        </p:txBody>
      </p:sp>
      <p:sp>
        <p:nvSpPr>
          <p:cNvPr id="8" name="TextBox 7"/>
          <p:cNvSpPr txBox="1"/>
          <p:nvPr/>
        </p:nvSpPr>
        <p:spPr>
          <a:xfrm>
            <a:off x="3645222" y="1412776"/>
            <a:ext cx="2146967"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During CPD event</a:t>
            </a:r>
            <a:endParaRPr lang="en-GB" b="1" dirty="0">
              <a:solidFill>
                <a:prstClr val="black"/>
              </a:solidFill>
              <a:latin typeface="Arial"/>
              <a:cs typeface="Arial"/>
            </a:endParaRPr>
          </a:p>
        </p:txBody>
      </p:sp>
      <p:sp>
        <p:nvSpPr>
          <p:cNvPr id="9" name="TextBox 8"/>
          <p:cNvSpPr txBox="1"/>
          <p:nvPr/>
        </p:nvSpPr>
        <p:spPr>
          <a:xfrm>
            <a:off x="6988802" y="1412776"/>
            <a:ext cx="2160154"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Post event impact</a:t>
            </a:r>
            <a:endParaRPr lang="en-GB" b="1" dirty="0">
              <a:solidFill>
                <a:prstClr val="black"/>
              </a:solidFill>
              <a:latin typeface="Arial"/>
              <a:cs typeface="Arial"/>
            </a:endParaRPr>
          </a:p>
        </p:txBody>
      </p:sp>
      <p:sp>
        <p:nvSpPr>
          <p:cNvPr id="10" name="TextBox 9"/>
          <p:cNvSpPr txBox="1"/>
          <p:nvPr/>
        </p:nvSpPr>
        <p:spPr>
          <a:xfrm>
            <a:off x="0" y="260648"/>
            <a:ext cx="9144000" cy="523220"/>
          </a:xfrm>
          <a:prstGeom prst="rect">
            <a:avLst/>
          </a:prstGeom>
          <a:noFill/>
        </p:spPr>
        <p:txBody>
          <a:bodyPr wrap="square" rtlCol="0">
            <a:spAutoFit/>
          </a:bodyPr>
          <a:lstStyle/>
          <a:p>
            <a:pPr algn="ctr" fontAlgn="auto">
              <a:spcBef>
                <a:spcPts val="0"/>
              </a:spcBef>
              <a:spcAft>
                <a:spcPts val="0"/>
              </a:spcAft>
            </a:pPr>
            <a:r>
              <a:rPr lang="en-US" sz="2800" dirty="0">
                <a:solidFill>
                  <a:srgbClr val="CF2453"/>
                </a:solidFill>
              </a:rPr>
              <a:t>Impact evaluation process</a:t>
            </a:r>
            <a:endParaRPr lang="en-GB" sz="2800" b="1" dirty="0">
              <a:solidFill>
                <a:srgbClr val="CF2453"/>
              </a:solidFill>
              <a:latin typeface="Calibri"/>
            </a:endParaRPr>
          </a:p>
        </p:txBody>
      </p:sp>
      <p:sp>
        <p:nvSpPr>
          <p:cNvPr id="11" name="Rectangle 10"/>
          <p:cNvSpPr/>
          <p:nvPr/>
        </p:nvSpPr>
        <p:spPr>
          <a:xfrm>
            <a:off x="179513" y="908720"/>
            <a:ext cx="8784976" cy="34009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lnSpc>
                <a:spcPct val="115000"/>
              </a:lnSpc>
              <a:spcBef>
                <a:spcPts val="0"/>
              </a:spcBef>
              <a:spcAft>
                <a:spcPts val="1000"/>
              </a:spcAft>
            </a:pPr>
            <a:r>
              <a:rPr lang="en-GB" sz="1400" b="1" dirty="0" smtClean="0">
                <a:solidFill>
                  <a:prstClr val="black"/>
                </a:solidFill>
                <a:latin typeface="Calibri"/>
                <a:ea typeface="Calibri"/>
                <a:cs typeface="Times New Roman"/>
              </a:rPr>
              <a:t> </a:t>
            </a:r>
            <a:r>
              <a:rPr lang="en-GB" sz="1400" b="1" dirty="0">
                <a:solidFill>
                  <a:prstClr val="black"/>
                </a:solidFill>
                <a:latin typeface="Calibri"/>
                <a:ea typeface="Calibri"/>
                <a:cs typeface="Times New Roman"/>
                <a:hlinkClick r:id="rId3"/>
              </a:rPr>
              <a:t>https://impacttoolkit.stem.org.uk</a:t>
            </a:r>
            <a:r>
              <a:rPr lang="en-GB" sz="1400" b="1" dirty="0" smtClean="0">
                <a:solidFill>
                  <a:prstClr val="black"/>
                </a:solidFill>
                <a:latin typeface="Calibri"/>
                <a:ea typeface="Calibri"/>
                <a:cs typeface="Times New Roman"/>
                <a:hlinkClick r:id="rId3"/>
              </a:rPr>
              <a:t>/</a:t>
            </a:r>
            <a:r>
              <a:rPr lang="en-GB" sz="1400" b="1" dirty="0" smtClean="0">
                <a:solidFill>
                  <a:prstClr val="black"/>
                </a:solidFill>
                <a:latin typeface="Calibri"/>
                <a:ea typeface="Calibri"/>
                <a:cs typeface="Times New Roman"/>
              </a:rPr>
              <a:t>   </a:t>
            </a:r>
            <a:endParaRPr lang="en-GB" sz="1400" b="1" dirty="0">
              <a:solidFill>
                <a:prstClr val="black"/>
              </a:solidFill>
              <a:latin typeface="Calibri"/>
              <a:ea typeface="Calibri"/>
              <a:cs typeface="Times New Roman"/>
            </a:endParaRPr>
          </a:p>
        </p:txBody>
      </p:sp>
    </p:spTree>
    <p:extLst>
      <p:ext uri="{BB962C8B-B14F-4D97-AF65-F5344CB8AC3E}">
        <p14:creationId xmlns:p14="http://schemas.microsoft.com/office/powerpoint/2010/main" val="3376794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itle 1"/>
          <p:cNvSpPr>
            <a:spLocks noGrp="1"/>
          </p:cNvSpPr>
          <p:nvPr>
            <p:ph type="title"/>
          </p:nvPr>
        </p:nvSpPr>
        <p:spPr>
          <a:xfrm>
            <a:off x="395536" y="188641"/>
            <a:ext cx="8219256" cy="504056"/>
          </a:xfrm>
        </p:spPr>
        <p:txBody>
          <a:bodyPr>
            <a:noAutofit/>
          </a:bodyPr>
          <a:lstStyle/>
          <a:p>
            <a:r>
              <a:rPr lang="en-GB" altLang="en-US" sz="4000" dirty="0" smtClean="0">
                <a:latin typeface="Arial" charset="0"/>
              </a:rPr>
              <a:t>Types of Impact </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901759490"/>
              </p:ext>
            </p:extLst>
          </p:nvPr>
        </p:nvGraphicFramePr>
        <p:xfrm>
          <a:off x="0" y="908720"/>
          <a:ext cx="9144001" cy="5949280"/>
        </p:xfrm>
        <a:graphic>
          <a:graphicData uri="http://schemas.openxmlformats.org/drawingml/2006/table">
            <a:tbl>
              <a:tblPr firstRow="1" firstCol="1" bandRow="1"/>
              <a:tblGrid>
                <a:gridCol w="1472340"/>
                <a:gridCol w="7671661"/>
              </a:tblGrid>
              <a:tr h="273555">
                <a:tc>
                  <a:txBody>
                    <a:bodyPr/>
                    <a:lstStyle/>
                    <a:p>
                      <a:pPr algn="ctr">
                        <a:lnSpc>
                          <a:spcPts val="1500"/>
                        </a:lnSpc>
                        <a:spcAft>
                          <a:spcPts val="0"/>
                        </a:spcAft>
                      </a:pPr>
                      <a:r>
                        <a:rPr lang="en-GB" sz="1600" b="1" dirty="0">
                          <a:solidFill>
                            <a:srgbClr val="FFFFFF"/>
                          </a:solidFill>
                          <a:effectLst/>
                          <a:latin typeface="Arial"/>
                          <a:ea typeface="Calibri"/>
                          <a:cs typeface="Times New Roman"/>
                        </a:rPr>
                        <a:t>Beneficiary</a:t>
                      </a:r>
                      <a:endParaRPr lang="en-GB" sz="1600" dirty="0">
                        <a:effectLst/>
                        <a:latin typeface="Times New Roman"/>
                        <a:ea typeface="Calibri"/>
                        <a:cs typeface="Times New Roman"/>
                      </a:endParaRPr>
                    </a:p>
                  </a:txBody>
                  <a:tcPr marL="64702" marR="64702" marT="0" marB="0" anchor="ctr">
                    <a:lnL w="12700" cap="flat" cmpd="sng" algn="ctr">
                      <a:solidFill>
                        <a:srgbClr val="15527F"/>
                      </a:solidFill>
                      <a:prstDash val="solid"/>
                      <a:round/>
                      <a:headEnd type="none" w="med" len="med"/>
                      <a:tailEnd type="none" w="med" len="med"/>
                    </a:lnL>
                    <a:lnR w="12700" cap="flat" cmpd="sng" algn="ctr">
                      <a:solidFill>
                        <a:srgbClr val="15527F"/>
                      </a:solidFill>
                      <a:prstDash val="solid"/>
                      <a:round/>
                      <a:headEnd type="none" w="med" len="med"/>
                      <a:tailEnd type="none" w="med" len="med"/>
                    </a:lnR>
                    <a:lnT w="12700" cap="flat" cmpd="sng" algn="ctr">
                      <a:solidFill>
                        <a:srgbClr val="15527F"/>
                      </a:solidFill>
                      <a:prstDash val="solid"/>
                      <a:round/>
                      <a:headEnd type="none" w="med" len="med"/>
                      <a:tailEnd type="none" w="med" len="med"/>
                    </a:lnT>
                    <a:lnB w="12700" cap="flat" cmpd="sng" algn="ctr">
                      <a:solidFill>
                        <a:srgbClr val="15527F"/>
                      </a:solidFill>
                      <a:prstDash val="solid"/>
                      <a:round/>
                      <a:headEnd type="none" w="med" len="med"/>
                      <a:tailEnd type="none" w="med" len="med"/>
                    </a:lnB>
                    <a:solidFill>
                      <a:srgbClr val="747678"/>
                    </a:solidFill>
                  </a:tcPr>
                </a:tc>
                <a:tc>
                  <a:txBody>
                    <a:bodyPr/>
                    <a:lstStyle/>
                    <a:p>
                      <a:pPr algn="ctr">
                        <a:lnSpc>
                          <a:spcPts val="1500"/>
                        </a:lnSpc>
                        <a:spcAft>
                          <a:spcPts val="0"/>
                        </a:spcAft>
                      </a:pPr>
                      <a:r>
                        <a:rPr lang="en-GB" sz="1600" b="1" dirty="0">
                          <a:solidFill>
                            <a:srgbClr val="FFFFFF"/>
                          </a:solidFill>
                          <a:effectLst/>
                          <a:latin typeface="Arial"/>
                          <a:ea typeface="Calibri"/>
                          <a:cs typeface="Times New Roman"/>
                        </a:rPr>
                        <a:t>Examples of impacts </a:t>
                      </a:r>
                      <a:endParaRPr lang="en-GB" sz="1600" dirty="0">
                        <a:effectLst/>
                        <a:latin typeface="Times New Roman"/>
                        <a:ea typeface="Calibri"/>
                        <a:cs typeface="Times New Roman"/>
                      </a:endParaRPr>
                    </a:p>
                  </a:txBody>
                  <a:tcPr marL="64702" marR="64702" marT="0" marB="0" anchor="ctr">
                    <a:lnL w="12700" cap="flat" cmpd="sng" algn="ctr">
                      <a:solidFill>
                        <a:srgbClr val="15527F"/>
                      </a:solidFill>
                      <a:prstDash val="solid"/>
                      <a:round/>
                      <a:headEnd type="none" w="med" len="med"/>
                      <a:tailEnd type="none" w="med" len="med"/>
                    </a:lnL>
                    <a:lnR w="12700" cap="flat" cmpd="sng" algn="ctr">
                      <a:solidFill>
                        <a:srgbClr val="15527F"/>
                      </a:solidFill>
                      <a:prstDash val="solid"/>
                      <a:round/>
                      <a:headEnd type="none" w="med" len="med"/>
                      <a:tailEnd type="none" w="med" len="med"/>
                    </a:lnR>
                    <a:lnT w="12700" cap="flat" cmpd="sng" algn="ctr">
                      <a:solidFill>
                        <a:srgbClr val="15527F"/>
                      </a:solidFill>
                      <a:prstDash val="solid"/>
                      <a:round/>
                      <a:headEnd type="none" w="med" len="med"/>
                      <a:tailEnd type="none" w="med" len="med"/>
                    </a:lnT>
                    <a:lnB w="12700" cap="flat" cmpd="sng" algn="ctr">
                      <a:solidFill>
                        <a:srgbClr val="15527F"/>
                      </a:solidFill>
                      <a:prstDash val="solid"/>
                      <a:round/>
                      <a:headEnd type="none" w="med" len="med"/>
                      <a:tailEnd type="none" w="med" len="med"/>
                    </a:lnB>
                    <a:solidFill>
                      <a:srgbClr val="747678"/>
                    </a:solidFill>
                  </a:tcPr>
                </a:tc>
              </a:tr>
              <a:tr h="2353684">
                <a:tc>
                  <a:txBody>
                    <a:bodyPr/>
                    <a:lstStyle/>
                    <a:p>
                      <a:pPr algn="l">
                        <a:lnSpc>
                          <a:spcPct val="150000"/>
                        </a:lnSpc>
                        <a:spcAft>
                          <a:spcPts val="0"/>
                        </a:spcAft>
                      </a:pPr>
                      <a:r>
                        <a:rPr lang="en-GB" sz="1600" b="1" dirty="0" smtClean="0">
                          <a:solidFill>
                            <a:srgbClr val="747678"/>
                          </a:solidFill>
                          <a:effectLst/>
                          <a:latin typeface="Arial" panose="020B0604020202020204" pitchFamily="34" charset="0"/>
                          <a:ea typeface="Calibri"/>
                          <a:cs typeface="Arial" panose="020B0604020202020204" pitchFamily="34" charset="0"/>
                        </a:rPr>
                        <a:t>CPD</a:t>
                      </a:r>
                      <a:r>
                        <a:rPr lang="en-GB" sz="1600" b="1" baseline="0" dirty="0" smtClean="0">
                          <a:solidFill>
                            <a:srgbClr val="747678"/>
                          </a:solidFill>
                          <a:effectLst/>
                          <a:latin typeface="Arial" panose="020B0604020202020204" pitchFamily="34" charset="0"/>
                          <a:ea typeface="Calibri"/>
                          <a:cs typeface="Arial" panose="020B0604020202020204" pitchFamily="34" charset="0"/>
                        </a:rPr>
                        <a:t> participants</a:t>
                      </a:r>
                      <a:endParaRPr lang="en-GB" sz="1600" b="1" dirty="0">
                        <a:solidFill>
                          <a:srgbClr val="747678"/>
                        </a:solidFill>
                        <a:effectLst/>
                        <a:latin typeface="Arial" panose="020B0604020202020204" pitchFamily="34" charset="0"/>
                        <a:ea typeface="Calibri"/>
                        <a:cs typeface="Arial" panose="020B0604020202020204" pitchFamily="34" charset="0"/>
                      </a:endParaRPr>
                    </a:p>
                  </a:txBody>
                  <a:tcPr marL="64702" marR="64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552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l">
                        <a:lnSpc>
                          <a:spcPts val="2000"/>
                        </a:lnSpc>
                        <a:spcAft>
                          <a:spcPts val="0"/>
                        </a:spcAft>
                        <a:buClr>
                          <a:srgbClr val="006288"/>
                        </a:buClr>
                        <a:buSzPts val="1000"/>
                        <a:buFont typeface="Symbol"/>
                        <a:buChar char=""/>
                      </a:pPr>
                      <a:r>
                        <a:rPr lang="en-GB" sz="1400" b="0" dirty="0">
                          <a:solidFill>
                            <a:srgbClr val="747678"/>
                          </a:solidFill>
                          <a:effectLst/>
                          <a:latin typeface="Arial" panose="020B0604020202020204" pitchFamily="34" charset="0"/>
                          <a:ea typeface="Calibri"/>
                          <a:cs typeface="Arial" panose="020B0604020202020204" pitchFamily="34" charset="0"/>
                        </a:rPr>
                        <a:t>Improved enthusiasm and confidence </a:t>
                      </a:r>
                    </a:p>
                    <a:p>
                      <a:pPr marL="342900" lvl="0" indent="-342900" algn="l">
                        <a:lnSpc>
                          <a:spcPts val="2000"/>
                        </a:lnSpc>
                        <a:spcAft>
                          <a:spcPts val="0"/>
                        </a:spcAft>
                        <a:buClr>
                          <a:srgbClr val="006288"/>
                        </a:buClr>
                        <a:buSzPts val="1000"/>
                        <a:buFont typeface="Symbol"/>
                        <a:buChar char=""/>
                      </a:pPr>
                      <a:r>
                        <a:rPr lang="en-GB" sz="1400" b="0" dirty="0">
                          <a:solidFill>
                            <a:srgbClr val="747678"/>
                          </a:solidFill>
                          <a:effectLst/>
                          <a:latin typeface="Arial" panose="020B0604020202020204" pitchFamily="34" charset="0"/>
                          <a:ea typeface="Calibri"/>
                          <a:cs typeface="Arial" panose="020B0604020202020204" pitchFamily="34" charset="0"/>
                        </a:rPr>
                        <a:t>Improved subject knowledge and understanding</a:t>
                      </a:r>
                    </a:p>
                    <a:p>
                      <a:pPr marL="342900" lvl="0" indent="-342900" algn="l">
                        <a:lnSpc>
                          <a:spcPts val="2000"/>
                        </a:lnSpc>
                        <a:spcAft>
                          <a:spcPts val="0"/>
                        </a:spcAft>
                        <a:buClr>
                          <a:srgbClr val="006288"/>
                        </a:buClr>
                        <a:buSzPts val="1000"/>
                        <a:buFont typeface="Symbol"/>
                        <a:buChar char=""/>
                      </a:pPr>
                      <a:r>
                        <a:rPr lang="en-GB" sz="1400" b="0" dirty="0">
                          <a:solidFill>
                            <a:srgbClr val="747678"/>
                          </a:solidFill>
                          <a:effectLst/>
                          <a:latin typeface="Arial" panose="020B0604020202020204" pitchFamily="34" charset="0"/>
                          <a:ea typeface="Calibri"/>
                          <a:cs typeface="Arial" panose="020B0604020202020204" pitchFamily="34" charset="0"/>
                        </a:rPr>
                        <a:t>Increased pedagogical knowledge, skills and understanding </a:t>
                      </a:r>
                      <a:endParaRPr lang="en-GB" sz="1400" b="0" dirty="0" smtClean="0">
                        <a:solidFill>
                          <a:srgbClr val="747678"/>
                        </a:solidFill>
                        <a:effectLst/>
                        <a:latin typeface="Arial" panose="020B0604020202020204" pitchFamily="34" charset="0"/>
                        <a:ea typeface="Calibri"/>
                        <a:cs typeface="Arial" panose="020B0604020202020204" pitchFamily="34" charset="0"/>
                      </a:endParaRPr>
                    </a:p>
                    <a:p>
                      <a:pPr marL="354013" lvl="0" indent="0" algn="l">
                        <a:lnSpc>
                          <a:spcPts val="2000"/>
                        </a:lnSpc>
                        <a:spcAft>
                          <a:spcPts val="0"/>
                        </a:spcAft>
                        <a:buClr>
                          <a:srgbClr val="006288"/>
                        </a:buClr>
                        <a:buSzPts val="1000"/>
                        <a:buFont typeface="Symbol"/>
                        <a:buNone/>
                      </a:pPr>
                      <a:r>
                        <a:rPr lang="en-GB" sz="1200" b="0" dirty="0" smtClean="0">
                          <a:solidFill>
                            <a:srgbClr val="747678"/>
                          </a:solidFill>
                          <a:effectLst/>
                          <a:latin typeface="Arial" panose="020B0604020202020204" pitchFamily="34" charset="0"/>
                          <a:ea typeface="Calibri"/>
                          <a:cs typeface="Arial" panose="020B0604020202020204" pitchFamily="34" charset="0"/>
                        </a:rPr>
                        <a:t>(</a:t>
                      </a:r>
                      <a:r>
                        <a:rPr lang="en-GB" sz="1200" b="0" dirty="0">
                          <a:solidFill>
                            <a:srgbClr val="747678"/>
                          </a:solidFill>
                          <a:effectLst/>
                          <a:latin typeface="Arial" panose="020B0604020202020204" pitchFamily="34" charset="0"/>
                          <a:ea typeface="Calibri"/>
                          <a:cs typeface="Arial" panose="020B0604020202020204" pitchFamily="34" charset="0"/>
                        </a:rPr>
                        <a:t>e.g. of science curriculum/assessment/practical work/literacy/numeracy)</a:t>
                      </a:r>
                    </a:p>
                    <a:p>
                      <a:pPr marL="342900" marR="0" lvl="0" indent="-342900" algn="l" defTabSz="914400" rtl="0" eaLnBrk="1" fontAlgn="auto" latinLnBrk="0" hangingPunct="1">
                        <a:lnSpc>
                          <a:spcPts val="2000"/>
                        </a:lnSpc>
                        <a:spcBef>
                          <a:spcPts val="0"/>
                        </a:spcBef>
                        <a:spcAft>
                          <a:spcPts val="0"/>
                        </a:spcAft>
                        <a:buClr>
                          <a:srgbClr val="006288"/>
                        </a:buClr>
                        <a:buSzPts val="1000"/>
                        <a:buFont typeface="Symbol"/>
                        <a:buChar char=""/>
                        <a:tabLst/>
                        <a:defRPr/>
                      </a:pPr>
                      <a:r>
                        <a:rPr lang="en-GB" sz="1400" b="0" dirty="0" smtClean="0">
                          <a:solidFill>
                            <a:srgbClr val="747678"/>
                          </a:solidFill>
                          <a:effectLst/>
                          <a:latin typeface="Arial" panose="020B0604020202020204" pitchFamily="34" charset="0"/>
                          <a:ea typeface="Calibri"/>
                          <a:cs typeface="Arial" panose="020B0604020202020204" pitchFamily="34" charset="0"/>
                        </a:rPr>
                        <a:t>Improved leadership knowledge, skills and understanding (includes effective lesson organisation and planning, time management, collaboration and sharing of good practice)</a:t>
                      </a:r>
                    </a:p>
                    <a:p>
                      <a:pPr marL="342900" marR="0" lvl="0" indent="-342900" algn="l" defTabSz="914400" rtl="0" eaLnBrk="1" fontAlgn="auto" latinLnBrk="0" hangingPunct="1">
                        <a:lnSpc>
                          <a:spcPts val="2000"/>
                        </a:lnSpc>
                        <a:spcBef>
                          <a:spcPts val="0"/>
                        </a:spcBef>
                        <a:spcAft>
                          <a:spcPts val="0"/>
                        </a:spcAft>
                        <a:buClr>
                          <a:srgbClr val="006288"/>
                        </a:buClr>
                        <a:buSzPts val="1000"/>
                        <a:buFont typeface="Symbol"/>
                        <a:buChar char=""/>
                        <a:tabLst/>
                        <a:defRPr/>
                      </a:pPr>
                      <a:r>
                        <a:rPr lang="en-GB" sz="1400" b="0" dirty="0" smtClean="0">
                          <a:solidFill>
                            <a:srgbClr val="747678"/>
                          </a:solidFill>
                          <a:effectLst/>
                          <a:latin typeface="Arial" panose="020B0604020202020204" pitchFamily="34" charset="0"/>
                          <a:ea typeface="Calibri"/>
                          <a:cs typeface="Arial" panose="020B0604020202020204" pitchFamily="34" charset="0"/>
                        </a:rPr>
                        <a:t>Use </a:t>
                      </a:r>
                      <a:r>
                        <a:rPr lang="en-GB" sz="1400" b="0" dirty="0">
                          <a:solidFill>
                            <a:srgbClr val="747678"/>
                          </a:solidFill>
                          <a:effectLst/>
                          <a:latin typeface="Arial" panose="020B0604020202020204" pitchFamily="34" charset="0"/>
                          <a:ea typeface="Calibri"/>
                          <a:cs typeface="Arial" panose="020B0604020202020204" pitchFamily="34" charset="0"/>
                        </a:rPr>
                        <a:t>of new subject knowledge and skills and/or pedagogies</a:t>
                      </a:r>
                    </a:p>
                    <a:p>
                      <a:pPr marL="342900" lvl="0" indent="-342900" algn="l">
                        <a:lnSpc>
                          <a:spcPts val="2000"/>
                        </a:lnSpc>
                        <a:spcAft>
                          <a:spcPts val="0"/>
                        </a:spcAft>
                        <a:buClr>
                          <a:srgbClr val="006288"/>
                        </a:buClr>
                        <a:buSzPts val="1000"/>
                        <a:buFont typeface="Symbol"/>
                        <a:buChar char=""/>
                      </a:pPr>
                      <a:r>
                        <a:rPr lang="en-GB" sz="1400" b="0" dirty="0" smtClean="0">
                          <a:solidFill>
                            <a:srgbClr val="747678"/>
                          </a:solidFill>
                          <a:effectLst/>
                          <a:latin typeface="Arial" panose="020B0604020202020204" pitchFamily="34" charset="0"/>
                          <a:ea typeface="Calibri"/>
                          <a:cs typeface="Arial" panose="020B0604020202020204" pitchFamily="34" charset="0"/>
                        </a:rPr>
                        <a:t>Use </a:t>
                      </a:r>
                      <a:r>
                        <a:rPr lang="en-GB" sz="1400" b="0" dirty="0">
                          <a:solidFill>
                            <a:srgbClr val="747678"/>
                          </a:solidFill>
                          <a:effectLst/>
                          <a:latin typeface="Arial" panose="020B0604020202020204" pitchFamily="34" charset="0"/>
                          <a:ea typeface="Calibri"/>
                          <a:cs typeface="Arial" panose="020B0604020202020204" pitchFamily="34" charset="0"/>
                        </a:rPr>
                        <a:t>of new leadership knowledge, skills and understanding</a:t>
                      </a:r>
                    </a:p>
                  </a:txBody>
                  <a:tcPr marL="64702" marR="64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552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1515">
                <a:tc>
                  <a:txBody>
                    <a:bodyPr/>
                    <a:lstStyle/>
                    <a:p>
                      <a:pPr marL="88900" indent="0" algn="l">
                        <a:lnSpc>
                          <a:spcPct val="150000"/>
                        </a:lnSpc>
                        <a:spcAft>
                          <a:spcPts val="0"/>
                        </a:spcAft>
                      </a:pPr>
                      <a:r>
                        <a:rPr lang="en-GB" sz="1600" b="1" dirty="0" smtClean="0">
                          <a:solidFill>
                            <a:srgbClr val="747678"/>
                          </a:solidFill>
                          <a:effectLst/>
                          <a:latin typeface="Arial" panose="020B0604020202020204" pitchFamily="34" charset="0"/>
                          <a:ea typeface="Calibri"/>
                          <a:cs typeface="Arial" panose="020B0604020202020204" pitchFamily="34" charset="0"/>
                        </a:rPr>
                        <a:t>Pupils</a:t>
                      </a:r>
                      <a:endParaRPr lang="en-GB" sz="1600" b="1" dirty="0">
                        <a:solidFill>
                          <a:srgbClr val="747678"/>
                        </a:solidFill>
                        <a:effectLst/>
                        <a:latin typeface="Arial" panose="020B0604020202020204" pitchFamily="34" charset="0"/>
                        <a:ea typeface="Calibri"/>
                        <a:cs typeface="Arial" panose="020B0604020202020204" pitchFamily="34" charset="0"/>
                      </a:endParaRPr>
                    </a:p>
                  </a:txBody>
                  <a:tcPr marL="64702" marR="64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l">
                        <a:lnSpc>
                          <a:spcPts val="2000"/>
                        </a:lnSpc>
                        <a:spcAft>
                          <a:spcPts val="0"/>
                        </a:spcAft>
                        <a:buClr>
                          <a:srgbClr val="006288"/>
                        </a:buClr>
                        <a:buSzPts val="1000"/>
                        <a:buFont typeface="Symbol"/>
                        <a:buChar char=""/>
                      </a:pPr>
                      <a:r>
                        <a:rPr lang="en-GB" sz="1400" b="0" dirty="0">
                          <a:solidFill>
                            <a:srgbClr val="747678"/>
                          </a:solidFill>
                          <a:effectLst/>
                          <a:latin typeface="Arial" panose="020B0604020202020204" pitchFamily="34" charset="0"/>
                          <a:ea typeface="Calibri"/>
                          <a:cs typeface="Arial" panose="020B0604020202020204" pitchFamily="34" charset="0"/>
                        </a:rPr>
                        <a:t>Improved pupils’ progress in science knowledge, skills and understanding</a:t>
                      </a:r>
                    </a:p>
                    <a:p>
                      <a:pPr marL="342900" lvl="0" indent="-342900" algn="l">
                        <a:lnSpc>
                          <a:spcPts val="2000"/>
                        </a:lnSpc>
                        <a:spcAft>
                          <a:spcPts val="0"/>
                        </a:spcAft>
                        <a:buClr>
                          <a:srgbClr val="006288"/>
                        </a:buClr>
                        <a:buSzPts val="1000"/>
                        <a:buFont typeface="Symbol"/>
                        <a:buChar char=""/>
                      </a:pPr>
                      <a:r>
                        <a:rPr lang="en-GB" sz="1400" b="0" dirty="0">
                          <a:solidFill>
                            <a:srgbClr val="747678"/>
                          </a:solidFill>
                          <a:effectLst/>
                          <a:latin typeface="Arial" panose="020B0604020202020204" pitchFamily="34" charset="0"/>
                          <a:ea typeface="Calibri"/>
                          <a:cs typeface="Arial" panose="020B0604020202020204" pitchFamily="34" charset="0"/>
                        </a:rPr>
                        <a:t>Improved pupils’ attainment in science knowledge, skills and understanding</a:t>
                      </a:r>
                    </a:p>
                    <a:p>
                      <a:pPr marL="342900" lvl="0" indent="-342900" algn="l">
                        <a:lnSpc>
                          <a:spcPts val="2000"/>
                        </a:lnSpc>
                        <a:spcAft>
                          <a:spcPts val="0"/>
                        </a:spcAft>
                        <a:buClr>
                          <a:srgbClr val="006288"/>
                        </a:buClr>
                        <a:buSzPts val="1000"/>
                        <a:buFont typeface="Symbol"/>
                        <a:buChar char=""/>
                      </a:pPr>
                      <a:r>
                        <a:rPr lang="en-GB" sz="1400" b="0" dirty="0">
                          <a:solidFill>
                            <a:srgbClr val="747678"/>
                          </a:solidFill>
                          <a:effectLst/>
                          <a:latin typeface="Arial" panose="020B0604020202020204" pitchFamily="34" charset="0"/>
                          <a:ea typeface="Calibri"/>
                          <a:cs typeface="Arial" panose="020B0604020202020204" pitchFamily="34" charset="0"/>
                        </a:rPr>
                        <a:t>Increased pupils’ confidence, motivation and engagement in lessons  </a:t>
                      </a:r>
                    </a:p>
                    <a:p>
                      <a:pPr marL="342900" lvl="0" indent="-342900" algn="l">
                        <a:lnSpc>
                          <a:spcPts val="2000"/>
                        </a:lnSpc>
                        <a:spcAft>
                          <a:spcPts val="0"/>
                        </a:spcAft>
                        <a:buClr>
                          <a:srgbClr val="006288"/>
                        </a:buClr>
                        <a:buSzPts val="1000"/>
                        <a:buFont typeface="Symbol"/>
                        <a:buChar char=""/>
                      </a:pPr>
                      <a:r>
                        <a:rPr lang="en-GB" sz="1400" b="0" dirty="0">
                          <a:solidFill>
                            <a:srgbClr val="747678"/>
                          </a:solidFill>
                          <a:effectLst/>
                          <a:latin typeface="Arial" panose="020B0604020202020204" pitchFamily="34" charset="0"/>
                          <a:ea typeface="Calibri"/>
                          <a:cs typeface="Arial" panose="020B0604020202020204" pitchFamily="34" charset="0"/>
                        </a:rPr>
                        <a:t>Improved pupils’ behaviour and working safely</a:t>
                      </a:r>
                    </a:p>
                  </a:txBody>
                  <a:tcPr marL="64702" marR="64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70526">
                <a:tc>
                  <a:txBody>
                    <a:bodyPr/>
                    <a:lstStyle/>
                    <a:p>
                      <a:pPr marL="88900" indent="0" algn="l">
                        <a:lnSpc>
                          <a:spcPct val="150000"/>
                        </a:lnSpc>
                        <a:spcAft>
                          <a:spcPts val="0"/>
                        </a:spcAft>
                      </a:pPr>
                      <a:r>
                        <a:rPr lang="en-GB" sz="1600" b="1" dirty="0" smtClean="0">
                          <a:solidFill>
                            <a:srgbClr val="747678"/>
                          </a:solidFill>
                          <a:effectLst/>
                          <a:latin typeface="Arial" panose="020B0604020202020204" pitchFamily="34" charset="0"/>
                          <a:ea typeface="Calibri"/>
                          <a:cs typeface="Arial" panose="020B0604020202020204" pitchFamily="34" charset="0"/>
                        </a:rPr>
                        <a:t>Colleagues</a:t>
                      </a:r>
                      <a:r>
                        <a:rPr lang="en-GB" sz="1600" b="1" dirty="0">
                          <a:solidFill>
                            <a:srgbClr val="747678"/>
                          </a:solidFill>
                          <a:effectLst/>
                          <a:latin typeface="Arial" panose="020B0604020202020204" pitchFamily="34" charset="0"/>
                          <a:ea typeface="Calibri"/>
                          <a:cs typeface="Arial" panose="020B0604020202020204" pitchFamily="34" charset="0"/>
                        </a:rPr>
                        <a:t>/</a:t>
                      </a:r>
                    </a:p>
                    <a:p>
                      <a:pPr marL="88900" indent="0" algn="l">
                        <a:lnSpc>
                          <a:spcPct val="150000"/>
                        </a:lnSpc>
                        <a:spcAft>
                          <a:spcPts val="0"/>
                        </a:spcAft>
                      </a:pPr>
                      <a:r>
                        <a:rPr lang="en-GB" sz="1600" b="1" dirty="0" smtClean="0">
                          <a:solidFill>
                            <a:srgbClr val="747678"/>
                          </a:solidFill>
                          <a:effectLst/>
                          <a:latin typeface="Arial" panose="020B0604020202020204" pitchFamily="34" charset="0"/>
                          <a:ea typeface="Calibri"/>
                          <a:cs typeface="Arial" panose="020B0604020202020204" pitchFamily="34" charset="0"/>
                        </a:rPr>
                        <a:t>School +</a:t>
                      </a:r>
                    </a:p>
                    <a:p>
                      <a:pPr marL="88900" indent="0" algn="l">
                        <a:lnSpc>
                          <a:spcPct val="150000"/>
                        </a:lnSpc>
                        <a:spcAft>
                          <a:spcPts val="0"/>
                        </a:spcAft>
                      </a:pPr>
                      <a:r>
                        <a:rPr lang="en-GB" sz="1600" b="1" dirty="0" smtClean="0">
                          <a:solidFill>
                            <a:srgbClr val="747678"/>
                          </a:solidFill>
                          <a:effectLst/>
                          <a:latin typeface="Arial" panose="020B0604020202020204" pitchFamily="34" charset="0"/>
                          <a:ea typeface="Calibri"/>
                          <a:cs typeface="Arial" panose="020B0604020202020204" pitchFamily="34" charset="0"/>
                        </a:rPr>
                        <a:t>Wider</a:t>
                      </a:r>
                      <a:r>
                        <a:rPr lang="en-GB" sz="1600" b="1" baseline="0" dirty="0" smtClean="0">
                          <a:solidFill>
                            <a:srgbClr val="747678"/>
                          </a:solidFill>
                          <a:effectLst/>
                          <a:latin typeface="Arial" panose="020B0604020202020204" pitchFamily="34" charset="0"/>
                          <a:ea typeface="Calibri"/>
                          <a:cs typeface="Arial" panose="020B0604020202020204" pitchFamily="34" charset="0"/>
                        </a:rPr>
                        <a:t> impacts</a:t>
                      </a:r>
                      <a:r>
                        <a:rPr lang="en-GB" sz="1600" b="1" dirty="0" smtClean="0">
                          <a:solidFill>
                            <a:srgbClr val="747678"/>
                          </a:solidFill>
                          <a:effectLst/>
                          <a:latin typeface="Arial" panose="020B0604020202020204" pitchFamily="34" charset="0"/>
                          <a:ea typeface="Calibri"/>
                          <a:cs typeface="Arial" panose="020B0604020202020204" pitchFamily="34" charset="0"/>
                        </a:rPr>
                        <a:t>  </a:t>
                      </a:r>
                      <a:endParaRPr lang="en-GB" sz="1600" b="1" dirty="0">
                        <a:solidFill>
                          <a:srgbClr val="747678"/>
                        </a:solidFill>
                        <a:effectLst/>
                        <a:latin typeface="Arial" panose="020B0604020202020204" pitchFamily="34" charset="0"/>
                        <a:ea typeface="Calibri"/>
                        <a:cs typeface="Arial" panose="020B0604020202020204" pitchFamily="34" charset="0"/>
                      </a:endParaRPr>
                    </a:p>
                    <a:p>
                      <a:pPr algn="l">
                        <a:lnSpc>
                          <a:spcPct val="150000"/>
                        </a:lnSpc>
                        <a:spcAft>
                          <a:spcPts val="0"/>
                        </a:spcAft>
                      </a:pPr>
                      <a:r>
                        <a:rPr lang="en-GB" sz="1600" b="1" dirty="0">
                          <a:solidFill>
                            <a:srgbClr val="747678"/>
                          </a:solidFill>
                          <a:effectLst/>
                          <a:latin typeface="Arial" panose="020B0604020202020204" pitchFamily="34" charset="0"/>
                          <a:ea typeface="Calibri"/>
                          <a:cs typeface="Arial" panose="020B0604020202020204" pitchFamily="34" charset="0"/>
                        </a:rPr>
                        <a:t> </a:t>
                      </a:r>
                    </a:p>
                  </a:txBody>
                  <a:tcPr marL="64702" marR="64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l">
                        <a:lnSpc>
                          <a:spcPts val="2000"/>
                        </a:lnSpc>
                        <a:spcAft>
                          <a:spcPts val="0"/>
                        </a:spcAft>
                        <a:buClr>
                          <a:srgbClr val="006288"/>
                        </a:buClr>
                        <a:buSzPts val="1000"/>
                        <a:buFont typeface="Symbol"/>
                        <a:buChar char=""/>
                      </a:pPr>
                      <a:r>
                        <a:rPr lang="en-GB" sz="1400" b="0" dirty="0" smtClean="0">
                          <a:solidFill>
                            <a:srgbClr val="747678"/>
                          </a:solidFill>
                          <a:effectLst/>
                          <a:latin typeface="Arial" panose="020B0604020202020204" pitchFamily="34" charset="0"/>
                          <a:ea typeface="Calibri"/>
                          <a:cs typeface="Arial" panose="020B0604020202020204" pitchFamily="34" charset="0"/>
                        </a:rPr>
                        <a:t>Improved </a:t>
                      </a:r>
                      <a:r>
                        <a:rPr lang="en-GB" sz="1400" b="0" dirty="0">
                          <a:solidFill>
                            <a:srgbClr val="747678"/>
                          </a:solidFill>
                          <a:effectLst/>
                          <a:latin typeface="Arial" panose="020B0604020202020204" pitchFamily="34" charset="0"/>
                          <a:ea typeface="Calibri"/>
                          <a:cs typeface="Arial" panose="020B0604020202020204" pitchFamily="34" charset="0"/>
                        </a:rPr>
                        <a:t>leadership of science department/science curriculum</a:t>
                      </a:r>
                    </a:p>
                    <a:p>
                      <a:pPr marL="342900" lvl="0" indent="-342900" algn="l">
                        <a:lnSpc>
                          <a:spcPts val="2000"/>
                        </a:lnSpc>
                        <a:spcAft>
                          <a:spcPts val="0"/>
                        </a:spcAft>
                        <a:buClr>
                          <a:srgbClr val="006288"/>
                        </a:buClr>
                        <a:buSzPts val="1000"/>
                        <a:buFont typeface="Symbol"/>
                        <a:buChar char=""/>
                      </a:pPr>
                      <a:r>
                        <a:rPr lang="en-GB" sz="1400" b="0" dirty="0">
                          <a:solidFill>
                            <a:srgbClr val="747678"/>
                          </a:solidFill>
                          <a:effectLst/>
                          <a:latin typeface="Arial" panose="020B0604020202020204" pitchFamily="34" charset="0"/>
                          <a:ea typeface="Calibri"/>
                          <a:cs typeface="Arial" panose="020B0604020202020204" pitchFamily="34" charset="0"/>
                        </a:rPr>
                        <a:t>Improved progress and attainment of pupils</a:t>
                      </a:r>
                    </a:p>
                    <a:p>
                      <a:pPr marL="342900" lvl="0" indent="-342900" algn="l">
                        <a:lnSpc>
                          <a:spcPts val="2000"/>
                        </a:lnSpc>
                        <a:spcAft>
                          <a:spcPts val="0"/>
                        </a:spcAft>
                        <a:buClr>
                          <a:srgbClr val="006288"/>
                        </a:buClr>
                        <a:buSzPts val="1000"/>
                        <a:buFont typeface="Symbol"/>
                        <a:buChar char=""/>
                      </a:pPr>
                      <a:r>
                        <a:rPr lang="en-GB" sz="1400" b="0" dirty="0">
                          <a:solidFill>
                            <a:srgbClr val="747678"/>
                          </a:solidFill>
                          <a:effectLst/>
                          <a:latin typeface="Arial" panose="020B0604020202020204" pitchFamily="34" charset="0"/>
                          <a:ea typeface="Calibri"/>
                          <a:cs typeface="Arial" panose="020B0604020202020204" pitchFamily="34" charset="0"/>
                        </a:rPr>
                        <a:t>Increased profile/priority of science in school</a:t>
                      </a:r>
                    </a:p>
                    <a:p>
                      <a:pPr marL="342900" lvl="0" indent="-342900" algn="l">
                        <a:lnSpc>
                          <a:spcPts val="2000"/>
                        </a:lnSpc>
                        <a:spcAft>
                          <a:spcPts val="0"/>
                        </a:spcAft>
                        <a:buClr>
                          <a:srgbClr val="006288"/>
                        </a:buClr>
                        <a:buSzPts val="1000"/>
                        <a:buFont typeface="Symbol"/>
                        <a:buChar char=""/>
                      </a:pPr>
                      <a:r>
                        <a:rPr lang="en-GB" sz="1400" b="0" dirty="0">
                          <a:solidFill>
                            <a:srgbClr val="747678"/>
                          </a:solidFill>
                          <a:effectLst/>
                          <a:latin typeface="Arial" panose="020B0604020202020204" pitchFamily="34" charset="0"/>
                          <a:ea typeface="Calibri"/>
                          <a:cs typeface="Arial" panose="020B0604020202020204" pitchFamily="34" charset="0"/>
                        </a:rPr>
                        <a:t>Improved sharing of effective practice and resources  </a:t>
                      </a:r>
                    </a:p>
                    <a:p>
                      <a:pPr marL="342900" lvl="0" indent="-342900" algn="l">
                        <a:lnSpc>
                          <a:spcPts val="2000"/>
                        </a:lnSpc>
                        <a:spcAft>
                          <a:spcPts val="0"/>
                        </a:spcAft>
                        <a:buClr>
                          <a:srgbClr val="006288"/>
                        </a:buClr>
                        <a:buSzPts val="1000"/>
                        <a:buFont typeface="Symbol"/>
                        <a:buChar char=""/>
                      </a:pPr>
                      <a:r>
                        <a:rPr lang="en-GB" sz="1400" b="0" dirty="0">
                          <a:solidFill>
                            <a:srgbClr val="747678"/>
                          </a:solidFill>
                          <a:effectLst/>
                          <a:latin typeface="Arial" panose="020B0604020202020204" pitchFamily="34" charset="0"/>
                          <a:ea typeface="Calibri"/>
                          <a:cs typeface="Arial" panose="020B0604020202020204" pitchFamily="34" charset="0"/>
                        </a:rPr>
                        <a:t>Increased uptake of pupils studying science (pre/post-16)  </a:t>
                      </a:r>
                      <a:endParaRPr lang="en-GB" sz="1400" b="0" dirty="0" smtClean="0">
                        <a:solidFill>
                          <a:srgbClr val="747678"/>
                        </a:solidFill>
                        <a:effectLst/>
                        <a:latin typeface="Arial" panose="020B0604020202020204" pitchFamily="34" charset="0"/>
                        <a:ea typeface="Calibri"/>
                        <a:cs typeface="Arial" panose="020B0604020202020204" pitchFamily="34" charset="0"/>
                      </a:endParaRPr>
                    </a:p>
                    <a:p>
                      <a:pPr marL="342900" marR="0" lvl="0" indent="-342900" algn="l" defTabSz="914400" rtl="0" eaLnBrk="1" fontAlgn="auto" latinLnBrk="0" hangingPunct="1">
                        <a:lnSpc>
                          <a:spcPts val="2000"/>
                        </a:lnSpc>
                        <a:spcBef>
                          <a:spcPts val="0"/>
                        </a:spcBef>
                        <a:spcAft>
                          <a:spcPts val="0"/>
                        </a:spcAft>
                        <a:buClr>
                          <a:srgbClr val="006288"/>
                        </a:buClr>
                        <a:buSzPts val="1000"/>
                        <a:buFont typeface="Symbol"/>
                        <a:buChar char=""/>
                        <a:tabLst/>
                        <a:defRPr/>
                      </a:pPr>
                      <a:r>
                        <a:rPr lang="en-GB" sz="1400" b="0" dirty="0" smtClean="0">
                          <a:solidFill>
                            <a:srgbClr val="747678"/>
                          </a:solidFill>
                          <a:effectLst/>
                          <a:latin typeface="Arial" panose="020B0604020202020204" pitchFamily="34" charset="0"/>
                          <a:ea typeface="Calibri"/>
                          <a:cs typeface="Arial" panose="020B0604020202020204" pitchFamily="34" charset="0"/>
                        </a:rPr>
                        <a:t>Improved quality of teaching school/ TSA/network</a:t>
                      </a:r>
                    </a:p>
                    <a:p>
                      <a:pPr marL="342900" lvl="0" indent="-342900" algn="l">
                        <a:lnSpc>
                          <a:spcPts val="2000"/>
                        </a:lnSpc>
                        <a:spcAft>
                          <a:spcPts val="0"/>
                        </a:spcAft>
                        <a:buClr>
                          <a:srgbClr val="006288"/>
                        </a:buClr>
                        <a:buSzPts val="1000"/>
                        <a:buFont typeface="Symbol"/>
                        <a:buChar char=""/>
                      </a:pPr>
                      <a:r>
                        <a:rPr lang="en-GB" sz="1400" b="0" dirty="0" smtClean="0">
                          <a:solidFill>
                            <a:srgbClr val="747678"/>
                          </a:solidFill>
                          <a:effectLst/>
                          <a:latin typeface="Arial" panose="020B0604020202020204" pitchFamily="34" charset="0"/>
                          <a:ea typeface="Calibri"/>
                          <a:cs typeface="Arial" panose="020B0604020202020204" pitchFamily="34" charset="0"/>
                        </a:rPr>
                        <a:t>Improved collaboration</a:t>
                      </a:r>
                      <a:r>
                        <a:rPr lang="en-GB" sz="1400" b="0" baseline="0" dirty="0" smtClean="0">
                          <a:solidFill>
                            <a:srgbClr val="747678"/>
                          </a:solidFill>
                          <a:effectLst/>
                          <a:latin typeface="Arial" panose="020B0604020202020204" pitchFamily="34" charset="0"/>
                          <a:ea typeface="Calibri"/>
                          <a:cs typeface="Arial" panose="020B0604020202020204" pitchFamily="34" charset="0"/>
                        </a:rPr>
                        <a:t> with local community/business/industry</a:t>
                      </a:r>
                      <a:endParaRPr lang="en-GB" sz="1400" b="0" dirty="0">
                        <a:solidFill>
                          <a:srgbClr val="747678"/>
                        </a:solidFill>
                        <a:effectLst/>
                        <a:latin typeface="Arial" panose="020B0604020202020204" pitchFamily="34" charset="0"/>
                        <a:ea typeface="Calibri"/>
                        <a:cs typeface="Arial" panose="020B0604020202020204" pitchFamily="34" charset="0"/>
                      </a:endParaRPr>
                    </a:p>
                  </a:txBody>
                  <a:tcPr marL="64702" marR="64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1545439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235981345"/>
              </p:ext>
            </p:extLst>
          </p:nvPr>
        </p:nvGraphicFramePr>
        <p:xfrm>
          <a:off x="0" y="1124744"/>
          <a:ext cx="9144000" cy="5733256"/>
        </p:xfrm>
        <a:graphic>
          <a:graphicData uri="http://schemas.openxmlformats.org/drawingml/2006/table">
            <a:tbl>
              <a:tblPr firstRow="1" firstCol="1" bandRow="1"/>
              <a:tblGrid>
                <a:gridCol w="1283368"/>
                <a:gridCol w="7860632"/>
              </a:tblGrid>
              <a:tr h="280183">
                <a:tc>
                  <a:txBody>
                    <a:bodyPr/>
                    <a:lstStyle/>
                    <a:p>
                      <a:pPr algn="ctr">
                        <a:lnSpc>
                          <a:spcPts val="1500"/>
                        </a:lnSpc>
                        <a:spcAft>
                          <a:spcPts val="0"/>
                        </a:spcAft>
                      </a:pPr>
                      <a:r>
                        <a:rPr lang="en-US" sz="1400" b="1" dirty="0">
                          <a:solidFill>
                            <a:schemeClr val="bg1"/>
                          </a:solidFill>
                          <a:effectLst/>
                          <a:latin typeface="Arial" panose="020B0604020202020204" pitchFamily="34" charset="0"/>
                          <a:ea typeface="Calibri"/>
                          <a:cs typeface="Arial" panose="020B0604020202020204" pitchFamily="34" charset="0"/>
                        </a:rPr>
                        <a:t>Impact on</a:t>
                      </a:r>
                      <a:endParaRPr lang="en-GB" sz="1400" dirty="0">
                        <a:solidFill>
                          <a:schemeClr val="bg1"/>
                        </a:solidFill>
                        <a:effectLst/>
                        <a:latin typeface="Arial" panose="020B0604020202020204" pitchFamily="34" charset="0"/>
                        <a:ea typeface="Calibri"/>
                        <a:cs typeface="Arial" panose="020B0604020202020204" pitchFamily="34" charset="0"/>
                      </a:endParaRPr>
                    </a:p>
                  </a:txBody>
                  <a:tcPr marL="64045" marR="64045" marT="0" marB="0" anchor="ctr">
                    <a:lnL w="3175" cap="flat" cmpd="sng" algn="ctr">
                      <a:solidFill>
                        <a:schemeClr val="tx2">
                          <a:lumMod val="75000"/>
                        </a:schemeClr>
                      </a:solidFill>
                      <a:prstDash val="solid"/>
                      <a:round/>
                      <a:headEnd type="none" w="med" len="med"/>
                      <a:tailEnd type="none" w="med" len="med"/>
                    </a:lnL>
                    <a:lnR w="3175" cap="flat" cmpd="sng" algn="ctr">
                      <a:solidFill>
                        <a:schemeClr val="tx2">
                          <a:lumMod val="75000"/>
                        </a:schemeClr>
                      </a:solidFill>
                      <a:prstDash val="solid"/>
                      <a:round/>
                      <a:headEnd type="none" w="med" len="med"/>
                      <a:tailEnd type="none" w="med" len="med"/>
                    </a:lnR>
                    <a:lnT w="3175" cap="flat" cmpd="sng" algn="ctr">
                      <a:solidFill>
                        <a:schemeClr val="tx2">
                          <a:lumMod val="75000"/>
                        </a:schemeClr>
                      </a:solidFill>
                      <a:prstDash val="solid"/>
                      <a:round/>
                      <a:headEnd type="none" w="med" len="med"/>
                      <a:tailEnd type="none" w="med" len="med"/>
                    </a:lnT>
                    <a:lnB w="3175" cap="flat" cmpd="sng" algn="ctr">
                      <a:solidFill>
                        <a:schemeClr val="tx2">
                          <a:lumMod val="75000"/>
                        </a:schemeClr>
                      </a:solidFill>
                      <a:prstDash val="solid"/>
                      <a:round/>
                      <a:headEnd type="none" w="med" len="med"/>
                      <a:tailEnd type="none" w="med" len="med"/>
                    </a:lnB>
                    <a:solidFill>
                      <a:srgbClr val="747678"/>
                    </a:solidFill>
                  </a:tcPr>
                </a:tc>
                <a:tc>
                  <a:txBody>
                    <a:bodyPr/>
                    <a:lstStyle/>
                    <a:p>
                      <a:pPr marL="201295" algn="ctr">
                        <a:lnSpc>
                          <a:spcPts val="1500"/>
                        </a:lnSpc>
                        <a:spcAft>
                          <a:spcPts val="0"/>
                        </a:spcAft>
                      </a:pPr>
                      <a:r>
                        <a:rPr lang="en-US" sz="1400" b="1" dirty="0">
                          <a:solidFill>
                            <a:schemeClr val="bg1"/>
                          </a:solidFill>
                          <a:effectLst/>
                          <a:latin typeface="Arial" panose="020B0604020202020204" pitchFamily="34" charset="0"/>
                          <a:ea typeface="Calibri"/>
                          <a:cs typeface="Arial" panose="020B0604020202020204" pitchFamily="34" charset="0"/>
                        </a:rPr>
                        <a:t>Evidence</a:t>
                      </a:r>
                      <a:endParaRPr lang="en-GB" sz="1400" dirty="0">
                        <a:solidFill>
                          <a:schemeClr val="bg1"/>
                        </a:solidFill>
                        <a:effectLst/>
                        <a:latin typeface="Arial" panose="020B0604020202020204" pitchFamily="34" charset="0"/>
                        <a:ea typeface="Calibri"/>
                        <a:cs typeface="Arial" panose="020B0604020202020204" pitchFamily="34" charset="0"/>
                      </a:endParaRPr>
                    </a:p>
                  </a:txBody>
                  <a:tcPr marL="64045" marR="64045" marT="0" marB="0" anchor="ctr">
                    <a:lnL w="3175" cap="flat" cmpd="sng" algn="ctr">
                      <a:solidFill>
                        <a:schemeClr val="tx2">
                          <a:lumMod val="75000"/>
                        </a:schemeClr>
                      </a:solidFill>
                      <a:prstDash val="solid"/>
                      <a:round/>
                      <a:headEnd type="none" w="med" len="med"/>
                      <a:tailEnd type="none" w="med" len="med"/>
                    </a:lnL>
                    <a:lnR w="3175" cap="flat" cmpd="sng" algn="ctr">
                      <a:solidFill>
                        <a:schemeClr val="tx2">
                          <a:lumMod val="75000"/>
                        </a:schemeClr>
                      </a:solidFill>
                      <a:prstDash val="solid"/>
                      <a:round/>
                      <a:headEnd type="none" w="med" len="med"/>
                      <a:tailEnd type="none" w="med" len="med"/>
                    </a:lnR>
                    <a:lnT w="3175" cap="flat" cmpd="sng" algn="ctr">
                      <a:solidFill>
                        <a:schemeClr val="tx2">
                          <a:lumMod val="75000"/>
                        </a:schemeClr>
                      </a:solidFill>
                      <a:prstDash val="solid"/>
                      <a:round/>
                      <a:headEnd type="none" w="med" len="med"/>
                      <a:tailEnd type="none" w="med" len="med"/>
                    </a:lnT>
                    <a:lnB w="3175" cap="flat" cmpd="sng" algn="ctr">
                      <a:solidFill>
                        <a:schemeClr val="tx2">
                          <a:lumMod val="75000"/>
                        </a:schemeClr>
                      </a:solidFill>
                      <a:prstDash val="solid"/>
                      <a:round/>
                      <a:headEnd type="none" w="med" len="med"/>
                      <a:tailEnd type="none" w="med" len="med"/>
                    </a:lnB>
                    <a:solidFill>
                      <a:srgbClr val="747678"/>
                    </a:solidFill>
                  </a:tcPr>
                </a:tc>
              </a:tr>
              <a:tr h="1397116">
                <a:tc>
                  <a:txBody>
                    <a:bodyPr/>
                    <a:lstStyle/>
                    <a:p>
                      <a:pPr algn="ctr">
                        <a:lnSpc>
                          <a:spcPts val="1500"/>
                        </a:lnSpc>
                        <a:spcAft>
                          <a:spcPts val="1000"/>
                        </a:spcAft>
                      </a:pPr>
                      <a:r>
                        <a:rPr lang="en-US" sz="1600" b="1" dirty="0">
                          <a:solidFill>
                            <a:srgbClr val="747678"/>
                          </a:solidFill>
                          <a:effectLst/>
                          <a:latin typeface="Arial" panose="020B0604020202020204" pitchFamily="34" charset="0"/>
                          <a:ea typeface="Calibri"/>
                          <a:cs typeface="Arial" panose="020B0604020202020204" pitchFamily="34" charset="0"/>
                        </a:rPr>
                        <a:t>Self</a:t>
                      </a:r>
                      <a:endParaRPr lang="en-GB" sz="1600" dirty="0">
                        <a:solidFill>
                          <a:srgbClr val="747678"/>
                        </a:solidFill>
                        <a:effectLst/>
                        <a:latin typeface="Arial" panose="020B0604020202020204" pitchFamily="34" charset="0"/>
                        <a:ea typeface="Calibri"/>
                        <a:cs typeface="Arial" panose="020B0604020202020204" pitchFamily="34" charset="0"/>
                      </a:endParaRPr>
                    </a:p>
                  </a:txBody>
                  <a:tcPr marL="64045" marR="64045" marT="0" marB="0" anchor="ctr">
                    <a:lnL w="3175" cap="flat" cmpd="sng" algn="ctr">
                      <a:solidFill>
                        <a:schemeClr val="tx2">
                          <a:lumMod val="75000"/>
                        </a:schemeClr>
                      </a:solidFill>
                      <a:prstDash val="solid"/>
                      <a:round/>
                      <a:headEnd type="none" w="med" len="med"/>
                      <a:tailEnd type="none" w="med" len="med"/>
                    </a:lnL>
                    <a:lnR w="3175" cap="flat" cmpd="sng" algn="ctr">
                      <a:solidFill>
                        <a:schemeClr val="tx2">
                          <a:lumMod val="75000"/>
                        </a:schemeClr>
                      </a:solidFill>
                      <a:prstDash val="solid"/>
                      <a:round/>
                      <a:headEnd type="none" w="med" len="med"/>
                      <a:tailEnd type="none" w="med" len="med"/>
                    </a:lnR>
                    <a:lnT w="3175" cap="flat" cmpd="sng" algn="ctr">
                      <a:solidFill>
                        <a:schemeClr val="tx2">
                          <a:lumMod val="75000"/>
                        </a:schemeClr>
                      </a:solidFill>
                      <a:prstDash val="solid"/>
                      <a:round/>
                      <a:headEnd type="none" w="med" len="med"/>
                      <a:tailEnd type="none" w="med" len="med"/>
                    </a:lnT>
                    <a:lnB w="3175" cap="flat" cmpd="sng" algn="ctr">
                      <a:solidFill>
                        <a:schemeClr val="tx2">
                          <a:lumMod val="75000"/>
                        </a:schemeClr>
                      </a:solidFill>
                      <a:prstDash val="solid"/>
                      <a:round/>
                      <a:headEnd type="none" w="med" len="med"/>
                      <a:tailEnd type="none" w="med" len="med"/>
                    </a:lnB>
                    <a:solidFill>
                      <a:schemeClr val="bg1"/>
                    </a:solidFill>
                  </a:tcPr>
                </a:tc>
                <a:tc>
                  <a:txBody>
                    <a:bodyPr/>
                    <a:lstStyle/>
                    <a:p>
                      <a:pPr marL="176213" lvl="0" indent="-176213" algn="l">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Feedback from colleagues </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l">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Feedback from  lesson observations (for example by a colleague</a:t>
                      </a:r>
                      <a:r>
                        <a:rPr lang="en-US" sz="1400" dirty="0" smtClean="0">
                          <a:solidFill>
                            <a:srgbClr val="747678"/>
                          </a:solidFill>
                          <a:effectLst/>
                          <a:latin typeface="Arial" panose="020B0604020202020204" pitchFamily="34" charset="0"/>
                          <a:ea typeface="Calibri"/>
                          <a:cs typeface="Arial" panose="020B0604020202020204" pitchFamily="34" charset="0"/>
                        </a:rPr>
                        <a:t>/ PM/</a:t>
                      </a:r>
                      <a:r>
                        <a:rPr lang="en-US" sz="1400" baseline="0" dirty="0" smtClean="0">
                          <a:solidFill>
                            <a:srgbClr val="747678"/>
                          </a:solidFill>
                          <a:effectLst/>
                          <a:latin typeface="Arial" panose="020B0604020202020204" pitchFamily="34" charset="0"/>
                          <a:ea typeface="Calibri"/>
                          <a:cs typeface="Arial" panose="020B0604020202020204" pitchFamily="34" charset="0"/>
                        </a:rPr>
                        <a:t> external</a:t>
                      </a:r>
                      <a:r>
                        <a:rPr lang="en-US" sz="1400" dirty="0" smtClean="0">
                          <a:solidFill>
                            <a:srgbClr val="747678"/>
                          </a:solidFill>
                          <a:effectLst/>
                          <a:latin typeface="Arial" panose="020B0604020202020204" pitchFamily="34" charset="0"/>
                          <a:ea typeface="Calibri"/>
                          <a:cs typeface="Arial" panose="020B0604020202020204" pitchFamily="34" charset="0"/>
                        </a:rPr>
                        <a:t>) </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l">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Your perceptions/reflections e.g. recorded in a reflective journal or evaluation of lessons or schemes of work  </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l">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Feedback from pupils (see below)</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just">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Changes to schemes of </a:t>
                      </a:r>
                      <a:r>
                        <a:rPr lang="en-US" sz="1400" dirty="0" smtClean="0">
                          <a:solidFill>
                            <a:srgbClr val="747678"/>
                          </a:solidFill>
                          <a:effectLst/>
                          <a:latin typeface="Arial" panose="020B0604020202020204" pitchFamily="34" charset="0"/>
                          <a:ea typeface="Calibri"/>
                          <a:cs typeface="Arial" panose="020B0604020202020204" pitchFamily="34" charset="0"/>
                        </a:rPr>
                        <a:t>learning/ lesson </a:t>
                      </a:r>
                      <a:r>
                        <a:rPr lang="en-US" sz="1400" dirty="0">
                          <a:solidFill>
                            <a:srgbClr val="747678"/>
                          </a:solidFill>
                          <a:effectLst/>
                          <a:latin typeface="Arial" panose="020B0604020202020204" pitchFamily="34" charset="0"/>
                          <a:ea typeface="Calibri"/>
                          <a:cs typeface="Arial" panose="020B0604020202020204" pitchFamily="34" charset="0"/>
                        </a:rPr>
                        <a:t>plans</a:t>
                      </a:r>
                      <a:r>
                        <a:rPr lang="en-US" sz="1400" dirty="0" smtClean="0">
                          <a:solidFill>
                            <a:srgbClr val="747678"/>
                          </a:solidFill>
                          <a:effectLst/>
                          <a:latin typeface="Arial" panose="020B0604020202020204" pitchFamily="34" charset="0"/>
                          <a:ea typeface="Calibri"/>
                          <a:cs typeface="Arial" panose="020B0604020202020204" pitchFamily="34" charset="0"/>
                        </a:rPr>
                        <a:t>/ assessment/ resources </a:t>
                      </a:r>
                      <a:endParaRPr lang="en-GB" sz="1600" dirty="0">
                        <a:solidFill>
                          <a:srgbClr val="747678"/>
                        </a:solidFill>
                        <a:effectLst/>
                        <a:latin typeface="Arial" panose="020B0604020202020204" pitchFamily="34" charset="0"/>
                        <a:ea typeface="Calibri"/>
                        <a:cs typeface="Arial" panose="020B0604020202020204" pitchFamily="34" charset="0"/>
                      </a:endParaRPr>
                    </a:p>
                  </a:txBody>
                  <a:tcPr marL="64045" marR="64045" marT="0" marB="0" anchor="ctr">
                    <a:lnL w="3175" cap="flat" cmpd="sng" algn="ctr">
                      <a:solidFill>
                        <a:schemeClr val="tx2">
                          <a:lumMod val="75000"/>
                        </a:schemeClr>
                      </a:solidFill>
                      <a:prstDash val="solid"/>
                      <a:round/>
                      <a:headEnd type="none" w="med" len="med"/>
                      <a:tailEnd type="none" w="med" len="med"/>
                    </a:lnL>
                    <a:lnR w="3175" cap="flat" cmpd="sng" algn="ctr">
                      <a:solidFill>
                        <a:schemeClr val="tx2">
                          <a:lumMod val="75000"/>
                        </a:schemeClr>
                      </a:solidFill>
                      <a:prstDash val="solid"/>
                      <a:round/>
                      <a:headEnd type="none" w="med" len="med"/>
                      <a:tailEnd type="none" w="med" len="med"/>
                    </a:lnR>
                    <a:lnT w="3175" cap="flat" cmpd="sng" algn="ctr">
                      <a:solidFill>
                        <a:schemeClr val="tx2">
                          <a:lumMod val="75000"/>
                        </a:schemeClr>
                      </a:solidFill>
                      <a:prstDash val="solid"/>
                      <a:round/>
                      <a:headEnd type="none" w="med" len="med"/>
                      <a:tailEnd type="none" w="med" len="med"/>
                    </a:lnT>
                    <a:lnB w="3175" cap="flat" cmpd="sng" algn="ctr">
                      <a:solidFill>
                        <a:schemeClr val="tx2">
                          <a:lumMod val="75000"/>
                        </a:schemeClr>
                      </a:solidFill>
                      <a:prstDash val="solid"/>
                      <a:round/>
                      <a:headEnd type="none" w="med" len="med"/>
                      <a:tailEnd type="none" w="med" len="med"/>
                    </a:lnB>
                    <a:solidFill>
                      <a:schemeClr val="bg1"/>
                    </a:solidFill>
                  </a:tcPr>
                </a:tc>
              </a:tr>
              <a:tr h="2193136">
                <a:tc>
                  <a:txBody>
                    <a:bodyPr/>
                    <a:lstStyle/>
                    <a:p>
                      <a:pPr algn="ctr">
                        <a:lnSpc>
                          <a:spcPts val="1500"/>
                        </a:lnSpc>
                        <a:spcAft>
                          <a:spcPts val="1000"/>
                        </a:spcAft>
                      </a:pPr>
                      <a:r>
                        <a:rPr lang="en-US" sz="1600" b="1" dirty="0">
                          <a:solidFill>
                            <a:srgbClr val="747678"/>
                          </a:solidFill>
                          <a:effectLst/>
                          <a:latin typeface="Arial" panose="020B0604020202020204" pitchFamily="34" charset="0"/>
                          <a:ea typeface="Calibri"/>
                          <a:cs typeface="Arial" panose="020B0604020202020204" pitchFamily="34" charset="0"/>
                        </a:rPr>
                        <a:t>Pupils</a:t>
                      </a:r>
                      <a:endParaRPr lang="en-GB" sz="1600" dirty="0">
                        <a:solidFill>
                          <a:srgbClr val="747678"/>
                        </a:solidFill>
                        <a:effectLst/>
                        <a:latin typeface="Arial" panose="020B0604020202020204" pitchFamily="34" charset="0"/>
                        <a:ea typeface="Calibri"/>
                        <a:cs typeface="Arial" panose="020B0604020202020204" pitchFamily="34" charset="0"/>
                      </a:endParaRPr>
                    </a:p>
                  </a:txBody>
                  <a:tcPr marL="64045" marR="64045" marT="0" marB="0" anchor="ctr">
                    <a:lnL w="3175" cap="flat" cmpd="sng" algn="ctr">
                      <a:solidFill>
                        <a:schemeClr val="tx2">
                          <a:lumMod val="75000"/>
                        </a:schemeClr>
                      </a:solidFill>
                      <a:prstDash val="solid"/>
                      <a:round/>
                      <a:headEnd type="none" w="med" len="med"/>
                      <a:tailEnd type="none" w="med" len="med"/>
                    </a:lnL>
                    <a:lnR w="3175" cap="flat" cmpd="sng" algn="ctr">
                      <a:solidFill>
                        <a:schemeClr val="tx2">
                          <a:lumMod val="75000"/>
                        </a:schemeClr>
                      </a:solidFill>
                      <a:prstDash val="solid"/>
                      <a:round/>
                      <a:headEnd type="none" w="med" len="med"/>
                      <a:tailEnd type="none" w="med" len="med"/>
                    </a:lnR>
                    <a:lnT w="3175" cap="flat" cmpd="sng" algn="ctr">
                      <a:solidFill>
                        <a:schemeClr val="tx2">
                          <a:lumMod val="75000"/>
                        </a:schemeClr>
                      </a:solidFill>
                      <a:prstDash val="solid"/>
                      <a:round/>
                      <a:headEnd type="none" w="med" len="med"/>
                      <a:tailEnd type="none" w="med" len="med"/>
                    </a:lnT>
                    <a:lnB w="3175" cap="flat" cmpd="sng" algn="ctr">
                      <a:solidFill>
                        <a:schemeClr val="tx2">
                          <a:lumMod val="75000"/>
                        </a:schemeClr>
                      </a:solidFill>
                      <a:prstDash val="solid"/>
                      <a:round/>
                      <a:headEnd type="none" w="med" len="med"/>
                      <a:tailEnd type="none" w="med" len="med"/>
                    </a:lnB>
                    <a:solidFill>
                      <a:schemeClr val="bg1"/>
                    </a:solidFill>
                  </a:tcPr>
                </a:tc>
                <a:tc>
                  <a:txBody>
                    <a:bodyPr/>
                    <a:lstStyle/>
                    <a:p>
                      <a:pPr marL="176213" lvl="0" indent="-176213" algn="l">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Attainment data </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l">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Progression data (e.g. teacher assessment within/between years/Key Stages, progression from Key Stage 2 to GCSE </a:t>
                      </a:r>
                      <a:r>
                        <a:rPr lang="en-US" sz="1400" dirty="0" smtClean="0">
                          <a:solidFill>
                            <a:srgbClr val="747678"/>
                          </a:solidFill>
                          <a:effectLst/>
                          <a:latin typeface="Arial" panose="020B0604020202020204" pitchFamily="34" charset="0"/>
                          <a:ea typeface="Calibri"/>
                          <a:cs typeface="Arial" panose="020B0604020202020204" pitchFamily="34" charset="0"/>
                        </a:rPr>
                        <a:t>or progression to </a:t>
                      </a:r>
                      <a:r>
                        <a:rPr lang="en-US" sz="1400" dirty="0">
                          <a:solidFill>
                            <a:srgbClr val="747678"/>
                          </a:solidFill>
                          <a:effectLst/>
                          <a:latin typeface="Arial" panose="020B0604020202020204" pitchFamily="34" charset="0"/>
                          <a:ea typeface="Calibri"/>
                          <a:cs typeface="Arial" panose="020B0604020202020204" pitchFamily="34" charset="0"/>
                        </a:rPr>
                        <a:t>post-16 study)</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l">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Attitude surveys (before and after changes and with a comparison group if possible) </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l">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Interviews</a:t>
                      </a:r>
                      <a:r>
                        <a:rPr lang="en-US" sz="1400" dirty="0" smtClean="0">
                          <a:solidFill>
                            <a:srgbClr val="747678"/>
                          </a:solidFill>
                          <a:effectLst/>
                          <a:latin typeface="Arial" panose="020B0604020202020204" pitchFamily="34" charset="0"/>
                          <a:ea typeface="Calibri"/>
                          <a:cs typeface="Arial" panose="020B0604020202020204" pitchFamily="34" charset="0"/>
                        </a:rPr>
                        <a:t>/ discussions/ focus </a:t>
                      </a:r>
                      <a:r>
                        <a:rPr lang="en-US" sz="1400" dirty="0">
                          <a:solidFill>
                            <a:srgbClr val="747678"/>
                          </a:solidFill>
                          <a:effectLst/>
                          <a:latin typeface="Arial" panose="020B0604020202020204" pitchFamily="34" charset="0"/>
                          <a:ea typeface="Calibri"/>
                          <a:cs typeface="Arial" panose="020B0604020202020204" pitchFamily="34" charset="0"/>
                        </a:rPr>
                        <a:t>groups </a:t>
                      </a:r>
                      <a:r>
                        <a:rPr lang="en-US" sz="1400" dirty="0" smtClean="0">
                          <a:solidFill>
                            <a:srgbClr val="747678"/>
                          </a:solidFill>
                          <a:effectLst/>
                          <a:latin typeface="Arial" panose="020B0604020202020204" pitchFamily="34" charset="0"/>
                          <a:ea typeface="Calibri"/>
                          <a:cs typeface="Arial" panose="020B0604020202020204" pitchFamily="34" charset="0"/>
                        </a:rPr>
                        <a:t>for pupil voice</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l">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Videos</a:t>
                      </a:r>
                      <a:r>
                        <a:rPr lang="en-US" sz="1400" dirty="0" smtClean="0">
                          <a:solidFill>
                            <a:srgbClr val="747678"/>
                          </a:solidFill>
                          <a:effectLst/>
                          <a:latin typeface="Arial" panose="020B0604020202020204" pitchFamily="34" charset="0"/>
                          <a:ea typeface="Calibri"/>
                          <a:cs typeface="Arial" panose="020B0604020202020204" pitchFamily="34" charset="0"/>
                        </a:rPr>
                        <a:t>/ photos/ posters  </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l">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Feedback on pupil engagement from the observation of lessons by colleagues</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l">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Documenting your personal reflections</a:t>
                      </a:r>
                      <a:r>
                        <a:rPr lang="en-US" sz="1400" dirty="0" smtClean="0">
                          <a:solidFill>
                            <a:srgbClr val="747678"/>
                          </a:solidFill>
                          <a:effectLst/>
                          <a:latin typeface="Arial" panose="020B0604020202020204" pitchFamily="34" charset="0"/>
                          <a:ea typeface="Calibri"/>
                          <a:cs typeface="Arial" panose="020B0604020202020204" pitchFamily="34" charset="0"/>
                        </a:rPr>
                        <a:t>/ observation </a:t>
                      </a:r>
                      <a:r>
                        <a:rPr lang="en-US" sz="1400" dirty="0">
                          <a:solidFill>
                            <a:srgbClr val="747678"/>
                          </a:solidFill>
                          <a:effectLst/>
                          <a:latin typeface="Arial" panose="020B0604020202020204" pitchFamily="34" charset="0"/>
                          <a:ea typeface="Calibri"/>
                          <a:cs typeface="Arial" panose="020B0604020202020204" pitchFamily="34" charset="0"/>
                        </a:rPr>
                        <a:t>of pupils</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l">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Parent feedback</a:t>
                      </a:r>
                      <a:endParaRPr lang="en-GB" sz="1800" dirty="0">
                        <a:solidFill>
                          <a:srgbClr val="747678"/>
                        </a:solidFill>
                        <a:effectLst/>
                        <a:latin typeface="Arial" panose="020B0604020202020204" pitchFamily="34" charset="0"/>
                        <a:ea typeface="Calibri"/>
                        <a:cs typeface="Arial" panose="020B0604020202020204" pitchFamily="34" charset="0"/>
                      </a:endParaRPr>
                    </a:p>
                  </a:txBody>
                  <a:tcPr marL="64045" marR="64045" marT="0" marB="0" anchor="ctr">
                    <a:lnL w="3175" cap="flat" cmpd="sng" algn="ctr">
                      <a:solidFill>
                        <a:schemeClr val="tx2">
                          <a:lumMod val="75000"/>
                        </a:schemeClr>
                      </a:solidFill>
                      <a:prstDash val="solid"/>
                      <a:round/>
                      <a:headEnd type="none" w="med" len="med"/>
                      <a:tailEnd type="none" w="med" len="med"/>
                    </a:lnL>
                    <a:lnR w="3175" cap="flat" cmpd="sng" algn="ctr">
                      <a:solidFill>
                        <a:schemeClr val="tx2">
                          <a:lumMod val="75000"/>
                        </a:schemeClr>
                      </a:solidFill>
                      <a:prstDash val="solid"/>
                      <a:round/>
                      <a:headEnd type="none" w="med" len="med"/>
                      <a:tailEnd type="none" w="med" len="med"/>
                    </a:lnR>
                    <a:lnT w="3175" cap="flat" cmpd="sng" algn="ctr">
                      <a:solidFill>
                        <a:schemeClr val="tx2">
                          <a:lumMod val="75000"/>
                        </a:schemeClr>
                      </a:solidFill>
                      <a:prstDash val="solid"/>
                      <a:round/>
                      <a:headEnd type="none" w="med" len="med"/>
                      <a:tailEnd type="none" w="med" len="med"/>
                    </a:lnT>
                    <a:lnB w="3175" cap="flat" cmpd="sng" algn="ctr">
                      <a:solidFill>
                        <a:schemeClr val="tx2">
                          <a:lumMod val="75000"/>
                        </a:schemeClr>
                      </a:solidFill>
                      <a:prstDash val="solid"/>
                      <a:round/>
                      <a:headEnd type="none" w="med" len="med"/>
                      <a:tailEnd type="none" w="med" len="med"/>
                    </a:lnB>
                    <a:solidFill>
                      <a:schemeClr val="bg1"/>
                    </a:solidFill>
                  </a:tcPr>
                </a:tc>
              </a:tr>
              <a:tr h="1862821">
                <a:tc>
                  <a:txBody>
                    <a:bodyPr/>
                    <a:lstStyle/>
                    <a:p>
                      <a:pPr marL="0" indent="0" algn="ctr">
                        <a:lnSpc>
                          <a:spcPts val="1500"/>
                        </a:lnSpc>
                        <a:spcAft>
                          <a:spcPts val="0"/>
                        </a:spcAft>
                        <a:tabLst/>
                      </a:pPr>
                      <a:r>
                        <a:rPr lang="en-US" sz="1600" b="1" dirty="0">
                          <a:solidFill>
                            <a:srgbClr val="747678"/>
                          </a:solidFill>
                          <a:effectLst/>
                          <a:latin typeface="Arial" panose="020B0604020202020204" pitchFamily="34" charset="0"/>
                          <a:ea typeface="Calibri"/>
                          <a:cs typeface="Arial" panose="020B0604020202020204" pitchFamily="34" charset="0"/>
                        </a:rPr>
                        <a:t>Colleagues and</a:t>
                      </a:r>
                      <a:endParaRPr lang="en-GB" sz="1600" dirty="0">
                        <a:solidFill>
                          <a:srgbClr val="747678"/>
                        </a:solidFill>
                        <a:effectLst/>
                        <a:latin typeface="Arial" panose="020B0604020202020204" pitchFamily="34" charset="0"/>
                        <a:ea typeface="Calibri"/>
                        <a:cs typeface="Arial" panose="020B0604020202020204" pitchFamily="34" charset="0"/>
                      </a:endParaRPr>
                    </a:p>
                    <a:p>
                      <a:pPr algn="ctr">
                        <a:lnSpc>
                          <a:spcPts val="1500"/>
                        </a:lnSpc>
                        <a:spcAft>
                          <a:spcPts val="1000"/>
                        </a:spcAft>
                      </a:pPr>
                      <a:r>
                        <a:rPr lang="en-US" sz="1600" b="1" dirty="0">
                          <a:solidFill>
                            <a:srgbClr val="747678"/>
                          </a:solidFill>
                          <a:effectLst/>
                          <a:latin typeface="Arial" panose="020B0604020202020204" pitchFamily="34" charset="0"/>
                          <a:ea typeface="Calibri"/>
                          <a:cs typeface="Arial" panose="020B0604020202020204" pitchFamily="34" charset="0"/>
                        </a:rPr>
                        <a:t>school</a:t>
                      </a:r>
                      <a:endParaRPr lang="en-GB" sz="1600" dirty="0">
                        <a:solidFill>
                          <a:srgbClr val="747678"/>
                        </a:solidFill>
                        <a:effectLst/>
                        <a:latin typeface="Arial" panose="020B0604020202020204" pitchFamily="34" charset="0"/>
                        <a:ea typeface="Calibri"/>
                        <a:cs typeface="Arial" panose="020B0604020202020204" pitchFamily="34" charset="0"/>
                      </a:endParaRPr>
                    </a:p>
                  </a:txBody>
                  <a:tcPr marL="64045" marR="64045" marT="0" marB="0" anchor="ctr">
                    <a:lnL w="3175" cap="flat" cmpd="sng" algn="ctr">
                      <a:solidFill>
                        <a:schemeClr val="tx2">
                          <a:lumMod val="75000"/>
                        </a:schemeClr>
                      </a:solidFill>
                      <a:prstDash val="solid"/>
                      <a:round/>
                      <a:headEnd type="none" w="med" len="med"/>
                      <a:tailEnd type="none" w="med" len="med"/>
                    </a:lnL>
                    <a:lnR w="3175" cap="flat" cmpd="sng" algn="ctr">
                      <a:solidFill>
                        <a:schemeClr val="tx2">
                          <a:lumMod val="75000"/>
                        </a:schemeClr>
                      </a:solidFill>
                      <a:prstDash val="solid"/>
                      <a:round/>
                      <a:headEnd type="none" w="med" len="med"/>
                      <a:tailEnd type="none" w="med" len="med"/>
                    </a:lnR>
                    <a:lnT w="3175" cap="flat" cmpd="sng" algn="ctr">
                      <a:solidFill>
                        <a:schemeClr val="tx2">
                          <a:lumMod val="75000"/>
                        </a:schemeClr>
                      </a:solidFill>
                      <a:prstDash val="solid"/>
                      <a:round/>
                      <a:headEnd type="none" w="med" len="med"/>
                      <a:tailEnd type="none" w="med" len="med"/>
                    </a:lnT>
                    <a:lnB w="3175" cap="flat" cmpd="sng" algn="ctr">
                      <a:solidFill>
                        <a:schemeClr val="tx2">
                          <a:lumMod val="75000"/>
                        </a:schemeClr>
                      </a:solidFill>
                      <a:prstDash val="solid"/>
                      <a:round/>
                      <a:headEnd type="none" w="med" len="med"/>
                      <a:tailEnd type="none" w="med" len="med"/>
                    </a:lnB>
                    <a:solidFill>
                      <a:schemeClr val="bg1"/>
                    </a:solidFill>
                  </a:tcPr>
                </a:tc>
                <a:tc>
                  <a:txBody>
                    <a:bodyPr/>
                    <a:lstStyle/>
                    <a:p>
                      <a:pPr marL="176213" lvl="0" indent="-176213" algn="just">
                        <a:spcAft>
                          <a:spcPts val="0"/>
                        </a:spcAft>
                        <a:buSzPts val="800"/>
                        <a:buFont typeface="Symbol"/>
                        <a:buChar char=""/>
                      </a:pPr>
                      <a:endParaRPr lang="en-US" sz="1400" dirty="0" smtClean="0">
                        <a:solidFill>
                          <a:srgbClr val="747678"/>
                        </a:solidFill>
                        <a:effectLst/>
                        <a:latin typeface="Arial" panose="020B0604020202020204" pitchFamily="34" charset="0"/>
                        <a:ea typeface="Calibri"/>
                        <a:cs typeface="Arial" panose="020B0604020202020204" pitchFamily="34" charset="0"/>
                      </a:endParaRPr>
                    </a:p>
                    <a:p>
                      <a:pPr marL="176213" lvl="0" indent="-176213" algn="just">
                        <a:spcAft>
                          <a:spcPts val="0"/>
                        </a:spcAft>
                        <a:buSzPts val="800"/>
                        <a:buFont typeface="Symbol"/>
                        <a:buChar char=""/>
                      </a:pPr>
                      <a:r>
                        <a:rPr lang="en-US" sz="1400" dirty="0" smtClean="0">
                          <a:solidFill>
                            <a:srgbClr val="747678"/>
                          </a:solidFill>
                          <a:effectLst/>
                          <a:latin typeface="Arial" panose="020B0604020202020204" pitchFamily="34" charset="0"/>
                          <a:ea typeface="Calibri"/>
                          <a:cs typeface="Arial" panose="020B0604020202020204" pitchFamily="34" charset="0"/>
                        </a:rPr>
                        <a:t>Informal or formal discussions with colleagues</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just">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Evidence of improved student progress and attainment</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just">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Feedback from lesson observations (for example </a:t>
                      </a:r>
                      <a:r>
                        <a:rPr lang="en-US" sz="1400" dirty="0" smtClean="0">
                          <a:solidFill>
                            <a:srgbClr val="747678"/>
                          </a:solidFill>
                          <a:effectLst/>
                          <a:latin typeface="Arial" panose="020B0604020202020204" pitchFamily="34" charset="0"/>
                          <a:ea typeface="Calibri"/>
                          <a:cs typeface="Arial" panose="020B0604020202020204" pitchFamily="34" charset="0"/>
                        </a:rPr>
                        <a:t>(for example by a colleague/ PM/</a:t>
                      </a:r>
                      <a:r>
                        <a:rPr lang="en-US" sz="1400" baseline="0" dirty="0" smtClean="0">
                          <a:solidFill>
                            <a:srgbClr val="747678"/>
                          </a:solidFill>
                          <a:effectLst/>
                          <a:latin typeface="Arial" panose="020B0604020202020204" pitchFamily="34" charset="0"/>
                          <a:ea typeface="Calibri"/>
                          <a:cs typeface="Arial" panose="020B0604020202020204" pitchFamily="34" charset="0"/>
                        </a:rPr>
                        <a:t> external</a:t>
                      </a:r>
                      <a:r>
                        <a:rPr lang="en-US" sz="1400" dirty="0" smtClean="0">
                          <a:solidFill>
                            <a:srgbClr val="747678"/>
                          </a:solidFill>
                          <a:effectLst/>
                          <a:latin typeface="Arial" panose="020B0604020202020204" pitchFamily="34" charset="0"/>
                          <a:ea typeface="Calibri"/>
                          <a:cs typeface="Arial" panose="020B0604020202020204" pitchFamily="34" charset="0"/>
                        </a:rPr>
                        <a:t>) </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just">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Other evidence e.g. from </a:t>
                      </a:r>
                      <a:r>
                        <a:rPr lang="en-US" sz="1400" dirty="0" smtClean="0">
                          <a:solidFill>
                            <a:srgbClr val="747678"/>
                          </a:solidFill>
                          <a:effectLst/>
                          <a:latin typeface="Arial" panose="020B0604020202020204" pitchFamily="34" charset="0"/>
                          <a:ea typeface="Calibri"/>
                          <a:cs typeface="Arial" panose="020B0604020202020204" pitchFamily="34" charset="0"/>
                        </a:rPr>
                        <a:t>staff /</a:t>
                      </a:r>
                      <a:r>
                        <a:rPr lang="en-US" sz="1400" dirty="0">
                          <a:solidFill>
                            <a:srgbClr val="747678"/>
                          </a:solidFill>
                          <a:effectLst/>
                          <a:latin typeface="Arial" panose="020B0604020202020204" pitchFamily="34" charset="0"/>
                          <a:ea typeface="Calibri"/>
                          <a:cs typeface="Arial" panose="020B0604020202020204" pitchFamily="34" charset="0"/>
                        </a:rPr>
                        <a:t>pupil </a:t>
                      </a:r>
                      <a:r>
                        <a:rPr lang="en-US" sz="1400" dirty="0" smtClean="0">
                          <a:solidFill>
                            <a:srgbClr val="747678"/>
                          </a:solidFill>
                          <a:effectLst/>
                          <a:latin typeface="Arial" panose="020B0604020202020204" pitchFamily="34" charset="0"/>
                          <a:ea typeface="Calibri"/>
                          <a:cs typeface="Arial" panose="020B0604020202020204" pitchFamily="34" charset="0"/>
                        </a:rPr>
                        <a:t>surveys/</a:t>
                      </a:r>
                      <a:r>
                        <a:rPr lang="en-US" sz="1400" baseline="0" dirty="0" smtClean="0">
                          <a:solidFill>
                            <a:srgbClr val="747678"/>
                          </a:solidFill>
                          <a:effectLst/>
                          <a:latin typeface="Arial" panose="020B0604020202020204" pitchFamily="34" charset="0"/>
                          <a:ea typeface="Calibri"/>
                          <a:cs typeface="Arial" panose="020B0604020202020204" pitchFamily="34" charset="0"/>
                        </a:rPr>
                        <a:t> </a:t>
                      </a:r>
                      <a:r>
                        <a:rPr lang="en-US" sz="1400" dirty="0" smtClean="0">
                          <a:solidFill>
                            <a:srgbClr val="747678"/>
                          </a:solidFill>
                          <a:effectLst/>
                          <a:latin typeface="Arial" panose="020B0604020202020204" pitchFamily="34" charset="0"/>
                          <a:ea typeface="Calibri"/>
                          <a:cs typeface="Arial" panose="020B0604020202020204" pitchFamily="34" charset="0"/>
                        </a:rPr>
                        <a:t>interviews</a:t>
                      </a:r>
                      <a:r>
                        <a:rPr lang="en-US" sz="1400" baseline="0" dirty="0" smtClean="0">
                          <a:solidFill>
                            <a:srgbClr val="747678"/>
                          </a:solidFill>
                          <a:effectLst/>
                          <a:latin typeface="Arial" panose="020B0604020202020204" pitchFamily="34" charset="0"/>
                          <a:ea typeface="Calibri"/>
                          <a:cs typeface="Arial" panose="020B0604020202020204" pitchFamily="34" charset="0"/>
                        </a:rPr>
                        <a:t>/ </a:t>
                      </a:r>
                      <a:r>
                        <a:rPr lang="en-US" sz="1400" dirty="0" smtClean="0">
                          <a:solidFill>
                            <a:srgbClr val="747678"/>
                          </a:solidFill>
                          <a:effectLst/>
                          <a:latin typeface="Arial" panose="020B0604020202020204" pitchFamily="34" charset="0"/>
                          <a:ea typeface="Calibri"/>
                          <a:cs typeface="Arial" panose="020B0604020202020204" pitchFamily="34" charset="0"/>
                        </a:rPr>
                        <a:t>videos</a:t>
                      </a:r>
                      <a:endParaRPr lang="en-GB" sz="1800" dirty="0">
                        <a:solidFill>
                          <a:srgbClr val="747678"/>
                        </a:solidFill>
                        <a:effectLst/>
                        <a:latin typeface="Arial" panose="020B0604020202020204" pitchFamily="34" charset="0"/>
                        <a:ea typeface="Calibri"/>
                        <a:cs typeface="Arial" panose="020B0604020202020204" pitchFamily="34" charset="0"/>
                      </a:endParaRPr>
                    </a:p>
                    <a:p>
                      <a:pPr marL="176213" lvl="0" indent="-176213" algn="just">
                        <a:spcAft>
                          <a:spcPts val="0"/>
                        </a:spcAft>
                        <a:buSzPts val="800"/>
                        <a:buFont typeface="Symbol"/>
                        <a:buChar char=""/>
                      </a:pPr>
                      <a:r>
                        <a:rPr lang="en-US" sz="1400" dirty="0">
                          <a:solidFill>
                            <a:srgbClr val="747678"/>
                          </a:solidFill>
                          <a:effectLst/>
                          <a:latin typeface="Arial" panose="020B0604020202020204" pitchFamily="34" charset="0"/>
                          <a:ea typeface="Calibri"/>
                          <a:cs typeface="Arial" panose="020B0604020202020204" pitchFamily="34" charset="0"/>
                        </a:rPr>
                        <a:t>Evidence of increased uptake of subject pre-/post-</a:t>
                      </a:r>
                      <a:r>
                        <a:rPr lang="en-US" sz="1400" dirty="0" smtClean="0">
                          <a:solidFill>
                            <a:srgbClr val="747678"/>
                          </a:solidFill>
                          <a:effectLst/>
                          <a:latin typeface="Arial" panose="020B0604020202020204" pitchFamily="34" charset="0"/>
                          <a:ea typeface="Calibri"/>
                          <a:cs typeface="Arial" panose="020B0604020202020204" pitchFamily="34" charset="0"/>
                        </a:rPr>
                        <a:t>16</a:t>
                      </a:r>
                    </a:p>
                    <a:p>
                      <a:pPr marL="176213" lvl="0" indent="-176213" algn="just">
                        <a:spcAft>
                          <a:spcPts val="0"/>
                        </a:spcAft>
                        <a:buSzPts val="800"/>
                        <a:buFont typeface="Symbol"/>
                        <a:buChar char=""/>
                      </a:pPr>
                      <a:r>
                        <a:rPr lang="en-US" sz="1400" dirty="0" smtClean="0">
                          <a:solidFill>
                            <a:srgbClr val="747678"/>
                          </a:solidFill>
                          <a:effectLst/>
                          <a:latin typeface="Arial" panose="020B0604020202020204" pitchFamily="34" charset="0"/>
                          <a:ea typeface="Calibri"/>
                          <a:cs typeface="Arial" panose="020B0604020202020204" pitchFamily="34" charset="0"/>
                        </a:rPr>
                        <a:t>School/ department documents e.g. Improvement plans /vision statements/schemes of learning/ assessment policy/</a:t>
                      </a:r>
                      <a:r>
                        <a:rPr lang="en-US" sz="1400" baseline="0" dirty="0" smtClean="0">
                          <a:solidFill>
                            <a:srgbClr val="747678"/>
                          </a:solidFill>
                          <a:effectLst/>
                          <a:latin typeface="Arial" panose="020B0604020202020204" pitchFamily="34" charset="0"/>
                          <a:ea typeface="Calibri"/>
                          <a:cs typeface="Arial" panose="020B0604020202020204" pitchFamily="34" charset="0"/>
                        </a:rPr>
                        <a:t> lesson observation processes/ resources</a:t>
                      </a:r>
                      <a:endParaRPr lang="en-GB" sz="1800" dirty="0">
                        <a:solidFill>
                          <a:srgbClr val="747678"/>
                        </a:solidFill>
                        <a:effectLst/>
                        <a:latin typeface="Arial" panose="020B0604020202020204" pitchFamily="34" charset="0"/>
                        <a:ea typeface="Calibri"/>
                        <a:cs typeface="Arial" panose="020B0604020202020204" pitchFamily="34" charset="0"/>
                      </a:endParaRPr>
                    </a:p>
                  </a:txBody>
                  <a:tcPr marL="64045" marR="64045" marT="0" marB="0">
                    <a:lnL w="3175" cap="flat" cmpd="sng" algn="ctr">
                      <a:solidFill>
                        <a:schemeClr val="tx2">
                          <a:lumMod val="75000"/>
                        </a:schemeClr>
                      </a:solidFill>
                      <a:prstDash val="solid"/>
                      <a:round/>
                      <a:headEnd type="none" w="med" len="med"/>
                      <a:tailEnd type="none" w="med" len="med"/>
                    </a:lnL>
                    <a:lnR w="3175" cap="flat" cmpd="sng" algn="ctr">
                      <a:solidFill>
                        <a:schemeClr val="tx2">
                          <a:lumMod val="75000"/>
                        </a:schemeClr>
                      </a:solidFill>
                      <a:prstDash val="solid"/>
                      <a:round/>
                      <a:headEnd type="none" w="med" len="med"/>
                      <a:tailEnd type="none" w="med" len="med"/>
                    </a:lnR>
                    <a:lnT w="3175" cap="flat" cmpd="sng" algn="ctr">
                      <a:solidFill>
                        <a:schemeClr val="tx2">
                          <a:lumMod val="75000"/>
                        </a:schemeClr>
                      </a:solidFill>
                      <a:prstDash val="solid"/>
                      <a:round/>
                      <a:headEnd type="none" w="med" len="med"/>
                      <a:tailEnd type="none" w="med" len="med"/>
                    </a:lnT>
                    <a:lnB w="3175" cap="flat" cmpd="sng" algn="ctr">
                      <a:solidFill>
                        <a:schemeClr val="tx2">
                          <a:lumMod val="75000"/>
                        </a:schemeClr>
                      </a:solidFill>
                      <a:prstDash val="solid"/>
                      <a:round/>
                      <a:headEnd type="none" w="med" len="med"/>
                      <a:tailEnd type="none" w="med" len="med"/>
                    </a:lnB>
                    <a:solidFill>
                      <a:schemeClr val="bg1"/>
                    </a:solidFill>
                  </a:tcPr>
                </a:tc>
              </a:tr>
            </a:tbl>
          </a:graphicData>
        </a:graphic>
      </p:graphicFrame>
      <p:sp>
        <p:nvSpPr>
          <p:cNvPr id="6" name="Title 1"/>
          <p:cNvSpPr>
            <a:spLocks noGrp="1"/>
          </p:cNvSpPr>
          <p:nvPr>
            <p:ph type="title"/>
          </p:nvPr>
        </p:nvSpPr>
        <p:spPr>
          <a:xfrm>
            <a:off x="395536" y="260648"/>
            <a:ext cx="8219256" cy="850106"/>
          </a:xfrm>
        </p:spPr>
        <p:txBody>
          <a:bodyPr>
            <a:normAutofit/>
          </a:bodyPr>
          <a:lstStyle/>
          <a:p>
            <a:r>
              <a:rPr lang="en-GB" altLang="en-US" sz="4000" dirty="0" smtClean="0">
                <a:latin typeface="Arial" charset="0"/>
              </a:rPr>
              <a:t>Evidence of Impact </a:t>
            </a:r>
          </a:p>
        </p:txBody>
      </p:sp>
    </p:spTree>
    <p:extLst>
      <p:ext uri="{BB962C8B-B14F-4D97-AF65-F5344CB8AC3E}">
        <p14:creationId xmlns:p14="http://schemas.microsoft.com/office/powerpoint/2010/main" val="3630284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3095" y="1911856"/>
            <a:ext cx="1333468" cy="3173328"/>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fontAlgn="auto">
              <a:lnSpc>
                <a:spcPct val="115000"/>
              </a:lnSpc>
              <a:spcBef>
                <a:spcPts val="0"/>
              </a:spcBef>
              <a:spcAft>
                <a:spcPts val="1000"/>
              </a:spcAft>
            </a:pPr>
            <a:r>
              <a:rPr lang="en-GB" sz="1400" b="1" dirty="0" smtClean="0">
                <a:solidFill>
                  <a:prstClr val="black"/>
                </a:solidFill>
                <a:latin typeface="Arial"/>
                <a:ea typeface="Calibri"/>
                <a:cs typeface="Arial"/>
              </a:rPr>
              <a:t>Learning and evaluation</a:t>
            </a:r>
          </a:p>
          <a:p>
            <a:pPr fontAlgn="auto">
              <a:lnSpc>
                <a:spcPct val="115000"/>
              </a:lnSpc>
              <a:spcBef>
                <a:spcPts val="0"/>
              </a:spcBef>
              <a:spcAft>
                <a:spcPts val="1000"/>
              </a:spcAft>
            </a:pPr>
            <a:r>
              <a:rPr lang="en-GB" sz="1400" dirty="0" smtClean="0">
                <a:solidFill>
                  <a:prstClr val="black"/>
                </a:solidFill>
                <a:latin typeface="Arial"/>
                <a:ea typeface="Calibri"/>
                <a:cs typeface="Arial"/>
              </a:rPr>
              <a:t>- record </a:t>
            </a:r>
            <a:r>
              <a:rPr lang="en-GB" sz="1400" dirty="0">
                <a:solidFill>
                  <a:prstClr val="black"/>
                </a:solidFill>
                <a:latin typeface="Arial"/>
                <a:ea typeface="Calibri"/>
                <a:cs typeface="Arial"/>
              </a:rPr>
              <a:t>any </a:t>
            </a:r>
            <a:r>
              <a:rPr lang="en-GB" sz="1400" dirty="0" smtClean="0">
                <a:solidFill>
                  <a:prstClr val="black"/>
                </a:solidFill>
                <a:latin typeface="Arial"/>
                <a:ea typeface="Calibri"/>
                <a:cs typeface="Arial"/>
              </a:rPr>
              <a:t>key learning/ ideas/actions </a:t>
            </a:r>
            <a:r>
              <a:rPr lang="en-GB" sz="1400" dirty="0">
                <a:solidFill>
                  <a:prstClr val="black"/>
                </a:solidFill>
                <a:latin typeface="Arial"/>
                <a:ea typeface="Calibri"/>
                <a:cs typeface="Arial"/>
              </a:rPr>
              <a:t>throughout the </a:t>
            </a:r>
            <a:r>
              <a:rPr lang="en-GB" sz="1400" dirty="0" smtClean="0">
                <a:solidFill>
                  <a:prstClr val="black"/>
                </a:solidFill>
                <a:latin typeface="Arial"/>
                <a:ea typeface="Calibri"/>
                <a:cs typeface="Arial"/>
              </a:rPr>
              <a:t>session</a:t>
            </a:r>
          </a:p>
          <a:p>
            <a:pPr fontAlgn="auto">
              <a:lnSpc>
                <a:spcPct val="115000"/>
              </a:lnSpc>
              <a:spcBef>
                <a:spcPts val="0"/>
              </a:spcBef>
              <a:spcAft>
                <a:spcPts val="1000"/>
              </a:spcAft>
            </a:pPr>
            <a:endParaRPr lang="en-GB" sz="1400" dirty="0">
              <a:solidFill>
                <a:prstClr val="black"/>
              </a:solidFill>
              <a:latin typeface="Arial"/>
              <a:ea typeface="Calibri"/>
              <a:cs typeface="Arial"/>
            </a:endParaRPr>
          </a:p>
          <a:p>
            <a:pPr fontAlgn="auto">
              <a:lnSpc>
                <a:spcPct val="115000"/>
              </a:lnSpc>
              <a:spcBef>
                <a:spcPts val="0"/>
              </a:spcBef>
              <a:spcAft>
                <a:spcPts val="1000"/>
              </a:spcAft>
            </a:pPr>
            <a:r>
              <a:rPr lang="en-GB" sz="1400" dirty="0" smtClean="0">
                <a:solidFill>
                  <a:prstClr val="black"/>
                </a:solidFill>
                <a:latin typeface="Arial"/>
                <a:ea typeface="Calibri"/>
                <a:cs typeface="Arial"/>
              </a:rPr>
              <a:t> </a:t>
            </a:r>
          </a:p>
        </p:txBody>
      </p:sp>
      <p:sp>
        <p:nvSpPr>
          <p:cNvPr id="3" name="Rectangle 2"/>
          <p:cNvSpPr/>
          <p:nvPr/>
        </p:nvSpPr>
        <p:spPr>
          <a:xfrm>
            <a:off x="3498571" y="1916832"/>
            <a:ext cx="1728192" cy="3168352"/>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fontAlgn="auto">
              <a:lnSpc>
                <a:spcPct val="115000"/>
              </a:lnSpc>
              <a:spcBef>
                <a:spcPts val="0"/>
              </a:spcBef>
              <a:spcAft>
                <a:spcPts val="1000"/>
              </a:spcAft>
            </a:pPr>
            <a:r>
              <a:rPr lang="en-GB" sz="1400" b="1" dirty="0" smtClean="0">
                <a:solidFill>
                  <a:prstClr val="black"/>
                </a:solidFill>
                <a:latin typeface="Arial"/>
                <a:ea typeface="Calibri"/>
                <a:cs typeface="Arial"/>
              </a:rPr>
              <a:t>Your </a:t>
            </a:r>
            <a:r>
              <a:rPr lang="en-GB" sz="1400" b="1" dirty="0">
                <a:solidFill>
                  <a:prstClr val="black"/>
                </a:solidFill>
                <a:latin typeface="Arial"/>
                <a:ea typeface="Calibri"/>
                <a:cs typeface="Arial"/>
              </a:rPr>
              <a:t>action plan. </a:t>
            </a:r>
            <a:r>
              <a:rPr lang="en-GB" sz="1400" dirty="0">
                <a:solidFill>
                  <a:prstClr val="black"/>
                </a:solidFill>
                <a:latin typeface="Arial"/>
                <a:ea typeface="Calibri"/>
                <a:cs typeface="Arial"/>
              </a:rPr>
              <a:t>Planning how the professional development will have impact in your school/college.  This may be completed in the next week with a colleague/line manager</a:t>
            </a:r>
            <a:r>
              <a:rPr lang="en-GB" sz="1400" dirty="0" smtClean="0">
                <a:solidFill>
                  <a:prstClr val="black"/>
                </a:solidFill>
                <a:latin typeface="Arial"/>
                <a:ea typeface="Calibri"/>
                <a:cs typeface="Arial"/>
              </a:rPr>
              <a:t>.</a:t>
            </a:r>
          </a:p>
          <a:p>
            <a:pPr algn="ctr" fontAlgn="auto">
              <a:spcBef>
                <a:spcPts val="0"/>
              </a:spcBef>
              <a:spcAft>
                <a:spcPts val="0"/>
              </a:spcAft>
            </a:pPr>
            <a:endParaRPr lang="en-GB" sz="1400" b="1" dirty="0" smtClean="0">
              <a:solidFill>
                <a:prstClr val="black"/>
              </a:solidFill>
              <a:latin typeface="Calibri"/>
            </a:endParaRPr>
          </a:p>
          <a:p>
            <a:pPr algn="ctr" fontAlgn="auto">
              <a:spcBef>
                <a:spcPts val="0"/>
              </a:spcBef>
              <a:spcAft>
                <a:spcPts val="0"/>
              </a:spcAft>
            </a:pPr>
            <a:r>
              <a:rPr lang="en-GB" sz="1400" dirty="0" smtClean="0">
                <a:solidFill>
                  <a:prstClr val="black"/>
                </a:solidFill>
                <a:latin typeface="Calibri"/>
              </a:rPr>
              <a:t> </a:t>
            </a:r>
          </a:p>
        </p:txBody>
      </p:sp>
      <p:sp>
        <p:nvSpPr>
          <p:cNvPr id="5" name="Rounded Rectangle 4"/>
          <p:cNvSpPr/>
          <p:nvPr/>
        </p:nvSpPr>
        <p:spPr>
          <a:xfrm>
            <a:off x="6876256" y="1916832"/>
            <a:ext cx="2088232" cy="31683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fontAlgn="auto">
              <a:spcBef>
                <a:spcPts val="0"/>
              </a:spcBef>
              <a:spcAft>
                <a:spcPts val="0"/>
              </a:spcAft>
            </a:pPr>
            <a:r>
              <a:rPr lang="en-GB" sz="1400" b="1" dirty="0" smtClean="0">
                <a:solidFill>
                  <a:prstClr val="black"/>
                </a:solidFill>
                <a:latin typeface="Arial"/>
                <a:cs typeface="Arial"/>
              </a:rPr>
              <a:t>Impact evaluation</a:t>
            </a:r>
          </a:p>
          <a:p>
            <a:pPr algn="ctr" fontAlgn="auto">
              <a:spcBef>
                <a:spcPts val="0"/>
              </a:spcBef>
              <a:spcAft>
                <a:spcPts val="0"/>
              </a:spcAft>
            </a:pPr>
            <a:endParaRPr lang="en-GB" sz="1400" b="1" dirty="0">
              <a:solidFill>
                <a:prstClr val="black"/>
              </a:solidFill>
              <a:latin typeface="Arial"/>
              <a:cs typeface="Arial"/>
            </a:endParaRPr>
          </a:p>
          <a:p>
            <a:pPr algn="ctr" fontAlgn="auto">
              <a:spcBef>
                <a:spcPts val="0"/>
              </a:spcBef>
              <a:spcAft>
                <a:spcPts val="0"/>
              </a:spcAft>
            </a:pPr>
            <a:r>
              <a:rPr lang="en-GB" sz="1400" b="1" dirty="0" smtClean="0">
                <a:solidFill>
                  <a:prstClr val="black"/>
                </a:solidFill>
                <a:latin typeface="Arial"/>
                <a:cs typeface="Arial"/>
              </a:rPr>
              <a:t>– </a:t>
            </a:r>
            <a:r>
              <a:rPr lang="en-GB" sz="1400" b="1" dirty="0">
                <a:solidFill>
                  <a:prstClr val="black"/>
                </a:solidFill>
                <a:latin typeface="Arial"/>
                <a:cs typeface="Arial"/>
              </a:rPr>
              <a:t>what is the impact to date?  </a:t>
            </a:r>
            <a:endParaRPr lang="en-GB" sz="1400" b="1" dirty="0" smtClean="0">
              <a:solidFill>
                <a:prstClr val="black"/>
              </a:solidFill>
              <a:latin typeface="Arial"/>
              <a:cs typeface="Arial"/>
            </a:endParaRPr>
          </a:p>
          <a:p>
            <a:pPr algn="ctr" fontAlgn="auto">
              <a:spcBef>
                <a:spcPts val="0"/>
              </a:spcBef>
              <a:spcAft>
                <a:spcPts val="0"/>
              </a:spcAft>
            </a:pPr>
            <a:r>
              <a:rPr lang="en-GB" sz="1400" dirty="0" smtClean="0">
                <a:solidFill>
                  <a:prstClr val="black"/>
                </a:solidFill>
                <a:latin typeface="Arial"/>
                <a:cs typeface="Arial"/>
              </a:rPr>
              <a:t>This </a:t>
            </a:r>
            <a:r>
              <a:rPr lang="en-GB" sz="1400" dirty="0">
                <a:solidFill>
                  <a:prstClr val="black"/>
                </a:solidFill>
                <a:latin typeface="Arial"/>
                <a:cs typeface="Arial"/>
              </a:rPr>
              <a:t>should be completed in 6</a:t>
            </a:r>
            <a:r>
              <a:rPr lang="en-GB" sz="1400" dirty="0" smtClean="0">
                <a:solidFill>
                  <a:prstClr val="black"/>
                </a:solidFill>
                <a:latin typeface="Arial"/>
                <a:cs typeface="Arial"/>
              </a:rPr>
              <a:t>-</a:t>
            </a:r>
            <a:r>
              <a:rPr lang="en-GB" sz="1400" dirty="0">
                <a:solidFill>
                  <a:prstClr val="black"/>
                </a:solidFill>
                <a:latin typeface="Arial"/>
                <a:cs typeface="Arial"/>
              </a:rPr>
              <a:t>8</a:t>
            </a:r>
            <a:r>
              <a:rPr lang="en-GB" sz="1400" dirty="0" smtClean="0">
                <a:solidFill>
                  <a:prstClr val="black"/>
                </a:solidFill>
                <a:latin typeface="Arial"/>
                <a:cs typeface="Arial"/>
              </a:rPr>
              <a:t> </a:t>
            </a:r>
            <a:r>
              <a:rPr lang="en-GB" sz="1400" dirty="0">
                <a:solidFill>
                  <a:prstClr val="black"/>
                </a:solidFill>
                <a:latin typeface="Arial"/>
                <a:cs typeface="Arial"/>
              </a:rPr>
              <a:t>weeks’ time, using your action plan to help you. </a:t>
            </a:r>
            <a:r>
              <a:rPr lang="en-GB" sz="1400" dirty="0" smtClean="0">
                <a:solidFill>
                  <a:prstClr val="black"/>
                </a:solidFill>
                <a:latin typeface="Arial"/>
                <a:cs typeface="Arial"/>
              </a:rPr>
              <a:t>You </a:t>
            </a:r>
            <a:r>
              <a:rPr lang="en-GB" sz="1400" dirty="0">
                <a:solidFill>
                  <a:prstClr val="black"/>
                </a:solidFill>
                <a:latin typeface="Arial"/>
                <a:cs typeface="Arial"/>
              </a:rPr>
              <a:t>will get a reminder about completing this.</a:t>
            </a:r>
          </a:p>
          <a:p>
            <a:pPr algn="ctr" fontAlgn="auto">
              <a:spcBef>
                <a:spcPts val="0"/>
              </a:spcBef>
              <a:spcAft>
                <a:spcPts val="0"/>
              </a:spcAft>
            </a:pPr>
            <a:endParaRPr lang="en-GB" sz="1400" dirty="0">
              <a:solidFill>
                <a:prstClr val="black"/>
              </a:solidFill>
              <a:latin typeface="Calibri"/>
            </a:endParaRPr>
          </a:p>
        </p:txBody>
      </p:sp>
      <p:sp>
        <p:nvSpPr>
          <p:cNvPr id="6" name="Rounded Rectangle 5"/>
          <p:cNvSpPr/>
          <p:nvPr/>
        </p:nvSpPr>
        <p:spPr>
          <a:xfrm>
            <a:off x="179512" y="1916832"/>
            <a:ext cx="1728192" cy="31683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fontAlgn="auto">
              <a:spcBef>
                <a:spcPts val="0"/>
              </a:spcBef>
              <a:spcAft>
                <a:spcPts val="0"/>
              </a:spcAft>
            </a:pPr>
            <a:r>
              <a:rPr lang="en-GB" sz="1400" b="1" dirty="0" smtClean="0">
                <a:solidFill>
                  <a:prstClr val="black"/>
                </a:solidFill>
                <a:latin typeface="Arial"/>
                <a:cs typeface="Arial"/>
              </a:rPr>
              <a:t>Intended learning Outcomes</a:t>
            </a:r>
          </a:p>
          <a:p>
            <a:pPr algn="ctr" fontAlgn="auto">
              <a:spcBef>
                <a:spcPts val="0"/>
              </a:spcBef>
              <a:spcAft>
                <a:spcPts val="0"/>
              </a:spcAft>
            </a:pPr>
            <a:endParaRPr lang="en-GB" sz="1400" b="1" dirty="0">
              <a:solidFill>
                <a:prstClr val="black"/>
              </a:solidFill>
              <a:latin typeface="Arial"/>
              <a:cs typeface="Arial"/>
            </a:endParaRPr>
          </a:p>
          <a:p>
            <a:pPr algn="ctr" fontAlgn="auto">
              <a:spcBef>
                <a:spcPts val="0"/>
              </a:spcBef>
              <a:spcAft>
                <a:spcPts val="0"/>
              </a:spcAft>
            </a:pPr>
            <a:r>
              <a:rPr lang="en-GB" sz="1400" dirty="0" smtClean="0">
                <a:solidFill>
                  <a:prstClr val="black"/>
                </a:solidFill>
                <a:latin typeface="Arial"/>
                <a:cs typeface="Arial"/>
              </a:rPr>
              <a:t>– </a:t>
            </a:r>
            <a:r>
              <a:rPr lang="en-GB" sz="1400" dirty="0">
                <a:solidFill>
                  <a:prstClr val="black"/>
                </a:solidFill>
                <a:latin typeface="Arial"/>
                <a:cs typeface="Arial"/>
              </a:rPr>
              <a:t>thinking about intended outcomes of the professional development for you, the </a:t>
            </a:r>
            <a:r>
              <a:rPr lang="en-GB" sz="1400" dirty="0" smtClean="0">
                <a:solidFill>
                  <a:prstClr val="black"/>
                </a:solidFill>
                <a:latin typeface="Arial"/>
                <a:cs typeface="Arial"/>
              </a:rPr>
              <a:t>pupils/students, </a:t>
            </a:r>
            <a:r>
              <a:rPr lang="en-GB" sz="1400" dirty="0">
                <a:solidFill>
                  <a:prstClr val="black"/>
                </a:solidFill>
                <a:latin typeface="Arial"/>
                <a:cs typeface="Arial"/>
              </a:rPr>
              <a:t>and wider impact in school/college.</a:t>
            </a:r>
          </a:p>
          <a:p>
            <a:pPr algn="ctr" fontAlgn="auto">
              <a:spcBef>
                <a:spcPts val="0"/>
              </a:spcBef>
              <a:spcAft>
                <a:spcPts val="0"/>
              </a:spcAft>
            </a:pPr>
            <a:endParaRPr lang="en-GB" sz="1400" dirty="0">
              <a:solidFill>
                <a:prstClr val="black"/>
              </a:solidFill>
              <a:latin typeface="Arial"/>
              <a:cs typeface="Arial"/>
            </a:endParaRPr>
          </a:p>
        </p:txBody>
      </p:sp>
      <p:sp>
        <p:nvSpPr>
          <p:cNvPr id="7" name="TextBox 6"/>
          <p:cNvSpPr txBox="1"/>
          <p:nvPr/>
        </p:nvSpPr>
        <p:spPr>
          <a:xfrm>
            <a:off x="606051" y="1412776"/>
            <a:ext cx="915823"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Before</a:t>
            </a:r>
            <a:endParaRPr lang="en-GB" b="1" dirty="0">
              <a:solidFill>
                <a:prstClr val="black"/>
              </a:solidFill>
              <a:latin typeface="Arial"/>
              <a:cs typeface="Arial"/>
            </a:endParaRPr>
          </a:p>
        </p:txBody>
      </p:sp>
      <p:sp>
        <p:nvSpPr>
          <p:cNvPr id="8" name="TextBox 7"/>
          <p:cNvSpPr txBox="1"/>
          <p:nvPr/>
        </p:nvSpPr>
        <p:spPr>
          <a:xfrm>
            <a:off x="3645222" y="1412776"/>
            <a:ext cx="2146967"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During CPD event</a:t>
            </a:r>
            <a:endParaRPr lang="en-GB" b="1" dirty="0">
              <a:solidFill>
                <a:prstClr val="black"/>
              </a:solidFill>
              <a:latin typeface="Arial"/>
              <a:cs typeface="Arial"/>
            </a:endParaRPr>
          </a:p>
        </p:txBody>
      </p:sp>
      <p:sp>
        <p:nvSpPr>
          <p:cNvPr id="9" name="TextBox 8"/>
          <p:cNvSpPr txBox="1"/>
          <p:nvPr/>
        </p:nvSpPr>
        <p:spPr>
          <a:xfrm>
            <a:off x="6988802" y="1412776"/>
            <a:ext cx="2160154"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Arial"/>
                <a:cs typeface="Arial"/>
              </a:rPr>
              <a:t>Post event impact</a:t>
            </a:r>
            <a:endParaRPr lang="en-GB" b="1" dirty="0">
              <a:solidFill>
                <a:prstClr val="black"/>
              </a:solidFill>
              <a:latin typeface="Arial"/>
              <a:cs typeface="Arial"/>
            </a:endParaRPr>
          </a:p>
        </p:txBody>
      </p:sp>
      <p:sp>
        <p:nvSpPr>
          <p:cNvPr id="10" name="TextBox 9"/>
          <p:cNvSpPr txBox="1"/>
          <p:nvPr/>
        </p:nvSpPr>
        <p:spPr>
          <a:xfrm>
            <a:off x="0" y="260648"/>
            <a:ext cx="9144000" cy="523220"/>
          </a:xfrm>
          <a:prstGeom prst="rect">
            <a:avLst/>
          </a:prstGeom>
          <a:noFill/>
        </p:spPr>
        <p:txBody>
          <a:bodyPr wrap="square" rtlCol="0">
            <a:spAutoFit/>
          </a:bodyPr>
          <a:lstStyle/>
          <a:p>
            <a:pPr algn="ctr" fontAlgn="auto">
              <a:spcBef>
                <a:spcPts val="0"/>
              </a:spcBef>
              <a:spcAft>
                <a:spcPts val="0"/>
              </a:spcAft>
            </a:pPr>
            <a:r>
              <a:rPr lang="en-US" sz="2800" dirty="0">
                <a:solidFill>
                  <a:srgbClr val="CF2453"/>
                </a:solidFill>
              </a:rPr>
              <a:t>Impact evaluation process</a:t>
            </a:r>
            <a:endParaRPr lang="en-GB" sz="2800" b="1" dirty="0">
              <a:solidFill>
                <a:srgbClr val="CF2453"/>
              </a:solidFill>
              <a:latin typeface="Calibri"/>
            </a:endParaRPr>
          </a:p>
        </p:txBody>
      </p:sp>
      <p:sp>
        <p:nvSpPr>
          <p:cNvPr id="11" name="Rectangle 10"/>
          <p:cNvSpPr/>
          <p:nvPr/>
        </p:nvSpPr>
        <p:spPr>
          <a:xfrm>
            <a:off x="179513" y="908720"/>
            <a:ext cx="8784976" cy="34009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lnSpc>
                <a:spcPct val="115000"/>
              </a:lnSpc>
              <a:spcBef>
                <a:spcPts val="0"/>
              </a:spcBef>
              <a:spcAft>
                <a:spcPts val="1000"/>
              </a:spcAft>
            </a:pPr>
            <a:r>
              <a:rPr lang="en-GB" sz="1400" b="1" dirty="0" smtClean="0">
                <a:solidFill>
                  <a:prstClr val="black"/>
                </a:solidFill>
                <a:latin typeface="Calibri"/>
                <a:ea typeface="Calibri"/>
                <a:cs typeface="Times New Roman"/>
              </a:rPr>
              <a:t> </a:t>
            </a:r>
            <a:r>
              <a:rPr lang="en-GB" sz="1400" b="1" dirty="0">
                <a:solidFill>
                  <a:prstClr val="black"/>
                </a:solidFill>
                <a:latin typeface="Calibri"/>
                <a:ea typeface="Calibri"/>
                <a:cs typeface="Times New Roman"/>
                <a:hlinkClick r:id="rId3"/>
              </a:rPr>
              <a:t>https://impacttoolkit.stem.org.uk</a:t>
            </a:r>
            <a:r>
              <a:rPr lang="en-GB" sz="1400" b="1" dirty="0" smtClean="0">
                <a:solidFill>
                  <a:prstClr val="black"/>
                </a:solidFill>
                <a:latin typeface="Calibri"/>
                <a:ea typeface="Calibri"/>
                <a:cs typeface="Times New Roman"/>
                <a:hlinkClick r:id="rId3"/>
              </a:rPr>
              <a:t>/</a:t>
            </a:r>
            <a:r>
              <a:rPr lang="en-GB" sz="1400" b="1" dirty="0" smtClean="0">
                <a:solidFill>
                  <a:prstClr val="black"/>
                </a:solidFill>
                <a:latin typeface="Calibri"/>
                <a:ea typeface="Calibri"/>
                <a:cs typeface="Times New Roman"/>
              </a:rPr>
              <a:t>   </a:t>
            </a:r>
            <a:endParaRPr lang="en-GB" sz="1400" b="1" dirty="0">
              <a:solidFill>
                <a:prstClr val="black"/>
              </a:solidFill>
              <a:latin typeface="Calibri"/>
              <a:ea typeface="Calibri"/>
              <a:cs typeface="Times New Roman"/>
            </a:endParaRPr>
          </a:p>
        </p:txBody>
      </p:sp>
    </p:spTree>
    <p:extLst>
      <p:ext uri="{BB962C8B-B14F-4D97-AF65-F5344CB8AC3E}">
        <p14:creationId xmlns:p14="http://schemas.microsoft.com/office/powerpoint/2010/main" val="3548543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HEaTE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TEM Learning_template_2016_4x3_standard.potx" id="{A1A586F3-57D6-4992-AD8C-7E3E0FCA243E}" vid="{7B5F718D-4B17-4489-B69E-76531A3433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STEM Learning_template_2016_4x3_standard</Template>
  <TotalTime>1812</TotalTime>
  <Words>3149</Words>
  <Application>Microsoft Macintosh PowerPoint</Application>
  <PresentationFormat>On-screen Show (4:3)</PresentationFormat>
  <Paragraphs>323</Paragraphs>
  <Slides>17</Slides>
  <Notes>16</Notes>
  <HiddenSlides>4</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HEaTED Theme</vt:lpstr>
      <vt:lpstr>Using the STEM learning impact evaluation process</vt:lpstr>
      <vt:lpstr>Learning intentions</vt:lpstr>
      <vt:lpstr>During the CPD</vt:lpstr>
      <vt:lpstr>PowerPoint Presentation</vt:lpstr>
      <vt:lpstr>Accessing the on-line impact process</vt:lpstr>
      <vt:lpstr>PowerPoint Presentation</vt:lpstr>
      <vt:lpstr>Types of Impact </vt:lpstr>
      <vt:lpstr>Evidence of Impact </vt:lpstr>
      <vt:lpstr>PowerPoint Presentation</vt:lpstr>
      <vt:lpstr>PowerPoint Presentation</vt:lpstr>
      <vt:lpstr>PowerPoint Presentation</vt:lpstr>
      <vt:lpstr>PowerPoint Presentation</vt:lpstr>
      <vt:lpstr>PowerPoint Presentation</vt:lpstr>
      <vt:lpstr>5.0 Impact (SLP- SEF extract)</vt:lpstr>
      <vt:lpstr>Measurable impact https://www.stem.org.uk/impact </vt:lpstr>
      <vt:lpstr>PowerPoint Presentation</vt:lpstr>
      <vt:lpstr>Learning intentions</vt:lpstr>
    </vt:vector>
  </TitlesOfParts>
  <Manager/>
  <Company>Myscience.co Ltd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of presentation Arial Regular 44pt</dc:title>
  <dc:subject/>
  <dc:creator>Paula Dewsnap</dc:creator>
  <cp:keywords/>
  <dc:description/>
  <cp:lastModifiedBy>Linda Needham</cp:lastModifiedBy>
  <cp:revision>62</cp:revision>
  <dcterms:created xsi:type="dcterms:W3CDTF">2016-02-11T16:30:22Z</dcterms:created>
  <dcterms:modified xsi:type="dcterms:W3CDTF">2016-06-01T10:32:39Z</dcterms:modified>
  <cp:category/>
</cp:coreProperties>
</file>