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7" r:id="rId2"/>
    <p:sldId id="314" r:id="rId3"/>
    <p:sldId id="423" r:id="rId4"/>
    <p:sldId id="424" r:id="rId5"/>
    <p:sldId id="366" r:id="rId6"/>
    <p:sldId id="443" r:id="rId7"/>
    <p:sldId id="407" r:id="rId8"/>
    <p:sldId id="442" r:id="rId9"/>
    <p:sldId id="422" r:id="rId10"/>
    <p:sldId id="408" r:id="rId11"/>
    <p:sldId id="430" r:id="rId12"/>
    <p:sldId id="369" r:id="rId13"/>
    <p:sldId id="438" r:id="rId14"/>
    <p:sldId id="372" r:id="rId15"/>
    <p:sldId id="439" r:id="rId16"/>
    <p:sldId id="377" r:id="rId17"/>
    <p:sldId id="380" r:id="rId18"/>
    <p:sldId id="435" r:id="rId19"/>
    <p:sldId id="436" r:id="rId20"/>
    <p:sldId id="437" r:id="rId21"/>
    <p:sldId id="388" r:id="rId22"/>
    <p:sldId id="389" r:id="rId23"/>
    <p:sldId id="390" r:id="rId24"/>
    <p:sldId id="391" r:id="rId25"/>
    <p:sldId id="392" r:id="rId26"/>
    <p:sldId id="434" r:id="rId27"/>
    <p:sldId id="444" r:id="rId28"/>
    <p:sldId id="393" r:id="rId29"/>
    <p:sldId id="421" r:id="rId30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D36"/>
    <a:srgbClr val="DF9E99"/>
    <a:srgbClr val="9C5946"/>
    <a:srgbClr val="EADA08"/>
    <a:srgbClr val="6EA92D"/>
    <a:srgbClr val="FF29D6"/>
    <a:srgbClr val="FFFF00"/>
    <a:srgbClr val="D99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61" autoAdjust="0"/>
  </p:normalViewPr>
  <p:slideViewPr>
    <p:cSldViewPr snapToGrid="0" snapToObjects="1">
      <p:cViewPr>
        <p:scale>
          <a:sx n="71" d="100"/>
          <a:sy n="71" d="100"/>
        </p:scale>
        <p:origin x="-36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9893E-788B-4B53-A5AC-2956085342E2}" type="doc">
      <dgm:prSet loTypeId="urn:microsoft.com/office/officeart/2008/layout/VerticalAccent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B5381D7D-F471-42CE-BDD5-A5EE6D9A3CB6}">
      <dgm:prSet custT="1"/>
      <dgm:spPr/>
      <dgm:t>
        <a:bodyPr/>
        <a:lstStyle/>
        <a:p>
          <a:pPr algn="ctr"/>
          <a:r>
            <a:rPr lang="en-GB" altLang="en-US" sz="1800" b="1" dirty="0" smtClean="0">
              <a:solidFill>
                <a:srgbClr val="AB3D36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Confidence Building -</a:t>
          </a:r>
          <a:r>
            <a:rPr lang="en-GB" altLang="en-US" sz="1800" b="1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GB" altLang="en-US" sz="1800" b="1" dirty="0" smtClean="0">
              <a:solidFill>
                <a:srgbClr val="AB3D36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Profile Raising - Career Progressing </a:t>
          </a:r>
          <a:r>
            <a:rPr lang="en-GB" altLang="en-US" sz="300" b="1" dirty="0" smtClean="0">
              <a:solidFill>
                <a:srgbClr val="AB3D36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	    </a:t>
          </a:r>
        </a:p>
        <a:p>
          <a:pPr algn="ctr"/>
          <a:r>
            <a:rPr lang="en-GB" altLang="en-US" sz="2400" b="1" dirty="0" smtClean="0">
              <a:solidFill>
                <a:srgbClr val="AB3D36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Revenue Generating</a:t>
          </a:r>
        </a:p>
      </dgm:t>
    </dgm:pt>
    <dgm:pt modelId="{CAB084D8-05D1-4F87-8DFF-40DFC4675D8C}" type="parTrans" cxnId="{B3715B67-5AE7-4807-9DA5-D01F5C27B387}">
      <dgm:prSet/>
      <dgm:spPr/>
      <dgm:t>
        <a:bodyPr/>
        <a:lstStyle/>
        <a:p>
          <a:endParaRPr lang="en-GB"/>
        </a:p>
      </dgm:t>
    </dgm:pt>
    <dgm:pt modelId="{056751C3-6E12-4A33-9CAD-930A4898F280}" type="sibTrans" cxnId="{B3715B67-5AE7-4807-9DA5-D01F5C27B387}">
      <dgm:prSet/>
      <dgm:spPr/>
      <dgm:t>
        <a:bodyPr/>
        <a:lstStyle/>
        <a:p>
          <a:endParaRPr lang="en-GB"/>
        </a:p>
      </dgm:t>
    </dgm:pt>
    <dgm:pt modelId="{B5C2BFBF-3F40-4F98-8156-6BD8D40497AB}">
      <dgm:prSet phldrT="[Text]"/>
      <dgm:spPr/>
      <dgm:t>
        <a:bodyPr/>
        <a:lstStyle/>
        <a:p>
          <a:endParaRPr lang="en-GB" dirty="0"/>
        </a:p>
      </dgm:t>
    </dgm:pt>
    <dgm:pt modelId="{072F6879-0B20-4383-A42C-BAF42C41D76F}" type="sibTrans" cxnId="{D8EB1071-48C7-415D-BF12-82EE0BF57623}">
      <dgm:prSet/>
      <dgm:spPr/>
      <dgm:t>
        <a:bodyPr/>
        <a:lstStyle/>
        <a:p>
          <a:endParaRPr lang="en-GB"/>
        </a:p>
      </dgm:t>
    </dgm:pt>
    <dgm:pt modelId="{04727F39-7B1B-4837-94E7-9C8AFAB82AB7}" type="parTrans" cxnId="{D8EB1071-48C7-415D-BF12-82EE0BF57623}">
      <dgm:prSet/>
      <dgm:spPr/>
      <dgm:t>
        <a:bodyPr/>
        <a:lstStyle/>
        <a:p>
          <a:endParaRPr lang="en-GB"/>
        </a:p>
      </dgm:t>
    </dgm:pt>
    <dgm:pt modelId="{B6ABC735-06BC-4699-886A-1E9C16314B16}" type="pres">
      <dgm:prSet presAssocID="{6879893E-788B-4B53-A5AC-2956085342E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86FE7FDB-8FCE-4223-8846-79B36A8CD870}" type="pres">
      <dgm:prSet presAssocID="{B5C2BFBF-3F40-4F98-8156-6BD8D40497AB}" presName="parenttextcomposite" presStyleCnt="0"/>
      <dgm:spPr/>
    </dgm:pt>
    <dgm:pt modelId="{E850711E-4BAC-4A9B-A512-AC63DFC84FED}" type="pres">
      <dgm:prSet presAssocID="{B5C2BFBF-3F40-4F98-8156-6BD8D40497AB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C39A53-3787-4807-A906-59D8353B92B6}" type="pres">
      <dgm:prSet presAssocID="{B5C2BFBF-3F40-4F98-8156-6BD8D40497AB}" presName="composite" presStyleCnt="0"/>
      <dgm:spPr/>
    </dgm:pt>
    <dgm:pt modelId="{77A66976-E612-4CC2-BF58-BD1D53ADAAB5}" type="pres">
      <dgm:prSet presAssocID="{B5C2BFBF-3F40-4F98-8156-6BD8D40497AB}" presName="chevron1" presStyleLbl="alignNode1" presStyleIdx="0" presStyleCnt="7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6C30006E-84AF-4249-9477-17E932399051}" type="pres">
      <dgm:prSet presAssocID="{B5C2BFBF-3F40-4F98-8156-6BD8D40497AB}" presName="chevron2" presStyleLbl="alignNode1" presStyleIdx="1" presStyleCnt="7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5346800C-9E12-4196-91BC-658877615340}" type="pres">
      <dgm:prSet presAssocID="{B5C2BFBF-3F40-4F98-8156-6BD8D40497AB}" presName="chevron3" presStyleLbl="alignNode1" presStyleIdx="2" presStyleCnt="7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2A7305BE-5907-4EB8-8E8F-1C6D4D610599}" type="pres">
      <dgm:prSet presAssocID="{B5C2BFBF-3F40-4F98-8156-6BD8D40497AB}" presName="chevron4" presStyleLbl="alignNode1" presStyleIdx="3" presStyleCnt="7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ABCDE5DC-1DAC-4D85-9464-160327008178}" type="pres">
      <dgm:prSet presAssocID="{B5C2BFBF-3F40-4F98-8156-6BD8D40497AB}" presName="chevron5" presStyleLbl="alignNode1" presStyleIdx="4" presStyleCnt="7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38C76E46-81F0-449D-91BC-41CDD6280B2F}" type="pres">
      <dgm:prSet presAssocID="{B5C2BFBF-3F40-4F98-8156-6BD8D40497AB}" presName="chevron6" presStyleLbl="alignNode1" presStyleIdx="5" presStyleCnt="7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79231C2D-2981-42F4-B56A-B4ED335404A5}" type="pres">
      <dgm:prSet presAssocID="{B5C2BFBF-3F40-4F98-8156-6BD8D40497AB}" presName="chevron7" presStyleLbl="alignNode1" presStyleIdx="6" presStyleCnt="7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54644F86-70F3-44D0-9130-1063CF0DA723}" type="pres">
      <dgm:prSet presAssocID="{B5C2BFBF-3F40-4F98-8156-6BD8D40497AB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8A1C3A-176B-41E3-B019-A2D7F106F281}" type="presOf" srcId="{6879893E-788B-4B53-A5AC-2956085342E2}" destId="{B6ABC735-06BC-4699-886A-1E9C16314B16}" srcOrd="0" destOrd="0" presId="urn:microsoft.com/office/officeart/2008/layout/VerticalAccentList"/>
    <dgm:cxn modelId="{3681038A-0B70-4BE8-99F7-5A185DEFFEEB}" type="presOf" srcId="{B5381D7D-F471-42CE-BDD5-A5EE6D9A3CB6}" destId="{54644F86-70F3-44D0-9130-1063CF0DA723}" srcOrd="0" destOrd="0" presId="urn:microsoft.com/office/officeart/2008/layout/VerticalAccentList"/>
    <dgm:cxn modelId="{D8EB1071-48C7-415D-BF12-82EE0BF57623}" srcId="{6879893E-788B-4B53-A5AC-2956085342E2}" destId="{B5C2BFBF-3F40-4F98-8156-6BD8D40497AB}" srcOrd="0" destOrd="0" parTransId="{04727F39-7B1B-4837-94E7-9C8AFAB82AB7}" sibTransId="{072F6879-0B20-4383-A42C-BAF42C41D76F}"/>
    <dgm:cxn modelId="{B3715B67-5AE7-4807-9DA5-D01F5C27B387}" srcId="{B5C2BFBF-3F40-4F98-8156-6BD8D40497AB}" destId="{B5381D7D-F471-42CE-BDD5-A5EE6D9A3CB6}" srcOrd="0" destOrd="0" parTransId="{CAB084D8-05D1-4F87-8DFF-40DFC4675D8C}" sibTransId="{056751C3-6E12-4A33-9CAD-930A4898F280}"/>
    <dgm:cxn modelId="{687F931A-3E0C-424B-B66E-AE36386B1294}" type="presOf" srcId="{B5C2BFBF-3F40-4F98-8156-6BD8D40497AB}" destId="{E850711E-4BAC-4A9B-A512-AC63DFC84FED}" srcOrd="0" destOrd="0" presId="urn:microsoft.com/office/officeart/2008/layout/VerticalAccentList"/>
    <dgm:cxn modelId="{AEC50DD5-6E56-4F69-B5D6-25F1723F1D53}" type="presParOf" srcId="{B6ABC735-06BC-4699-886A-1E9C16314B16}" destId="{86FE7FDB-8FCE-4223-8846-79B36A8CD870}" srcOrd="0" destOrd="0" presId="urn:microsoft.com/office/officeart/2008/layout/VerticalAccentList"/>
    <dgm:cxn modelId="{3B624342-9CF7-4FF3-8ECF-57B67F740036}" type="presParOf" srcId="{86FE7FDB-8FCE-4223-8846-79B36A8CD870}" destId="{E850711E-4BAC-4A9B-A512-AC63DFC84FED}" srcOrd="0" destOrd="0" presId="urn:microsoft.com/office/officeart/2008/layout/VerticalAccentList"/>
    <dgm:cxn modelId="{B168EB4C-BD36-4B65-8C3A-860EC42CCF98}" type="presParOf" srcId="{B6ABC735-06BC-4699-886A-1E9C16314B16}" destId="{9EC39A53-3787-4807-A906-59D8353B92B6}" srcOrd="1" destOrd="0" presId="urn:microsoft.com/office/officeart/2008/layout/VerticalAccentList"/>
    <dgm:cxn modelId="{F0751723-9F53-4D49-9494-59387B621DF2}" type="presParOf" srcId="{9EC39A53-3787-4807-A906-59D8353B92B6}" destId="{77A66976-E612-4CC2-BF58-BD1D53ADAAB5}" srcOrd="0" destOrd="0" presId="urn:microsoft.com/office/officeart/2008/layout/VerticalAccentList"/>
    <dgm:cxn modelId="{8C136E26-F363-4547-976D-C7DDEA00C192}" type="presParOf" srcId="{9EC39A53-3787-4807-A906-59D8353B92B6}" destId="{6C30006E-84AF-4249-9477-17E932399051}" srcOrd="1" destOrd="0" presId="urn:microsoft.com/office/officeart/2008/layout/VerticalAccentList"/>
    <dgm:cxn modelId="{0DCB7339-F334-4072-8331-DB0BA933D329}" type="presParOf" srcId="{9EC39A53-3787-4807-A906-59D8353B92B6}" destId="{5346800C-9E12-4196-91BC-658877615340}" srcOrd="2" destOrd="0" presId="urn:microsoft.com/office/officeart/2008/layout/VerticalAccentList"/>
    <dgm:cxn modelId="{C6A13391-29E6-49B0-9488-9D3C2CE06DC6}" type="presParOf" srcId="{9EC39A53-3787-4807-A906-59D8353B92B6}" destId="{2A7305BE-5907-4EB8-8E8F-1C6D4D610599}" srcOrd="3" destOrd="0" presId="urn:microsoft.com/office/officeart/2008/layout/VerticalAccentList"/>
    <dgm:cxn modelId="{7A585B51-FC83-423E-B9A6-FE68F215CA98}" type="presParOf" srcId="{9EC39A53-3787-4807-A906-59D8353B92B6}" destId="{ABCDE5DC-1DAC-4D85-9464-160327008178}" srcOrd="4" destOrd="0" presId="urn:microsoft.com/office/officeart/2008/layout/VerticalAccentList"/>
    <dgm:cxn modelId="{D5C137AA-1736-47C8-B7D8-C11948625707}" type="presParOf" srcId="{9EC39A53-3787-4807-A906-59D8353B92B6}" destId="{38C76E46-81F0-449D-91BC-41CDD6280B2F}" srcOrd="5" destOrd="0" presId="urn:microsoft.com/office/officeart/2008/layout/VerticalAccentList"/>
    <dgm:cxn modelId="{9F48C150-FA89-413C-AEDD-13CF76A48288}" type="presParOf" srcId="{9EC39A53-3787-4807-A906-59D8353B92B6}" destId="{79231C2D-2981-42F4-B56A-B4ED335404A5}" srcOrd="6" destOrd="0" presId="urn:microsoft.com/office/officeart/2008/layout/VerticalAccentList"/>
    <dgm:cxn modelId="{580097C9-2571-4BDE-BE15-540FE2E54BB7}" type="presParOf" srcId="{9EC39A53-3787-4807-A906-59D8353B92B6}" destId="{54644F86-70F3-44D0-9130-1063CF0DA72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0711E-4BAC-4A9B-A512-AC63DFC84FED}">
      <dsp:nvSpPr>
        <dsp:cNvPr id="0" name=""/>
        <dsp:cNvSpPr/>
      </dsp:nvSpPr>
      <dsp:spPr>
        <a:xfrm>
          <a:off x="109305" y="371618"/>
          <a:ext cx="6536531" cy="59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109305" y="371618"/>
        <a:ext cx="6536531" cy="594230"/>
      </dsp:txXfrm>
    </dsp:sp>
    <dsp:sp modelId="{77A66976-E612-4CC2-BF58-BD1D53ADAAB5}">
      <dsp:nvSpPr>
        <dsp:cNvPr id="0" name=""/>
        <dsp:cNvSpPr/>
      </dsp:nvSpPr>
      <dsp:spPr>
        <a:xfrm>
          <a:off x="109305" y="965848"/>
          <a:ext cx="1529548" cy="1210468"/>
        </a:xfrm>
        <a:prstGeom prst="chevron">
          <a:avLst>
            <a:gd name="adj" fmla="val 70610"/>
          </a:avLst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30006E-84AF-4249-9477-17E932399051}">
      <dsp:nvSpPr>
        <dsp:cNvPr id="0" name=""/>
        <dsp:cNvSpPr/>
      </dsp:nvSpPr>
      <dsp:spPr>
        <a:xfrm>
          <a:off x="1028051" y="965848"/>
          <a:ext cx="1529548" cy="1210468"/>
        </a:xfrm>
        <a:prstGeom prst="chevron">
          <a:avLst>
            <a:gd name="adj" fmla="val 70610"/>
          </a:avLst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46800C-9E12-4196-91BC-658877615340}">
      <dsp:nvSpPr>
        <dsp:cNvPr id="0" name=""/>
        <dsp:cNvSpPr/>
      </dsp:nvSpPr>
      <dsp:spPr>
        <a:xfrm>
          <a:off x="1947523" y="965848"/>
          <a:ext cx="1529548" cy="1210468"/>
        </a:xfrm>
        <a:prstGeom prst="chevron">
          <a:avLst>
            <a:gd name="adj" fmla="val 70610"/>
          </a:avLst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7305BE-5907-4EB8-8E8F-1C6D4D610599}">
      <dsp:nvSpPr>
        <dsp:cNvPr id="0" name=""/>
        <dsp:cNvSpPr/>
      </dsp:nvSpPr>
      <dsp:spPr>
        <a:xfrm>
          <a:off x="2866269" y="965848"/>
          <a:ext cx="1529548" cy="1210468"/>
        </a:xfrm>
        <a:prstGeom prst="chevron">
          <a:avLst>
            <a:gd name="adj" fmla="val 70610"/>
          </a:avLst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CDE5DC-1DAC-4D85-9464-160327008178}">
      <dsp:nvSpPr>
        <dsp:cNvPr id="0" name=""/>
        <dsp:cNvSpPr/>
      </dsp:nvSpPr>
      <dsp:spPr>
        <a:xfrm>
          <a:off x="3785741" y="965848"/>
          <a:ext cx="1529548" cy="1210468"/>
        </a:xfrm>
        <a:prstGeom prst="chevron">
          <a:avLst>
            <a:gd name="adj" fmla="val 70610"/>
          </a:avLst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C76E46-81F0-449D-91BC-41CDD6280B2F}">
      <dsp:nvSpPr>
        <dsp:cNvPr id="0" name=""/>
        <dsp:cNvSpPr/>
      </dsp:nvSpPr>
      <dsp:spPr>
        <a:xfrm>
          <a:off x="4704487" y="965848"/>
          <a:ext cx="1529548" cy="1210468"/>
        </a:xfrm>
        <a:prstGeom prst="chevron">
          <a:avLst>
            <a:gd name="adj" fmla="val 70610"/>
          </a:avLst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31C2D-2981-42F4-B56A-B4ED335404A5}">
      <dsp:nvSpPr>
        <dsp:cNvPr id="0" name=""/>
        <dsp:cNvSpPr/>
      </dsp:nvSpPr>
      <dsp:spPr>
        <a:xfrm>
          <a:off x="5623959" y="965848"/>
          <a:ext cx="1529548" cy="1210468"/>
        </a:xfrm>
        <a:prstGeom prst="chevron">
          <a:avLst>
            <a:gd name="adj" fmla="val 70610"/>
          </a:avLst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644F86-70F3-44D0-9130-1063CF0DA723}">
      <dsp:nvSpPr>
        <dsp:cNvPr id="0" name=""/>
        <dsp:cNvSpPr/>
      </dsp:nvSpPr>
      <dsp:spPr>
        <a:xfrm>
          <a:off x="109305" y="1086895"/>
          <a:ext cx="6621506" cy="9683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800" b="1" kern="1200" dirty="0" smtClean="0">
              <a:solidFill>
                <a:srgbClr val="AB3D36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Confidence Building -</a:t>
          </a:r>
          <a:r>
            <a:rPr lang="en-GB" altLang="en-US" sz="1800" b="1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GB" altLang="en-US" sz="1800" b="1" kern="1200" dirty="0" smtClean="0">
              <a:solidFill>
                <a:srgbClr val="AB3D36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Profile Raising - Career Progressing </a:t>
          </a:r>
          <a:r>
            <a:rPr lang="en-GB" altLang="en-US" sz="300" b="1" kern="1200" dirty="0" smtClean="0">
              <a:solidFill>
                <a:srgbClr val="AB3D36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	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b="1" kern="1200" dirty="0" smtClean="0">
              <a:solidFill>
                <a:srgbClr val="AB3D36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Revenue Generating</a:t>
          </a:r>
        </a:p>
      </dsp:txBody>
      <dsp:txXfrm>
        <a:off x="109305" y="1086895"/>
        <a:ext cx="6621506" cy="968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7E5B56-869D-41A8-9DA5-D86BB69E870D}" type="datetimeFigureOut">
              <a:rPr lang="en-GB"/>
              <a:pPr>
                <a:defRPr/>
              </a:pPr>
              <a:t>03/12/2015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7FA948B-99A6-4FE5-90F6-136B96DBD2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6388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232D08-ECCE-4AB6-A767-E331BDAD045E}" type="datetimeFigureOut">
              <a:rPr lang="en-GB"/>
              <a:pPr>
                <a:defRPr/>
              </a:pPr>
              <a:t>03/12/2015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053384F-C71C-4C73-8AC6-F88CB19520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490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ted.ac.uk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ationalstemcentre.org.uk/heated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ted.ac.uk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ationalstemcentre.org.uk/heated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5D076F6-F8F1-434C-B061-2708EE4ADD6E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4130506-86CC-401F-87C2-DC0F9F501C22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http://www.nationalstemcentre.org.uk/heated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r>
              <a:rPr lang="en-GB" altLang="en-US" b="1" smtClean="0"/>
              <a:t>Your Online Groups</a:t>
            </a:r>
            <a:endParaRPr lang="en-GB" altLang="en-US" smtClean="0"/>
          </a:p>
          <a:p>
            <a:r>
              <a:rPr lang="en-GB" altLang="en-US" smtClean="0"/>
              <a:t>The HEaTED Online Groups support the HEaTED Regional Networks. Please get involved, start a topic and contribute to a discussion before and after the Regional Network Event. Technical Staff from HEaTED member Institutions can access this facility for free, just register on the main </a:t>
            </a:r>
            <a:r>
              <a:rPr lang="en-GB" altLang="en-US" u="sng" smtClean="0">
                <a:hlinkClick r:id="rId3"/>
              </a:rPr>
              <a:t>HEaTED Website</a:t>
            </a:r>
            <a:r>
              <a:rPr lang="en-GB" altLang="en-US" smtClean="0"/>
              <a:t> and then the </a:t>
            </a:r>
            <a:r>
              <a:rPr lang="en-GB" altLang="en-US" u="sng" smtClean="0">
                <a:hlinkClick r:id="rId4"/>
              </a:rPr>
              <a:t>Online Groups</a:t>
            </a:r>
            <a:r>
              <a:rPr lang="en-GB" altLang="en-US" smtClean="0"/>
              <a:t> if you have not done so already.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11A8407-163C-4DB8-B68B-0BA8930660FE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http://www.nationalstemcentre.org.uk/heated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r>
              <a:rPr lang="en-GB" altLang="en-US" b="1" smtClean="0"/>
              <a:t>Your Online Groups</a:t>
            </a:r>
            <a:endParaRPr lang="en-GB" altLang="en-US" smtClean="0"/>
          </a:p>
          <a:p>
            <a:r>
              <a:rPr lang="en-GB" altLang="en-US" smtClean="0"/>
              <a:t>The HEaTED Online Groups support the HEaTED Regional Networks. Please get involved, start a topic and contribute to a discussion before and after the Regional Network Event. Technical Staff from HEaTED member Institutions can access this facility for free, just register on the main </a:t>
            </a:r>
            <a:r>
              <a:rPr lang="en-GB" altLang="en-US" u="sng" smtClean="0">
                <a:hlinkClick r:id="rId3"/>
              </a:rPr>
              <a:t>HEaTED Website</a:t>
            </a:r>
            <a:r>
              <a:rPr lang="en-GB" altLang="en-US" smtClean="0"/>
              <a:t> and then the </a:t>
            </a:r>
            <a:r>
              <a:rPr lang="en-GB" altLang="en-US" u="sng" smtClean="0">
                <a:hlinkClick r:id="rId4"/>
              </a:rPr>
              <a:t>Online Groups</a:t>
            </a:r>
            <a:r>
              <a:rPr lang="en-GB" altLang="en-US" smtClean="0"/>
              <a:t> if you have not done so already.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0E0FF1A-F1C6-4FEA-94B8-687DBCA81EC1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1C61EDB-1EEE-4649-B635-228FBDCE9C04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F73AE3A-01C4-4A9E-A079-F7DD63749353}" type="slidenum">
              <a:rPr lang="en-GB" altLang="en-US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B619492-BB42-446F-83B2-65E5F4FFB4D8}" type="slidenum">
              <a:rPr lang="en-GB" altLang="en-US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HEaTED is a vehicle, we can sign post you to professional bodies, give you the tools to meet the competencies and have matched our courses to the Science and Engineering Council’s competencies.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r>
              <a:rPr lang="en-GB" altLang="en-US" smtClean="0"/>
              <a:t>This year to date, 10% of attendees who completed evaluation forms at our Course and Regional Network Meetings have stated that their attendance at one of our events / courses contributed to their application for/renewal of Professional Registration.  A further 13% of our attendees requested more information on Professional Registration which we followed up with our ‘Quick Guide’ and have passed their details on to the IST to follow up. </a:t>
            </a:r>
          </a:p>
          <a:p>
            <a:r>
              <a:rPr lang="en-GB" altLang="en-US" smtClean="0"/>
              <a:t>We are in discussions with the IST and Science Council about how to increase the number of our members gaining Professional Registration in a more joined up manner.  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http://www.heated.ac.uk/professional-registration/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819E2AE-85F7-4D18-BF00-F814DD3DCBD6}" type="slidenum">
              <a:rPr lang="en-GB" altLang="en-US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52A79E8-CDD4-4FCC-8AC6-C5360A6FB11A}" type="slidenum">
              <a:rPr lang="en-GB" altLang="en-US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HEaTED is a vehicle, we can sign post you to professional bodies, give you the tools to meet the competencies and have matched our courses to the Science and Engineering Council’s competencies.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r>
              <a:rPr lang="en-GB" altLang="en-US" smtClean="0"/>
              <a:t>This year to date, 10% of attendees who completed evaluation forms at our Course and Regional Network Meetings have stated that their attendance at one of our events / courses contributed to their application for/renewal of Professional Registration.  A further 13% of our attendees requested more information on Professional Registration which we followed up with our ‘Quick Guide’ and have passed their details on to the IST to follow up. </a:t>
            </a:r>
          </a:p>
          <a:p>
            <a:r>
              <a:rPr lang="en-GB" altLang="en-US" smtClean="0"/>
              <a:t>We are in discussions with the IST and Science Council about how to increase the number of our members gaining Professional Registration in a more joined up manner.  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http://www.heated.ac.uk/professional-registration/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4908E0A-E3E8-4501-8A55-04DAB5FD800B}" type="slidenum">
              <a:rPr lang="en-GB" altLang="en-US"/>
              <a:pPr>
                <a:spcBef>
                  <a:spcPct val="0"/>
                </a:spcBef>
              </a:pPr>
              <a:t>26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222A31C-B9A7-4A62-BEE1-EF64A3DD167B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What can HEaTED do for you?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3A9C22D-A9F6-44F5-BE73-A9CDC3D5B620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860966C-54B0-493F-9997-4C1C713AE6C5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0E5ABFC-9A5F-4CC7-AC2A-08CDBF96EECA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http://www.heated.ac.uk/our-courses/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7C47B76-5D63-4BCB-A135-3EEC2FE43D3A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http://www.heated.ac.uk/our-courses/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Handout to give out showing on-demand courses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7084F5F-A0F5-4226-A83D-0EB2E1D4C870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83CE874-E926-4239-B255-BD66F9770259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http://www.heated.ac.uk/our-courses/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68F9C76-1B6D-459E-AD7B-C9A0766AC4E2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3396-098C-4321-9815-FA3A5F3FEAEC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77DD-D0E6-49EB-89A1-A0560F09D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1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0C90-B883-40F7-AB1D-C08D33013FEF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D6C0-699F-4667-A32C-04CDE209D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4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D3F1-4573-45BB-9835-CC12D0AD8450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A6096-67BE-422F-92E2-2736AA001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31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0CBCB-3A60-4BC4-98BE-70099CEFEDB1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0EA5A-9987-4F8D-B64B-6064F8D5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24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0015-BB5A-4E13-9239-0A01E5C66197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9E4F-0305-4FBF-BD62-F785A32E4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48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823E-8A85-4097-B6A7-ADBC6D8E9CCD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58E24-A80B-4E38-933B-2F82F3FE1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50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012F-B563-47B7-9FF8-C5FBFDCD64F6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0220A-E808-4DE0-8375-420ED86A1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54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1014-3FDB-4B50-A38F-5A7F99E68366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DFE52-84A9-434D-AE11-247B15A05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26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CE42-1DCA-43A3-BCE6-53C4B86A3120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355D3-1B3B-4DA8-B90C-7CEE8BFC8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88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A0E90-D348-4184-B267-0FEAD3B9AE36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86AFB-C167-43C4-B28B-AFFFD65B9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6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9C3C-6E7E-46FB-8EA4-06D6439E35A5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60702-8512-43F1-9308-4B5FE0393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0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4878B0-A81B-4AB3-95E1-DED464CB1C40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1AAF23C-5522-4577-A906-5BB92E2648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stemcentre.org.uk/heat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hyperlink" Target="https://www.heated.ac.uk/?search-class=DB_CustomSearch_Widget-db_customsearch_widget&amp;widget_number=preset-default&amp;all-0=courses&amp;cs-all-1=Teaching+and+Learning+Skills+for+Technical+Staff&amp;cs-wpcf-courseno-2=&amp;cs-all-3=HEaTED&amp;cs-all-4=&amp;search=Search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hyperlink" Target="https://www.heated.ac.uk/regional-network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ted.ac.uk/register-your-instituti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ated.ac.uk/wp-content/uploads/2012/05/HEaTED-Online-Groups-User-guide-May-2013.pdf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nationalstemcentre.org.uk/heat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ted.ac.uk/professional-registration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professionalregisters.org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istonline.org.uk/creative-arts-technician-support/" TargetMode="External"/><Relationship Id="rId4" Type="http://schemas.openxmlformats.org/officeDocument/2006/relationships/hyperlink" Target="http://www.engc.org.uk/benefits.aspx" TargetMode="External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ted.ac.uk/member-survey-on-professional-registration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eated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stemcentre.org.uk/heated" TargetMode="External"/><Relationship Id="rId2" Type="http://schemas.openxmlformats.org/officeDocument/2006/relationships/hyperlink" Target="http://www.heated.ac.uk/ev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ted.ac.uk/register-your-institu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hyperlink" Target="https://www.heated.ac.uk/register-a-technicia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eated.ac.uk/our-cours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ted.ac.uk/heated-black-friday-off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ted.ac.uk/wp-content/uploads/2012/08/HEaTED-Final-Version-Small-EMAIL-FILE.pdf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ated.ac.uk/courses/hc009/" TargetMode="External"/><Relationship Id="rId5" Type="http://schemas.openxmlformats.org/officeDocument/2006/relationships/hyperlink" Target="https://www.heated.ac.uk/courses/hc008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ted.ac.uk/courses/HA1111/" TargetMode="External"/><Relationship Id="rId13" Type="http://schemas.openxmlformats.org/officeDocument/2006/relationships/hyperlink" Target="http://www.heated.ac.uk/our-courses/" TargetMode="External"/><Relationship Id="rId3" Type="http://schemas.openxmlformats.org/officeDocument/2006/relationships/hyperlink" Target="https://www.heated.ac.uk/courses/hc007/" TargetMode="External"/><Relationship Id="rId7" Type="http://schemas.openxmlformats.org/officeDocument/2006/relationships/hyperlink" Target="https://www.heated.ac.uk/courses/ha1110/" TargetMode="External"/><Relationship Id="rId12" Type="http://schemas.openxmlformats.org/officeDocument/2006/relationships/hyperlink" Target="http://www.heated.ac.uk/courses/HA110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ated.ac.uk/courses/HA1115/" TargetMode="External"/><Relationship Id="rId11" Type="http://schemas.openxmlformats.org/officeDocument/2006/relationships/hyperlink" Target="https://www.heated.ac.uk/courses/HC0002/" TargetMode="External"/><Relationship Id="rId5" Type="http://schemas.openxmlformats.org/officeDocument/2006/relationships/hyperlink" Target="https://www.heated.ac.uk/courses/hc003/" TargetMode="External"/><Relationship Id="rId15" Type="http://schemas.openxmlformats.org/officeDocument/2006/relationships/image" Target="../media/image1.png"/><Relationship Id="rId10" Type="http://schemas.openxmlformats.org/officeDocument/2006/relationships/hyperlink" Target="http://www.heated.ac.uk/courses/ha0701/" TargetMode="External"/><Relationship Id="rId4" Type="http://schemas.openxmlformats.org/officeDocument/2006/relationships/hyperlink" Target="https://www.heated.ac.uk/courses/ot0001/" TargetMode="External"/><Relationship Id="rId9" Type="http://schemas.openxmlformats.org/officeDocument/2006/relationships/hyperlink" Target="https://www.heated.ac.uk/courses/gs0001/" TargetMode="Externa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91440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slid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7" r="63782"/>
          <a:stretch>
            <a:fillRect/>
          </a:stretch>
        </p:blipFill>
        <p:spPr bwMode="auto">
          <a:xfrm>
            <a:off x="-357188" y="4530725"/>
            <a:ext cx="3311526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3438525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latin typeface="Arial" charset="0"/>
              </a:rPr>
              <a:t>Sue Churm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latin typeface="Arial" charset="0"/>
              </a:rPr>
              <a:t>Membership &amp; Networks Manager</a:t>
            </a:r>
          </a:p>
        </p:txBody>
      </p:sp>
      <p:pic>
        <p:nvPicPr>
          <p:cNvPr id="4101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82663" y="1284288"/>
            <a:ext cx="8161337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 smtClean="0">
                <a:latin typeface="Arial" charset="0"/>
                <a:cs typeface="Arial" charset="0"/>
              </a:rPr>
              <a:t>Useful Guide Library - Available though our </a:t>
            </a:r>
            <a:r>
              <a:rPr lang="en-US" alt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  <a:hlinkClick r:id="rId3"/>
              </a:rPr>
              <a:t>Online Groups</a:t>
            </a:r>
            <a:endParaRPr lang="en-GB" altLang="en-US" sz="2200" b="1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t="16409" r="61073" b="4836"/>
          <a:stretch>
            <a:fillRect/>
          </a:stretch>
        </p:blipFill>
        <p:spPr bwMode="auto">
          <a:xfrm>
            <a:off x="1089025" y="1951038"/>
            <a:ext cx="380365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197475" y="1962150"/>
            <a:ext cx="2901950" cy="4400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400"/>
              </a:spcAft>
              <a:buFont typeface="Arial" charset="0"/>
              <a:buNone/>
              <a:defRPr/>
            </a:pPr>
            <a:r>
              <a:rPr lang="en-GB" altLang="en-US" sz="1800" b="1" dirty="0" smtClean="0">
                <a:latin typeface="Arial" charset="0"/>
                <a:cs typeface="Arial" charset="0"/>
              </a:rPr>
              <a:t>Example training guides:</a:t>
            </a:r>
          </a:p>
          <a:p>
            <a:pPr marL="0" indent="0" eaLnBrk="1" hangingPunct="1">
              <a:spcBef>
                <a:spcPct val="0"/>
              </a:spcBef>
              <a:spcAft>
                <a:spcPts val="400"/>
              </a:spcAft>
              <a:buFont typeface="Arial" charset="0"/>
              <a:buNone/>
              <a:defRPr/>
            </a:pPr>
            <a:endParaRPr lang="en-GB" altLang="en-US" sz="100" b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400"/>
              </a:spcAft>
              <a:defRPr/>
            </a:pPr>
            <a:r>
              <a:rPr lang="en-GB" altLang="en-US" sz="1800" dirty="0">
                <a:latin typeface="Arial" charset="0"/>
                <a:cs typeface="Arial" charset="0"/>
              </a:rPr>
              <a:t>Mentoring Essentials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defRPr/>
            </a:pPr>
            <a:r>
              <a:rPr lang="en-GB" altLang="en-US" sz="1800" dirty="0">
                <a:latin typeface="Arial" charset="0"/>
                <a:cs typeface="Arial" charset="0"/>
              </a:rPr>
              <a:t>Managing Projects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defRPr/>
            </a:pPr>
            <a:r>
              <a:rPr lang="en-GB" altLang="en-US" sz="1800" dirty="0" smtClean="0">
                <a:latin typeface="Arial" charset="0"/>
                <a:cs typeface="Arial" charset="0"/>
              </a:rPr>
              <a:t>Assertiveness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defRPr/>
            </a:pPr>
            <a:r>
              <a:rPr lang="en-GB" altLang="en-US" sz="1800" dirty="0" smtClean="0">
                <a:latin typeface="Arial" charset="0"/>
                <a:cs typeface="Arial" charset="0"/>
              </a:rPr>
              <a:t>Dealing with Difficult Behaviour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defRPr/>
            </a:pPr>
            <a:r>
              <a:rPr lang="en-GB" altLang="en-US" sz="1800" dirty="0" smtClean="0">
                <a:latin typeface="Arial" charset="0"/>
                <a:cs typeface="Arial" charset="0"/>
              </a:rPr>
              <a:t>Delegating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defRPr/>
            </a:pPr>
            <a:r>
              <a:rPr lang="en-GB" altLang="en-US" sz="1800" dirty="0" smtClean="0">
                <a:latin typeface="Arial" charset="0"/>
                <a:cs typeface="Arial" charset="0"/>
              </a:rPr>
              <a:t>Effective Change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defRPr/>
            </a:pPr>
            <a:r>
              <a:rPr lang="en-GB" altLang="en-US" sz="1800" dirty="0" smtClean="0">
                <a:latin typeface="Arial" charset="0"/>
                <a:cs typeface="Arial" charset="0"/>
              </a:rPr>
              <a:t>Goal Setting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defRPr/>
            </a:pPr>
            <a:r>
              <a:rPr lang="en-GB" altLang="en-US" sz="1800" dirty="0" smtClean="0">
                <a:latin typeface="Arial" charset="0"/>
                <a:cs typeface="Arial" charset="0"/>
              </a:rPr>
              <a:t>Managing Conduct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defRPr/>
            </a:pPr>
            <a:r>
              <a:rPr lang="en-GB" altLang="en-US" sz="1800" dirty="0" smtClean="0">
                <a:latin typeface="Arial" charset="0"/>
                <a:cs typeface="Arial" charset="0"/>
              </a:rPr>
              <a:t>Managing Teams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defRPr/>
            </a:pPr>
            <a:r>
              <a:rPr lang="en-GB" altLang="en-US" sz="1800" dirty="0" smtClean="0">
                <a:latin typeface="Arial" charset="0"/>
                <a:cs typeface="Arial" charset="0"/>
              </a:rPr>
              <a:t>Managing People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defRPr/>
            </a:pPr>
            <a:r>
              <a:rPr lang="en-GB" altLang="en-US" sz="1800" dirty="0" smtClean="0">
                <a:latin typeface="Arial" charset="0"/>
                <a:cs typeface="Arial" charset="0"/>
              </a:rPr>
              <a:t>Managing Email</a:t>
            </a:r>
          </a:p>
        </p:txBody>
      </p:sp>
      <p:pic>
        <p:nvPicPr>
          <p:cNvPr id="20485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2"/>
          <p:cNvSpPr txBox="1">
            <a:spLocks noChangeArrowheads="1"/>
          </p:cNvSpPr>
          <p:nvPr/>
        </p:nvSpPr>
        <p:spPr bwMode="auto">
          <a:xfrm>
            <a:off x="993775" y="563563"/>
            <a:ext cx="77295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476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Training 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014413" y="1277938"/>
            <a:ext cx="7907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Arial" charset="0"/>
              </a:rPr>
              <a:t>We are seeking new course providers</a:t>
            </a:r>
          </a:p>
        </p:txBody>
      </p:sp>
      <p:pic>
        <p:nvPicPr>
          <p:cNvPr id="22531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2"/>
          <p:cNvSpPr txBox="1">
            <a:spLocks noChangeArrowheads="1"/>
          </p:cNvSpPr>
          <p:nvPr/>
        </p:nvSpPr>
        <p:spPr bwMode="auto">
          <a:xfrm>
            <a:off x="993775" y="563563"/>
            <a:ext cx="77295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476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Training and Development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96950" y="3440113"/>
            <a:ext cx="8050213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can you, your department, your institution offer?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defRPr/>
            </a:pPr>
            <a:r>
              <a:rPr lang="en-GB" alt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  <a:hlinkClick r:id="rId5"/>
              </a:rPr>
              <a:t>Teaching &amp; Learning Skills for Technical Staff Module 2</a:t>
            </a:r>
            <a:r>
              <a:rPr lang="en-GB" alt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gain the skills necessary to develop into a training role</a:t>
            </a:r>
          </a:p>
          <a:p>
            <a:pPr eaLnBrk="1" hangingPunct="1">
              <a:defRPr/>
            </a:pPr>
            <a:endParaRPr lang="en-GB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defRPr/>
            </a:pPr>
            <a:endParaRPr lang="en-GB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 eaLnBrk="1" hangingPunct="1">
              <a:defRPr/>
            </a:pPr>
            <a:endParaRPr lang="en-GB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 eaLnBrk="1" hangingPunct="1">
              <a:buFont typeface="Arial" pitchFamily="34" charset="0"/>
              <a:buChar char="•"/>
              <a:defRPr/>
            </a:pPr>
            <a:endParaRPr lang="en-GB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909636" y="912812"/>
          <a:ext cx="7262813" cy="254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Regional Networks</a:t>
            </a:r>
          </a:p>
        </p:txBody>
      </p:sp>
      <p:pic>
        <p:nvPicPr>
          <p:cNvPr id="24579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#HEaTEDtechs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4451350" y="1281113"/>
            <a:ext cx="435451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000">
                <a:latin typeface="Arial" charset="0"/>
                <a:cs typeface="Arial" charset="0"/>
              </a:rPr>
              <a:t>Our network covers all UK regions</a:t>
            </a:r>
          </a:p>
          <a:p>
            <a:pPr>
              <a:spcBef>
                <a:spcPct val="0"/>
              </a:spcBef>
            </a:pPr>
            <a:r>
              <a:rPr lang="en-GB" altLang="en-US" sz="2000">
                <a:latin typeface="Arial" charset="0"/>
                <a:cs typeface="Arial" charset="0"/>
              </a:rPr>
              <a:t>Our free regional events take place in all regions at least twice a year</a:t>
            </a:r>
          </a:p>
          <a:p>
            <a:pPr>
              <a:spcBef>
                <a:spcPct val="0"/>
              </a:spcBef>
            </a:pPr>
            <a:r>
              <a:rPr lang="en-GB" altLang="en-US" sz="2000">
                <a:latin typeface="Arial" charset="0"/>
                <a:cs typeface="Arial" charset="0"/>
              </a:rPr>
              <a:t>Core opportunity to network with peers and colleagues across the region</a:t>
            </a:r>
          </a:p>
          <a:p>
            <a:pPr>
              <a:spcBef>
                <a:spcPct val="0"/>
              </a:spcBef>
            </a:pPr>
            <a:r>
              <a:rPr lang="en-GB" altLang="en-US" sz="2000">
                <a:latin typeface="Arial" charset="0"/>
                <a:cs typeface="Arial" charset="0"/>
              </a:rPr>
              <a:t>You set the agenda</a:t>
            </a:r>
          </a:p>
          <a:p>
            <a:pPr>
              <a:spcBef>
                <a:spcPct val="0"/>
              </a:spcBef>
            </a:pPr>
            <a:r>
              <a:rPr lang="en-GB" altLang="en-US" sz="2000">
                <a:latin typeface="Arial" charset="0"/>
                <a:cs typeface="Arial" charset="0"/>
              </a:rPr>
              <a:t>Workshops, tours, presentations, discussions and more.</a:t>
            </a:r>
          </a:p>
          <a:p>
            <a:pPr>
              <a:spcBef>
                <a:spcPct val="0"/>
              </a:spcBef>
            </a:pPr>
            <a:r>
              <a:rPr lang="en-GB" altLang="en-US" sz="2000">
                <a:latin typeface="Arial" charset="0"/>
                <a:cs typeface="Arial" charset="0"/>
              </a:rPr>
              <a:t>Over 850 technicians attended our events last year</a:t>
            </a:r>
          </a:p>
          <a:p>
            <a:pPr>
              <a:spcBef>
                <a:spcPct val="0"/>
              </a:spcBef>
            </a:pPr>
            <a:r>
              <a:rPr lang="en-GB" altLang="en-US" sz="2000">
                <a:latin typeface="Arial" charset="0"/>
                <a:cs typeface="Arial" charset="0"/>
              </a:rPr>
              <a:t>You can attends events in ANY region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Details of all events on our </a:t>
            </a:r>
            <a:r>
              <a:rPr lang="en-GB" altLang="en-US" sz="2000">
                <a:latin typeface="Arial" charset="0"/>
                <a:cs typeface="Arial" charset="0"/>
                <a:hlinkClick r:id="rId4"/>
              </a:rPr>
              <a:t>website</a:t>
            </a:r>
            <a:endParaRPr lang="en-GB" altLang="en-US" sz="20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0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200">
              <a:latin typeface="Arial" charset="0"/>
              <a:cs typeface="Arial" charset="0"/>
            </a:endParaRPr>
          </a:p>
        </p:txBody>
      </p:sp>
      <p:pic>
        <p:nvPicPr>
          <p:cNvPr id="24582" name="Picture 2" descr="http://www.bva.co.uk/images/content/BVA_new_regions_map_smal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292225"/>
            <a:ext cx="35861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24585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993775" y="1285875"/>
            <a:ext cx="730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1">
                <a:latin typeface="Arial" charset="0"/>
              </a:rPr>
              <a:t>Your region</a:t>
            </a:r>
          </a:p>
        </p:txBody>
      </p:sp>
      <p:pic>
        <p:nvPicPr>
          <p:cNvPr id="26627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#HEaTEDtechs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996950" y="4876800"/>
            <a:ext cx="79835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  <a:cs typeface="Arial" charset="0"/>
              </a:rPr>
              <a:t>Who’s missing?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charset="0"/>
                <a:cs typeface="Arial" charset="0"/>
              </a:rPr>
              <a:t>			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charset="0"/>
                <a:cs typeface="Arial" charset="0"/>
              </a:rPr>
              <a:t>									  </a:t>
            </a:r>
            <a:r>
              <a:rPr lang="en-GB" altLang="en-US" sz="2000" b="1">
                <a:solidFill>
                  <a:srgbClr val="AB3D36"/>
                </a:solidFill>
                <a:latin typeface="Arial" charset="0"/>
                <a:cs typeface="Arial" charset="0"/>
              </a:rPr>
              <a:t>Full UK membership list </a:t>
            </a:r>
            <a:r>
              <a:rPr lang="en-GB" altLang="en-US" sz="2000" b="1">
                <a:solidFill>
                  <a:srgbClr val="AB3D36"/>
                </a:solidFill>
                <a:latin typeface="Arial" charset="0"/>
                <a:cs typeface="Arial" charset="0"/>
                <a:hlinkClick r:id="rId3"/>
              </a:rPr>
              <a:t>here</a:t>
            </a:r>
            <a:endParaRPr lang="en-GB" altLang="en-US" sz="2000" b="1">
              <a:solidFill>
                <a:srgbClr val="AB3D3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4115" y="2003411"/>
            <a:ext cx="70241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>
            <a:spAutoFit/>
          </a:bodyPr>
          <a:lstStyle/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Manchester University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Lancaster University College St Martin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Preston University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Edgehill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John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Moores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University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1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2663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Regional Networks</a:t>
            </a:r>
          </a:p>
        </p:txBody>
      </p:sp>
      <p:pic>
        <p:nvPicPr>
          <p:cNvPr id="26635" name="Picture 2" descr="http://www.bva.co.uk/images/content/BVA_new_regions_map_smal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292225"/>
            <a:ext cx="35861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#HEaTEDtechs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pic>
        <p:nvPicPr>
          <p:cNvPr id="327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6827" t="10454" r="18794" b="6250"/>
          <a:stretch>
            <a:fillRect/>
          </a:stretch>
        </p:blipFill>
        <p:spPr bwMode="auto">
          <a:xfrm>
            <a:off x="1146175" y="2097088"/>
            <a:ext cx="4087813" cy="3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5494338" y="2033588"/>
            <a:ext cx="3649662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Your virtual Regional Network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Join for free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Connect with colleagues from all HEaTED member institutions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Share resources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You get out what you put in!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User guide </a:t>
            </a:r>
            <a:r>
              <a:rPr lang="en-GB" altLang="en-US" sz="2000">
                <a:latin typeface="Arial" charset="0"/>
                <a:cs typeface="Arial" charset="0"/>
                <a:hlinkClick r:id="rId6"/>
              </a:rPr>
              <a:t>here</a:t>
            </a:r>
            <a:r>
              <a:rPr lang="en-GB" altLang="en-US" sz="2000"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27654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2765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2"/>
          <p:cNvSpPr txBox="1">
            <a:spLocks noChangeArrowheads="1"/>
          </p:cNvSpPr>
          <p:nvPr/>
        </p:nvSpPr>
        <p:spPr bwMode="auto">
          <a:xfrm>
            <a:off x="993775" y="1285875"/>
            <a:ext cx="730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1">
                <a:latin typeface="Arial" charset="0"/>
              </a:rPr>
              <a:t>HEaTED Online Groups</a:t>
            </a:r>
          </a:p>
        </p:txBody>
      </p:sp>
      <p:sp>
        <p:nvSpPr>
          <p:cNvPr id="27658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Regional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042988" y="1284288"/>
            <a:ext cx="6099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Arial" charset="0"/>
              </a:rPr>
              <a:t>New Website &amp; Communications</a:t>
            </a:r>
          </a:p>
        </p:txBody>
      </p:sp>
      <p:pic>
        <p:nvPicPr>
          <p:cNvPr id="29699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#HEaTEDtechs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995363" y="1998663"/>
            <a:ext cx="74676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7325" indent="-1873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website launched January 2016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sign on for website and online groups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course bookings system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own personal CPD record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email format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Communications tailored to your location and specialism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Magazines, Blogs, Twitter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b="1" dirty="0" smtClean="0">
                <a:solidFill>
                  <a:srgbClr val="AB3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for us - Showcase your work - Raise your profile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2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2970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News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984250" y="1279525"/>
            <a:ext cx="790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  <a:cs typeface="Arial" charset="0"/>
              </a:rPr>
              <a:t>Competency Assessment Toolkit for Technical Staff</a:t>
            </a:r>
            <a:endParaRPr lang="en-US" altLang="en-US" sz="2400" b="1">
              <a:latin typeface="Arial" charset="0"/>
              <a:cs typeface="Arial" charset="0"/>
            </a:endParaRPr>
          </a:p>
        </p:txBody>
      </p:sp>
      <p:pic>
        <p:nvPicPr>
          <p:cNvPr id="31747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CATTS</a:t>
            </a:r>
          </a:p>
        </p:txBody>
      </p:sp>
      <p:sp>
        <p:nvSpPr>
          <p:cNvPr id="31751" name="Rectangle 1"/>
          <p:cNvSpPr>
            <a:spLocks noChangeArrowheads="1"/>
          </p:cNvSpPr>
          <p:nvPr/>
        </p:nvSpPr>
        <p:spPr bwMode="auto">
          <a:xfrm>
            <a:off x="984250" y="2005013"/>
            <a:ext cx="7907338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Arial" charset="0"/>
              </a:rPr>
              <a:t>We received many requests for help with organisational and individual performance assessment. In response and to meet a wider UK need, we have developed a new resource: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40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Arial" charset="0"/>
              </a:rPr>
              <a:t>• CATTS has been developed specifically for technical staff, designed by Technical Managers in conjunction with HR professionals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Arial" charset="0"/>
              </a:rPr>
              <a:t>• CATTS has been designed to change the way that the professional technicians explore performance. It requires a shift in thinking towards continuous review and improvement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Arial" charset="0"/>
              </a:rPr>
              <a:t>• Resource pack/Toolkit to help you and your Manager assess current competency and plan for future demands and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984250" y="1279525"/>
            <a:ext cx="7907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  <a:cs typeface="Arial" charset="0"/>
              </a:rPr>
              <a:t>CATTS addresses 5 key competency areas as Modules:</a:t>
            </a:r>
          </a:p>
        </p:txBody>
      </p:sp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CATTS</a:t>
            </a:r>
          </a:p>
        </p:txBody>
      </p:sp>
      <p:pic>
        <p:nvPicPr>
          <p:cNvPr id="32775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7383" r="27383" b="6250"/>
          <a:stretch>
            <a:fillRect/>
          </a:stretch>
        </p:blipFill>
        <p:spPr bwMode="auto">
          <a:xfrm>
            <a:off x="1411288" y="1730375"/>
            <a:ext cx="6326187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000250"/>
            <a:ext cx="7805737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CATTS</a:t>
            </a:r>
          </a:p>
        </p:txBody>
      </p:sp>
      <p:sp>
        <p:nvSpPr>
          <p:cNvPr id="33799" name="TextBox 5"/>
          <p:cNvSpPr txBox="1">
            <a:spLocks noChangeArrowheads="1"/>
          </p:cNvSpPr>
          <p:nvPr/>
        </p:nvSpPr>
        <p:spPr bwMode="auto">
          <a:xfrm>
            <a:off x="984250" y="1279525"/>
            <a:ext cx="790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GB" altLang="en-US" sz="2400" b="1">
                <a:latin typeface="Arial" charset="0"/>
                <a:cs typeface="Arial" charset="0"/>
              </a:rPr>
              <a:t>Each Module has a set of Behavioural Indicators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98538" y="2249488"/>
            <a:ext cx="80676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938" indent="-7938" eaLnBrk="1" hangingPunct="1"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914400" lvl="1" indent="-419100" eaLnBrk="1" hangingPunct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AutoNum type="arabicPeriod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Learner</a:t>
            </a:r>
          </a:p>
          <a:p>
            <a:pPr marL="914400" lvl="1" indent="-419100" eaLnBrk="1" hangingPunct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AutoNum type="arabicPeriod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Experimentalist</a:t>
            </a:r>
          </a:p>
          <a:p>
            <a:pPr marL="914400" lvl="1" indent="-419100" eaLnBrk="1" hangingPunct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AutoNum type="arabicPeriod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Practitioner</a:t>
            </a:r>
          </a:p>
          <a:p>
            <a:pPr marL="914400" lvl="1" indent="-419100" eaLnBrk="1" hangingPunct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AutoNum type="arabicPeriod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Specialist</a:t>
            </a:r>
          </a:p>
          <a:p>
            <a:pPr marL="914400" lvl="1" indent="-419100" eaLnBrk="1" hangingPunct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AutoNum type="arabicPeriod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Expert</a:t>
            </a:r>
          </a:p>
          <a:p>
            <a:pPr marL="1588" lvl="1" eaLnBrk="1" hangingPunct="1">
              <a:buClr>
                <a:schemeClr val="dk1"/>
              </a:buClr>
              <a:buSzPct val="100000"/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1588" lvl="1" eaLnBrk="1" hangingPunct="1">
              <a:buClr>
                <a:schemeClr val="dk1"/>
              </a:buClr>
              <a:buSzPct val="100000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The aim is to progress through these levels</a:t>
            </a:r>
          </a:p>
        </p:txBody>
      </p:sp>
      <p:pic>
        <p:nvPicPr>
          <p:cNvPr id="34819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CATTS</a:t>
            </a:r>
          </a:p>
        </p:txBody>
      </p:sp>
      <p:sp>
        <p:nvSpPr>
          <p:cNvPr id="34823" name="TextBox 5"/>
          <p:cNvSpPr txBox="1">
            <a:spLocks noChangeArrowheads="1"/>
          </p:cNvSpPr>
          <p:nvPr/>
        </p:nvSpPr>
        <p:spPr bwMode="auto">
          <a:xfrm>
            <a:off x="984250" y="1279525"/>
            <a:ext cx="7907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en-GB" altLang="en-US" sz="2400">
                <a:latin typeface="Arial" charset="0"/>
                <a:cs typeface="Arial" charset="0"/>
              </a:rPr>
              <a:t>Within each behavioural indicator there are </a:t>
            </a:r>
            <a:r>
              <a:rPr lang="en-GB" altLang="en-US" sz="2400" b="1">
                <a:latin typeface="Arial" charset="0"/>
                <a:cs typeface="Arial" charset="0"/>
              </a:rPr>
              <a:t>5</a:t>
            </a:r>
            <a:r>
              <a:rPr lang="en-GB" altLang="en-US" sz="2400">
                <a:latin typeface="Arial" charset="0"/>
                <a:cs typeface="Arial" charset="0"/>
              </a:rPr>
              <a:t> </a:t>
            </a:r>
            <a:r>
              <a:rPr lang="en-GB" altLang="en-US" sz="2400" b="1">
                <a:latin typeface="Arial" charset="0"/>
                <a:cs typeface="Arial" charset="0"/>
              </a:rPr>
              <a:t>levels of competency </a:t>
            </a:r>
            <a:r>
              <a:rPr lang="en-GB" altLang="en-US" sz="2400">
                <a:latin typeface="Arial" charset="0"/>
                <a:cs typeface="Arial" charset="0"/>
              </a:rPr>
              <a:t>to be matched against:</a:t>
            </a:r>
          </a:p>
        </p:txBody>
      </p:sp>
      <p:pic>
        <p:nvPicPr>
          <p:cNvPr id="3482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2190750"/>
            <a:ext cx="258762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995363" y="1290638"/>
            <a:ext cx="76263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400" b="1" dirty="0">
                <a:solidFill>
                  <a:srgbClr val="AB3D36"/>
                </a:solidFill>
                <a:latin typeface="Arial" charset="0"/>
              </a:rPr>
              <a:t>Welcome</a:t>
            </a:r>
          </a:p>
          <a:p>
            <a:pPr algn="ctr" eaLnBrk="1" hangingPunct="1">
              <a:defRPr/>
            </a:pPr>
            <a:endParaRPr lang="en-US" b="1" dirty="0">
              <a:latin typeface="Arial" charset="0"/>
            </a:endParaRPr>
          </a:p>
          <a:p>
            <a:pPr marL="266700" indent="-247650" eaLnBrk="1" hangingPunct="1">
              <a:spcAft>
                <a:spcPts val="1000"/>
              </a:spcAft>
              <a:buFontTx/>
              <a:buAutoNum type="arabicPeriod"/>
              <a:defRPr/>
            </a:pPr>
            <a:r>
              <a:rPr lang="en-US" dirty="0">
                <a:latin typeface="Arial" charset="0"/>
              </a:rPr>
              <a:t> What is HEaTED? </a:t>
            </a:r>
          </a:p>
          <a:p>
            <a:pPr marL="266700" indent="-247650" eaLnBrk="1" hangingPunct="1">
              <a:spcAft>
                <a:spcPts val="1000"/>
              </a:spcAft>
              <a:buFontTx/>
              <a:buAutoNum type="arabicPeriod"/>
              <a:defRPr/>
            </a:pPr>
            <a:r>
              <a:rPr lang="en-US" dirty="0">
                <a:latin typeface="Arial" charset="0"/>
              </a:rPr>
              <a:t> What can HEaTED do for you?</a:t>
            </a:r>
          </a:p>
          <a:p>
            <a:pPr marL="266700" indent="-247650" eaLnBrk="1" hangingPunct="1">
              <a:spcAft>
                <a:spcPts val="1000"/>
              </a:spcAft>
              <a:buFontTx/>
              <a:buAutoNum type="arabicPeriod"/>
              <a:defRPr/>
            </a:pPr>
            <a:r>
              <a:rPr lang="en-US" dirty="0">
                <a:latin typeface="Arial" charset="0"/>
              </a:rPr>
              <a:t> What does HEaTED need from you?</a:t>
            </a:r>
            <a:endParaRPr lang="en-US" sz="1800" dirty="0">
              <a:latin typeface="Century Gothic" pitchFamily="34" charset="0"/>
            </a:endParaRPr>
          </a:p>
        </p:txBody>
      </p:sp>
      <p:pic>
        <p:nvPicPr>
          <p:cNvPr id="6147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85838" y="1995488"/>
            <a:ext cx="798353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000" dirty="0" smtClean="0">
                <a:latin typeface="Arial" charset="0"/>
              </a:rPr>
              <a:t>Technical staff ensuring regular assessment of their own competency and professionalism and owning their own development.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sz="2000" dirty="0" smtClean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000" dirty="0" smtClean="0">
                <a:latin typeface="Arial" charset="0"/>
              </a:rPr>
              <a:t>Line managers / reviewers engaging regularly with their reviewees to ensure a competent, proactive, professional workforce ready to respond to changing needs.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sz="2000" dirty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000" b="1" dirty="0" smtClean="0">
                <a:latin typeface="Arial" panose="020B0604020202020204" pitchFamily="34" charset="0"/>
              </a:rPr>
              <a:t>CATTS is available </a:t>
            </a:r>
            <a:r>
              <a:rPr lang="en-GB" altLang="en-US" sz="2000" b="1" dirty="0">
                <a:latin typeface="Arial" panose="020B0604020202020204" pitchFamily="34" charset="0"/>
              </a:rPr>
              <a:t>NOW, £250 member organisations and £450 non </a:t>
            </a:r>
            <a:r>
              <a:rPr lang="en-GB" altLang="en-US" sz="2000" b="1" dirty="0" smtClean="0">
                <a:latin typeface="Arial" panose="020B0604020202020204" pitchFamily="34" charset="0"/>
              </a:rPr>
              <a:t>members. Payment is per institution, not per individual. </a:t>
            </a:r>
            <a:endParaRPr lang="en-GB" altLang="en-US" sz="2000" b="1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sz="2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>
              <a:latin typeface="Arial" charset="0"/>
            </a:endParaRPr>
          </a:p>
        </p:txBody>
      </p:sp>
      <p:pic>
        <p:nvPicPr>
          <p:cNvPr id="35843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CATTS</a:t>
            </a:r>
          </a:p>
        </p:txBody>
      </p:sp>
      <p:sp>
        <p:nvSpPr>
          <p:cNvPr id="35847" name="TextBox 5"/>
          <p:cNvSpPr txBox="1">
            <a:spLocks noChangeArrowheads="1"/>
          </p:cNvSpPr>
          <p:nvPr/>
        </p:nvSpPr>
        <p:spPr bwMode="auto">
          <a:xfrm>
            <a:off x="984250" y="1279525"/>
            <a:ext cx="790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GB" altLang="en-US" sz="2400" b="1">
                <a:latin typeface="Arial" charset="0"/>
              </a:rPr>
              <a:t>Successful implementation of CATTS will mean…</a:t>
            </a:r>
            <a:endParaRPr lang="en-GB" altLang="en-US" sz="24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985838" y="2011363"/>
            <a:ext cx="80518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Important milestone for all vocational and technical staff</a:t>
            </a:r>
          </a:p>
          <a:p>
            <a:pPr marL="273050" indent="-2730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Response to many calls that technicians do not feel valued or recognised as professionals</a:t>
            </a:r>
          </a:p>
          <a:p>
            <a:pPr marL="273050" indent="-2730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Establishing proven knowledge, expertise and commitment to professional standards</a:t>
            </a:r>
          </a:p>
          <a:p>
            <a:pPr marL="273050" indent="-2730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Evidence-based </a:t>
            </a:r>
          </a:p>
          <a:p>
            <a:pPr marL="273050" indent="-2730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Overseen by Science / Engineering Councils</a:t>
            </a:r>
          </a:p>
          <a:p>
            <a:pPr marL="273050" indent="-2730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Categories:  RSciTech, RSci,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CSci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; EngTech, ICTTech,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IEng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CEng</a:t>
            </a:r>
          </a:p>
          <a:p>
            <a:pPr marL="273050" indent="-2730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indent="-457200" eaLnBrk="1" hangingPunct="1">
              <a:spcAft>
                <a:spcPts val="600"/>
              </a:spcAft>
              <a:defRPr/>
            </a:pPr>
            <a:endParaRPr lang="en-GB" sz="2000" dirty="0">
              <a:latin typeface="Arial" charset="0"/>
              <a:cs typeface="Arial" charset="0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Professional Registration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984250" y="1279525"/>
            <a:ext cx="790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sz="2400" b="1">
                <a:latin typeface="Arial" charset="0"/>
              </a:rPr>
              <a:t>What is it all about?</a:t>
            </a:r>
          </a:p>
        </p:txBody>
      </p:sp>
      <p:pic>
        <p:nvPicPr>
          <p:cNvPr id="378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830888"/>
            <a:ext cx="3436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5983288"/>
            <a:ext cx="14827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5832475"/>
            <a:ext cx="2697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5969000"/>
            <a:ext cx="827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985838" y="1995488"/>
            <a:ext cx="81581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7325" indent="-1873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Recognition as a professional in your field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Improved self-motivation, career opportunities and salary prospects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Greater influence within your organisation and industry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Confirmation that you are highly competent in your field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Connecting you with innovative, influential and inspirational people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International recognition of qualifications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Professional Registration</a:t>
            </a: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984250" y="1279525"/>
            <a:ext cx="790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sz="2400" b="1">
                <a:latin typeface="Arial" charset="0"/>
              </a:rPr>
              <a:t>Why should I get involved?</a:t>
            </a:r>
          </a:p>
        </p:txBody>
      </p:sp>
      <p:pic>
        <p:nvPicPr>
          <p:cNvPr id="3994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830888"/>
            <a:ext cx="3436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5983288"/>
            <a:ext cx="14827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5832475"/>
            <a:ext cx="2697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5969000"/>
            <a:ext cx="827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989013" y="2001838"/>
            <a:ext cx="796448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Think of HEaTED as a vehicle!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All HEaTED courses are linked to the competencies for Professional Registration – make every CPD instance count!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Regional Network Events and contribution to the Online Groups demonstrate your commitment to professional development and contribution to the Technical Community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  <a:hlinkClick r:id="rId3"/>
              </a:rPr>
              <a:t>Sign posting</a:t>
            </a:r>
            <a:r>
              <a:rPr lang="en-GB" altLang="en-US" sz="2000">
                <a:latin typeface="Arial" charset="0"/>
                <a:cs typeface="Arial" charset="0"/>
              </a:rPr>
              <a:t> routes to Registration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Hundreds of you using HEaTED activities as evidence for application or renewal</a:t>
            </a:r>
          </a:p>
        </p:txBody>
      </p:sp>
      <p:pic>
        <p:nvPicPr>
          <p:cNvPr id="4198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830888"/>
            <a:ext cx="3436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5983288"/>
            <a:ext cx="14827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5832475"/>
            <a:ext cx="2697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5969000"/>
            <a:ext cx="827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Professional Registration</a:t>
            </a:r>
          </a:p>
        </p:txBody>
      </p:sp>
      <p:sp>
        <p:nvSpPr>
          <p:cNvPr id="41992" name="TextBox 5"/>
          <p:cNvSpPr txBox="1">
            <a:spLocks noChangeArrowheads="1"/>
          </p:cNvSpPr>
          <p:nvPr/>
        </p:nvSpPr>
        <p:spPr bwMode="auto">
          <a:xfrm>
            <a:off x="984250" y="1279525"/>
            <a:ext cx="790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sz="2400" b="1">
                <a:latin typeface="Arial" charset="0"/>
              </a:rPr>
              <a:t>The role of HEaTED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5" descr="http://www.diseno-art.com/news_content/wp-content/uploads/2011/08/Jaguar-C-X16-ske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2886075"/>
            <a:ext cx="33829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8775" y="3797300"/>
            <a:ext cx="2441575" cy="132873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Professional Registration</a:t>
            </a:r>
            <a:endParaRPr lang="en-GB" sz="16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Directly through councils or licensed awarding bodies</a:t>
            </a:r>
            <a:endParaRPr lang="en-GB" sz="16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14600" y="4070350"/>
            <a:ext cx="3960813" cy="815975"/>
          </a:xfrm>
          <a:prstGeom prst="rightArrow">
            <a:avLst/>
          </a:prstGeom>
          <a:solidFill>
            <a:srgbClr val="C79C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2803525"/>
            <a:ext cx="0" cy="347663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8" name="TextBox 15"/>
          <p:cNvSpPr txBox="1">
            <a:spLocks noChangeArrowheads="1"/>
          </p:cNvSpPr>
          <p:nvPr/>
        </p:nvSpPr>
        <p:spPr bwMode="auto">
          <a:xfrm>
            <a:off x="1331913" y="2224088"/>
            <a:ext cx="2160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AB3D36"/>
                </a:solidFill>
                <a:latin typeface="Arial" charset="0"/>
                <a:cs typeface="Arial" charset="0"/>
              </a:rPr>
              <a:t>Regional Networks and Events</a:t>
            </a:r>
          </a:p>
        </p:txBody>
      </p:sp>
      <p:sp>
        <p:nvSpPr>
          <p:cNvPr id="44039" name="TextBox 20"/>
          <p:cNvSpPr txBox="1">
            <a:spLocks noChangeArrowheads="1"/>
          </p:cNvSpPr>
          <p:nvPr/>
        </p:nvSpPr>
        <p:spPr bwMode="auto">
          <a:xfrm>
            <a:off x="1362075" y="5165725"/>
            <a:ext cx="2160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AB3D36"/>
                </a:solidFill>
                <a:latin typeface="Arial" charset="0"/>
                <a:cs typeface="Arial" charset="0"/>
              </a:rPr>
              <a:t>Online Groups</a:t>
            </a:r>
          </a:p>
        </p:txBody>
      </p:sp>
      <p:sp>
        <p:nvSpPr>
          <p:cNvPr id="44040" name="TextBox 21"/>
          <p:cNvSpPr txBox="1">
            <a:spLocks noChangeArrowheads="1"/>
          </p:cNvSpPr>
          <p:nvPr/>
        </p:nvSpPr>
        <p:spPr bwMode="auto">
          <a:xfrm>
            <a:off x="3265488" y="2224088"/>
            <a:ext cx="2160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AB3D36"/>
                </a:solidFill>
                <a:latin typeface="Arial" charset="0"/>
                <a:cs typeface="Arial" charset="0"/>
              </a:rPr>
              <a:t>Specialist training and development</a:t>
            </a:r>
          </a:p>
        </p:txBody>
      </p:sp>
      <p:sp>
        <p:nvSpPr>
          <p:cNvPr id="44041" name="TextBox 22"/>
          <p:cNvSpPr txBox="1">
            <a:spLocks noChangeArrowheads="1"/>
          </p:cNvSpPr>
          <p:nvPr/>
        </p:nvSpPr>
        <p:spPr bwMode="auto">
          <a:xfrm>
            <a:off x="5322888" y="2224088"/>
            <a:ext cx="2376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AB3D36"/>
                </a:solidFill>
                <a:latin typeface="Arial" charset="0"/>
                <a:cs typeface="Arial" charset="0"/>
              </a:rPr>
              <a:t>Personal Development Resources </a:t>
            </a:r>
          </a:p>
        </p:txBody>
      </p:sp>
      <p:sp>
        <p:nvSpPr>
          <p:cNvPr id="44042" name="TextBox 24"/>
          <p:cNvSpPr txBox="1">
            <a:spLocks noChangeArrowheads="1"/>
          </p:cNvSpPr>
          <p:nvPr/>
        </p:nvSpPr>
        <p:spPr bwMode="auto">
          <a:xfrm>
            <a:off x="3257550" y="5195888"/>
            <a:ext cx="2160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AB3D36"/>
                </a:solidFill>
                <a:latin typeface="Arial" charset="0"/>
                <a:cs typeface="Arial" charset="0"/>
              </a:rPr>
              <a:t>CATTS</a:t>
            </a:r>
          </a:p>
        </p:txBody>
      </p:sp>
      <p:sp>
        <p:nvSpPr>
          <p:cNvPr id="44043" name="TextBox 28"/>
          <p:cNvSpPr txBox="1">
            <a:spLocks noChangeArrowheads="1"/>
          </p:cNvSpPr>
          <p:nvPr/>
        </p:nvSpPr>
        <p:spPr bwMode="auto">
          <a:xfrm>
            <a:off x="5173663" y="5186363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AB3D36"/>
                </a:solidFill>
                <a:latin typeface="Arial" charset="0"/>
                <a:cs typeface="Arial" charset="0"/>
              </a:rPr>
              <a:t>Representative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AB3D36"/>
                </a:solidFill>
                <a:latin typeface="Arial" charset="0"/>
                <a:cs typeface="Arial" charset="0"/>
              </a:rPr>
              <a:t>Voice</a:t>
            </a:r>
          </a:p>
        </p:txBody>
      </p:sp>
      <p:sp>
        <p:nvSpPr>
          <p:cNvPr id="44044" name="TextBox 9"/>
          <p:cNvSpPr txBox="1">
            <a:spLocks noChangeArrowheads="1"/>
          </p:cNvSpPr>
          <p:nvPr/>
        </p:nvSpPr>
        <p:spPr bwMode="auto">
          <a:xfrm>
            <a:off x="2298700" y="4275138"/>
            <a:ext cx="4176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6F3505"/>
                </a:solidFill>
                <a:latin typeface="Arial" charset="0"/>
                <a:cs typeface="Arial" charset="0"/>
              </a:rPr>
              <a:t>HEaTED ‘the vehicle’</a:t>
            </a:r>
          </a:p>
        </p:txBody>
      </p:sp>
      <p:sp>
        <p:nvSpPr>
          <p:cNvPr id="44045" name="TextBox 3"/>
          <p:cNvSpPr txBox="1">
            <a:spLocks noChangeArrowheads="1"/>
          </p:cNvSpPr>
          <p:nvPr/>
        </p:nvSpPr>
        <p:spPr bwMode="auto">
          <a:xfrm>
            <a:off x="1028700" y="3916363"/>
            <a:ext cx="1485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charset="0"/>
                <a:cs typeface="Arial" charset="0"/>
              </a:rPr>
              <a:t>Technical &amp; vocational staff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433888" y="2789238"/>
            <a:ext cx="0" cy="347662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248400" y="2795588"/>
            <a:ext cx="0" cy="347662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522538" y="4892675"/>
            <a:ext cx="0" cy="347663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441825" y="4879975"/>
            <a:ext cx="0" cy="347663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256338" y="4886325"/>
            <a:ext cx="0" cy="347663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51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830888"/>
            <a:ext cx="3436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5983288"/>
            <a:ext cx="14827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5832475"/>
            <a:ext cx="2697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5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5969000"/>
            <a:ext cx="827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6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Professional Registration</a:t>
            </a:r>
          </a:p>
        </p:txBody>
      </p:sp>
      <p:sp>
        <p:nvSpPr>
          <p:cNvPr id="44057" name="TextBox 5"/>
          <p:cNvSpPr txBox="1">
            <a:spLocks noChangeArrowheads="1"/>
          </p:cNvSpPr>
          <p:nvPr/>
        </p:nvSpPr>
        <p:spPr bwMode="auto">
          <a:xfrm>
            <a:off x="984250" y="1279525"/>
            <a:ext cx="7907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  <a:cs typeface="Arial" charset="0"/>
              </a:rPr>
              <a:t>HEaTED supports technical and vocational staff on their journey to Professional 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985838" y="1997075"/>
            <a:ext cx="776446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Wide range of Awarding Bodies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Fast track route directly through Science Council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Choose route specific to your requirements / specialism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More information via </a:t>
            </a:r>
            <a:r>
              <a:rPr lang="en-GB" altLang="en-US" sz="2000">
                <a:latin typeface="Arial" charset="0"/>
                <a:cs typeface="Arial" charset="0"/>
                <a:hlinkClick r:id="rId3"/>
              </a:rPr>
              <a:t>Science</a:t>
            </a:r>
            <a:r>
              <a:rPr lang="en-GB" altLang="en-US" sz="2000">
                <a:latin typeface="Arial" charset="0"/>
                <a:cs typeface="Arial" charset="0"/>
              </a:rPr>
              <a:t> and </a:t>
            </a:r>
            <a:r>
              <a:rPr lang="en-GB" altLang="en-US" sz="2000">
                <a:latin typeface="Arial" charset="0"/>
                <a:cs typeface="Arial" charset="0"/>
                <a:hlinkClick r:id="rId4"/>
              </a:rPr>
              <a:t>Engineering</a:t>
            </a:r>
            <a:r>
              <a:rPr lang="en-GB" altLang="en-US" sz="2000">
                <a:latin typeface="Arial" charset="0"/>
                <a:cs typeface="Arial" charset="0"/>
              </a:rPr>
              <a:t> Councils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No Arts Professional Register yet, NNATs lobbying for an equivalent register. </a:t>
            </a:r>
            <a:r>
              <a:rPr lang="en-GB" altLang="en-US" sz="2000">
                <a:latin typeface="Arial" charset="0"/>
                <a:cs typeface="Arial" charset="0"/>
                <a:hlinkClick r:id="rId5"/>
              </a:rPr>
              <a:t>Registered Practitioner</a:t>
            </a:r>
            <a:r>
              <a:rPr lang="en-GB" altLang="en-US" sz="2000">
                <a:latin typeface="Arial" charset="0"/>
                <a:cs typeface="Arial" charset="0"/>
              </a:rPr>
              <a:t> scheme available through the IST</a:t>
            </a:r>
          </a:p>
        </p:txBody>
      </p:sp>
      <p:pic>
        <p:nvPicPr>
          <p:cNvPr id="4505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830888"/>
            <a:ext cx="3436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5983288"/>
            <a:ext cx="14827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5832475"/>
            <a:ext cx="2697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5969000"/>
            <a:ext cx="827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Professional Registration</a:t>
            </a:r>
          </a:p>
        </p:txBody>
      </p:sp>
      <p:sp>
        <p:nvSpPr>
          <p:cNvPr id="45064" name="TextBox 5"/>
          <p:cNvSpPr txBox="1">
            <a:spLocks noChangeArrowheads="1"/>
          </p:cNvSpPr>
          <p:nvPr/>
        </p:nvSpPr>
        <p:spPr bwMode="auto">
          <a:xfrm>
            <a:off x="984250" y="1279525"/>
            <a:ext cx="790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  <a:cs typeface="Arial" charset="0"/>
              </a:rPr>
              <a:t>Who to register with?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989013" y="2012950"/>
            <a:ext cx="796448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ensure continued support from the Gatsby Charitable Foundation we need to gather information from all members to identify the following: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current attitudes to professional registration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you have used / will use HEaTED to support your application for professional registration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barriers to achieving professional registration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more can HEaTED do to support your professional development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Complete </a:t>
            </a:r>
            <a:r>
              <a:rPr lang="en-GB" sz="2000" b="1" dirty="0">
                <a:latin typeface="Arial" pitchFamily="34" charset="0"/>
                <a:cs typeface="Arial" pitchFamily="34" charset="0"/>
                <a:hlinkClick r:id="rId3"/>
              </a:rPr>
              <a:t>our short survey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830888"/>
            <a:ext cx="3436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5983288"/>
            <a:ext cx="14827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5832475"/>
            <a:ext cx="2697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5969000"/>
            <a:ext cx="827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64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What does HEaTED need from you?</a:t>
            </a:r>
          </a:p>
        </p:txBody>
      </p:sp>
      <p:sp>
        <p:nvSpPr>
          <p:cNvPr id="47112" name="TextBox 5"/>
          <p:cNvSpPr txBox="1">
            <a:spLocks noChangeArrowheads="1"/>
          </p:cNvSpPr>
          <p:nvPr/>
        </p:nvSpPr>
        <p:spPr bwMode="auto">
          <a:xfrm>
            <a:off x="984250" y="1279525"/>
            <a:ext cx="790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  <a:cs typeface="Arial" charset="0"/>
              </a:rPr>
              <a:t>What do you think about Professional Registration?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995363" y="2000250"/>
            <a:ext cx="803116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Access to all the benefits of HEaTED membership is </a:t>
            </a:r>
            <a:r>
              <a:rPr lang="en-GB" altLang="en-US" sz="2000" b="1">
                <a:latin typeface="Arial" charset="0"/>
                <a:cs typeface="Arial" charset="0"/>
              </a:rPr>
              <a:t>free </a:t>
            </a:r>
            <a:r>
              <a:rPr lang="en-GB" altLang="en-US" sz="2000">
                <a:latin typeface="Arial" charset="0"/>
                <a:cs typeface="Arial" charset="0"/>
              </a:rPr>
              <a:t>for technicians at a member institution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Visit the HEaTED</a:t>
            </a:r>
            <a:r>
              <a:rPr lang="en-GB" altLang="en-US" sz="2000" b="1">
                <a:latin typeface="Arial" charset="0"/>
                <a:cs typeface="Arial" charset="0"/>
              </a:rPr>
              <a:t> </a:t>
            </a:r>
            <a:r>
              <a:rPr lang="en-US" altLang="en-US" sz="2000">
                <a:latin typeface="Arial" charset="0"/>
                <a:cs typeface="Arial" charset="0"/>
                <a:hlinkClick r:id="rId2"/>
              </a:rPr>
              <a:t>website</a:t>
            </a:r>
            <a:r>
              <a:rPr lang="en-GB" altLang="en-US" sz="2000" b="1">
                <a:latin typeface="Arial" charset="0"/>
                <a:cs typeface="Arial" charset="0"/>
              </a:rPr>
              <a:t> </a:t>
            </a:r>
            <a:r>
              <a:rPr lang="en-GB" altLang="en-US" sz="2000">
                <a:latin typeface="Arial" charset="0"/>
                <a:cs typeface="Arial" charset="0"/>
              </a:rPr>
              <a:t>to register - it is quick and easy.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Use your “ac.uk” email address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>
                <a:latin typeface="Arial" charset="0"/>
                <a:cs typeface="Arial" charset="0"/>
              </a:rPr>
              <a:t>Encourage your colleagues to join!</a:t>
            </a:r>
          </a:p>
        </p:txBody>
      </p:sp>
      <p:pic>
        <p:nvPicPr>
          <p:cNvPr id="49155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#HEaTEDtechs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pic>
        <p:nvPicPr>
          <p:cNvPr id="49157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491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Box 5"/>
          <p:cNvSpPr txBox="1">
            <a:spLocks noChangeArrowheads="1"/>
          </p:cNvSpPr>
          <p:nvPr/>
        </p:nvSpPr>
        <p:spPr bwMode="auto">
          <a:xfrm>
            <a:off x="984250" y="1279525"/>
            <a:ext cx="790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  <a:cs typeface="Arial" charset="0"/>
              </a:rPr>
              <a:t>Sign up with HEaTED today</a:t>
            </a:r>
          </a:p>
        </p:txBody>
      </p:sp>
      <p:sp>
        <p:nvSpPr>
          <p:cNvPr id="49161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64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What does HEaTED need from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993775" y="2000250"/>
            <a:ext cx="803116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charset="0"/>
                <a:cs typeface="Arial" charset="0"/>
              </a:rPr>
              <a:t>Host and come to free Regional Network </a:t>
            </a:r>
            <a:r>
              <a:rPr lang="en-US" altLang="en-US" sz="2000">
                <a:latin typeface="Arial" charset="0"/>
                <a:cs typeface="Arial" charset="0"/>
                <a:hlinkClick r:id="rId2"/>
              </a:rPr>
              <a:t>Events</a:t>
            </a:r>
            <a:endParaRPr lang="en-US" altLang="en-US" sz="20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charset="0"/>
                <a:cs typeface="Arial" charset="0"/>
              </a:rPr>
              <a:t>Register and post in your </a:t>
            </a:r>
            <a:r>
              <a:rPr lang="en-US" altLang="en-US" sz="2000">
                <a:latin typeface="Arial" charset="0"/>
                <a:cs typeface="Arial" charset="0"/>
                <a:hlinkClick r:id="rId3"/>
              </a:rPr>
              <a:t>Regional Online Group</a:t>
            </a:r>
            <a:endParaRPr lang="en-US" altLang="en-US" sz="20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charset="0"/>
                <a:cs typeface="Arial" charset="0"/>
              </a:rPr>
              <a:t>Help to spread the word in your organisation – posters, cascade emails, event report follow up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charset="0"/>
                <a:cs typeface="Arial" charset="0"/>
              </a:rPr>
              <a:t>Run your own course through HEaTED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charset="0"/>
                <a:cs typeface="Arial" charset="0"/>
              </a:rPr>
              <a:t>Tell us what training you need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charset="0"/>
                <a:cs typeface="Arial" charset="0"/>
              </a:rPr>
              <a:t>Tweet!!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charset="0"/>
                <a:cs typeface="Arial" charset="0"/>
              </a:rPr>
              <a:t>Complete the Professional Registration Survey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charset="0"/>
                <a:cs typeface="Arial" charset="0"/>
              </a:rPr>
              <a:t>Bring a friend</a:t>
            </a:r>
          </a:p>
        </p:txBody>
      </p:sp>
      <p:pic>
        <p:nvPicPr>
          <p:cNvPr id="50179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#HEaTEDtechs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pic>
        <p:nvPicPr>
          <p:cNvPr id="50181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5018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5"/>
          <p:cNvSpPr txBox="1">
            <a:spLocks noChangeArrowheads="1"/>
          </p:cNvSpPr>
          <p:nvPr/>
        </p:nvSpPr>
        <p:spPr bwMode="auto">
          <a:xfrm>
            <a:off x="984250" y="1279525"/>
            <a:ext cx="790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  <a:cs typeface="Arial" charset="0"/>
              </a:rPr>
              <a:t>Get involved</a:t>
            </a:r>
          </a:p>
        </p:txBody>
      </p:sp>
      <p:sp>
        <p:nvSpPr>
          <p:cNvPr id="50185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64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What does HEaTED need from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990600" y="2751138"/>
            <a:ext cx="79914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  <a:cs typeface="Arial" charset="0"/>
              </a:rPr>
              <a:t>Sue Churm						Katherine Forsey</a:t>
            </a:r>
            <a:endParaRPr lang="en-US" altLang="en-US" sz="20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  <a:cs typeface="Arial" charset="0"/>
              </a:rPr>
              <a:t>s.churm@slcs.ac.uk				k.forsey@slcs.ac.uk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  <a:cs typeface="Arial" charset="0"/>
              </a:rPr>
              <a:t>@HEaTEDsue					@DrBiol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  <a:cs typeface="Arial" charset="0"/>
              </a:rPr>
              <a:t>HEaTED Central Team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  <a:cs typeface="Arial" charset="0"/>
              </a:rPr>
              <a:t>admin@heated.ac.uk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  <a:cs typeface="Arial" charset="0"/>
              </a:rPr>
              <a:t>01904 328173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  <a:cs typeface="Arial" charset="0"/>
              </a:rPr>
              <a:t>	</a:t>
            </a:r>
            <a:endParaRPr lang="en-US" altLang="en-US" sz="2000">
              <a:latin typeface="Century Gothic" pitchFamily="34" charset="0"/>
              <a:cs typeface="Arial" charset="0"/>
            </a:endParaRPr>
          </a:p>
        </p:txBody>
      </p:sp>
      <p:pic>
        <p:nvPicPr>
          <p:cNvPr id="51203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5120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Box 2"/>
          <p:cNvSpPr txBox="1">
            <a:spLocks noChangeArrowheads="1"/>
          </p:cNvSpPr>
          <p:nvPr/>
        </p:nvSpPr>
        <p:spPr bwMode="auto">
          <a:xfrm>
            <a:off x="993775" y="565150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Contact Us</a:t>
            </a:r>
          </a:p>
        </p:txBody>
      </p:sp>
      <p:sp>
        <p:nvSpPr>
          <p:cNvPr id="51207" name="TextBox 5"/>
          <p:cNvSpPr txBox="1">
            <a:spLocks noChangeArrowheads="1"/>
          </p:cNvSpPr>
          <p:nvPr/>
        </p:nvSpPr>
        <p:spPr bwMode="auto">
          <a:xfrm>
            <a:off x="984250" y="1998663"/>
            <a:ext cx="790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  <a:cs typeface="Arial" charset="0"/>
              </a:rPr>
              <a:t>HEaTED Membership &amp; Networks Managers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993775" y="1279525"/>
            <a:ext cx="73040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What is HEaTED?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995363" y="1997075"/>
            <a:ext cx="8051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Membership organisation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Specifically for technical staff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72 active Member Institutions - </a:t>
            </a:r>
            <a:r>
              <a:rPr lang="en-US" altLang="en-US" sz="2400" dirty="0" smtClean="0">
                <a:latin typeface="Arial" charset="0"/>
                <a:cs typeface="Arial" charset="0"/>
                <a:hlinkClick r:id="rId3"/>
              </a:rPr>
              <a:t>Join Us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Providing support for over 3800 individual members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  </a:t>
            </a:r>
            <a:r>
              <a:rPr lang="en-US" altLang="en-US" sz="2400" dirty="0" smtClean="0">
                <a:latin typeface="Arial" charset="0"/>
                <a:cs typeface="Arial" charset="0"/>
                <a:hlinkClick r:id="rId4"/>
              </a:rPr>
              <a:t>Sign up FREE here</a:t>
            </a:r>
            <a:endParaRPr lang="en-US" alt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7172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#HEaTEDtechs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pic>
        <p:nvPicPr>
          <p:cNvPr id="7174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717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Quad Arrow Callout 1"/>
          <p:cNvSpPr/>
          <p:nvPr/>
        </p:nvSpPr>
        <p:spPr>
          <a:xfrm>
            <a:off x="2450022" y="1267047"/>
            <a:ext cx="4243958" cy="4323908"/>
          </a:xfrm>
          <a:prstGeom prst="quadArrowCallout">
            <a:avLst/>
          </a:prstGeom>
          <a:solidFill>
            <a:srgbClr val="AB3D3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4" name="TextBox 6"/>
          <p:cNvSpPr txBox="1">
            <a:spLocks noChangeArrowheads="1"/>
          </p:cNvSpPr>
          <p:nvPr/>
        </p:nvSpPr>
        <p:spPr bwMode="auto">
          <a:xfrm>
            <a:off x="3465513" y="2403475"/>
            <a:ext cx="22367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Working to be the lead organisation supporting professional development of the technical workforce</a:t>
            </a:r>
            <a:endParaRPr lang="en-US" altLang="en-US" sz="18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3249613" y="452438"/>
            <a:ext cx="2644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B3D36"/>
                </a:solidFill>
                <a:latin typeface="Arial" charset="0"/>
              </a:rPr>
              <a:t>Training &amp; Development</a:t>
            </a:r>
            <a:endParaRPr lang="en-US" altLang="en-US" sz="2400" b="1">
              <a:solidFill>
                <a:srgbClr val="AB3D36"/>
              </a:solidFill>
              <a:latin typeface="Century Gothic" pitchFamily="34" charset="0"/>
            </a:endParaRP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6362700" y="3059113"/>
            <a:ext cx="2236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B3D36"/>
                </a:solidFill>
                <a:latin typeface="Arial" charset="0"/>
              </a:rPr>
              <a:t>Regional Networks</a:t>
            </a:r>
            <a:endParaRPr lang="en-US" altLang="en-US" sz="2400" b="1">
              <a:solidFill>
                <a:srgbClr val="AB3D36"/>
              </a:solidFill>
              <a:latin typeface="Century Gothic" pitchFamily="34" charset="0"/>
            </a:endParaRPr>
          </a:p>
        </p:txBody>
      </p: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3451225" y="5638800"/>
            <a:ext cx="223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B3D36"/>
                </a:solidFill>
                <a:latin typeface="Arial" charset="0"/>
              </a:rPr>
              <a:t>CATTS</a:t>
            </a:r>
            <a:endParaRPr lang="en-US" altLang="en-US" sz="2400" b="1">
              <a:solidFill>
                <a:srgbClr val="AB3D36"/>
              </a:solidFill>
              <a:latin typeface="Century Gothic" pitchFamily="34" charset="0"/>
            </a:endParaRPr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341313" y="3074988"/>
            <a:ext cx="2236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B3D36"/>
                </a:solidFill>
                <a:latin typeface="Arial" charset="0"/>
              </a:rPr>
              <a:t>Professional Registration</a:t>
            </a:r>
            <a:endParaRPr lang="en-US" altLang="en-US" sz="2400" b="1">
              <a:solidFill>
                <a:srgbClr val="AB3D3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989013" y="1279525"/>
            <a:ext cx="7999412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2400">
                <a:latin typeface="Arial" charset="0"/>
              </a:rPr>
              <a:t>Standard </a:t>
            </a:r>
            <a:r>
              <a:rPr lang="en-GB" altLang="en-US" sz="2400">
                <a:latin typeface="Arial" charset="0"/>
                <a:hlinkClick r:id="rId2"/>
              </a:rPr>
              <a:t>course listings</a:t>
            </a:r>
            <a:endParaRPr lang="en-GB" altLang="en-US" sz="240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2400">
                <a:latin typeface="Arial" charset="0"/>
              </a:rPr>
              <a:t>On demand / in house courses in your Institution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2400">
                <a:latin typeface="Arial" charset="0"/>
              </a:rPr>
              <a:t>Bespoke sessions tailored to suit your needs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2400">
                <a:latin typeface="Arial" charset="0"/>
              </a:rPr>
              <a:t>New courses added on a needs basis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2400">
                <a:latin typeface="Arial" charset="0"/>
              </a:rPr>
              <a:t>If you need it we can source it, ask HEaTED first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2400">
                <a:latin typeface="Arial" charset="0"/>
              </a:rPr>
              <a:t>By our members for our members </a:t>
            </a:r>
          </a:p>
          <a:p>
            <a:pPr eaLnBrk="1" hangingPunct="1">
              <a:spcBef>
                <a:spcPts val="600"/>
              </a:spcBef>
              <a:spcAft>
                <a:spcPts val="500"/>
              </a:spcAft>
            </a:pPr>
            <a:r>
              <a:rPr lang="en-GB" altLang="en-US" sz="2400">
                <a:latin typeface="Arial" charset="0"/>
                <a:cs typeface="Arial" charset="0"/>
              </a:rPr>
              <a:t>Almost 500 training days delivered last academic year</a:t>
            </a:r>
          </a:p>
          <a:p>
            <a:pPr eaLnBrk="1" hangingPunct="1">
              <a:spcBef>
                <a:spcPts val="600"/>
              </a:spcBef>
              <a:spcAft>
                <a:spcPts val="500"/>
              </a:spcAft>
            </a:pPr>
            <a:r>
              <a:rPr lang="en-GB" altLang="en-US" sz="2400">
                <a:latin typeface="Arial" charset="0"/>
                <a:cs typeface="Arial" charset="0"/>
              </a:rPr>
              <a:t>600 individuals attended</a:t>
            </a:r>
          </a:p>
          <a:p>
            <a:pPr eaLnBrk="1" hangingPunct="1">
              <a:spcBef>
                <a:spcPts val="600"/>
              </a:spcBef>
              <a:spcAft>
                <a:spcPts val="500"/>
              </a:spcAft>
            </a:pPr>
            <a:r>
              <a:rPr lang="en-GB" altLang="en-US" sz="2400">
                <a:latin typeface="Arial" charset="0"/>
                <a:cs typeface="Arial" charset="0"/>
              </a:rPr>
              <a:t>Save £’s by booking through HEaTED</a:t>
            </a:r>
          </a:p>
          <a:p>
            <a:pPr eaLnBrk="1" hangingPunct="1">
              <a:spcBef>
                <a:spcPts val="600"/>
              </a:spcBef>
              <a:spcAft>
                <a:spcPts val="500"/>
              </a:spcAft>
            </a:pPr>
            <a:r>
              <a:rPr lang="en-GB" altLang="en-US" sz="2400" b="1">
                <a:latin typeface="Arial" charset="0"/>
                <a:cs typeface="Arial" charset="0"/>
              </a:rPr>
              <a:t>What are your training needs this year?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GB" altLang="en-US" sz="2400">
              <a:latin typeface="Arial" charset="0"/>
              <a:cs typeface="Arial" charset="0"/>
            </a:endParaRPr>
          </a:p>
        </p:txBody>
      </p:sp>
      <p:pic>
        <p:nvPicPr>
          <p:cNvPr id="11267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993775" y="563563"/>
            <a:ext cx="77295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476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Training 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995363" y="1281113"/>
            <a:ext cx="71755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GB" altLang="en-US" sz="2400" b="1">
                <a:latin typeface="Arial" charset="0"/>
                <a:cs typeface="Arial" charset="0"/>
              </a:rPr>
              <a:t>Special Offer!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GB" altLang="en-US" sz="100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altLang="en-US" sz="2400">
                <a:latin typeface="Arial" charset="0"/>
                <a:cs typeface="Arial" charset="0"/>
              </a:rPr>
              <a:t>Book a HEaTED course before 31 January 2016 and receive a 10% discount on course fees.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GB" altLang="en-US" sz="100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altLang="en-US" sz="2400">
                <a:latin typeface="Arial" charset="0"/>
                <a:cs typeface="Arial" charset="0"/>
              </a:rPr>
              <a:t>This applies to all HEaTED delivered courses scheduled until the end of July 2016. For a list of the courses included see our </a:t>
            </a:r>
            <a:r>
              <a:rPr lang="en-GB" altLang="en-US" sz="2400">
                <a:latin typeface="Arial" charset="0"/>
                <a:cs typeface="Arial" charset="0"/>
                <a:hlinkClick r:id="rId3"/>
              </a:rPr>
              <a:t>news page</a:t>
            </a:r>
            <a:r>
              <a:rPr lang="en-GB" altLang="en-US" sz="2400"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GB" altLang="en-US" sz="100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altLang="en-US" sz="2400">
                <a:latin typeface="Arial" charset="0"/>
                <a:cs typeface="Arial" charset="0"/>
              </a:rPr>
              <a:t>Don’t see a date or venue that suits you? Offer to host a course at your own venue. </a:t>
            </a:r>
            <a:endParaRPr lang="en-US" altLang="en-US" sz="2400">
              <a:latin typeface="Arial" charset="0"/>
              <a:cs typeface="Arial" charset="0"/>
            </a:endParaRPr>
          </a:p>
        </p:txBody>
      </p:sp>
      <p:pic>
        <p:nvPicPr>
          <p:cNvPr id="12291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993775" y="563563"/>
            <a:ext cx="77295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476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Training 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297363" y="1693863"/>
            <a:ext cx="484663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charset="0"/>
                <a:cs typeface="Arial" charset="0"/>
              </a:rPr>
              <a:t>HEaTED Course Directory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9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charset="0"/>
                <a:cs typeface="Arial" charset="0"/>
              </a:rPr>
              <a:t>Sent to all member organisations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9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charset="0"/>
                <a:cs typeface="Arial" charset="0"/>
              </a:rPr>
              <a:t>Download full directory </a:t>
            </a:r>
            <a:r>
              <a:rPr lang="en-GB" altLang="en-US" sz="2400">
                <a:latin typeface="Arial" charset="0"/>
                <a:cs typeface="Arial" charset="0"/>
                <a:hlinkClick r:id="rId3"/>
              </a:rPr>
              <a:t>here</a:t>
            </a:r>
            <a:endParaRPr lang="en-GB" altLang="en-US" sz="24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500" b="1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75" y="1727200"/>
            <a:ext cx="2892425" cy="407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738" y="3422650"/>
            <a:ext cx="3375025" cy="238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2"/>
          <p:cNvSpPr txBox="1">
            <a:spLocks noChangeArrowheads="1"/>
          </p:cNvSpPr>
          <p:nvPr/>
        </p:nvSpPr>
        <p:spPr bwMode="auto">
          <a:xfrm>
            <a:off x="993775" y="563563"/>
            <a:ext cx="77295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476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Training 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014413" y="1277938"/>
            <a:ext cx="7907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Arial" charset="0"/>
              </a:rPr>
              <a:t>New for 2016!</a:t>
            </a:r>
          </a:p>
        </p:txBody>
      </p:sp>
      <p:pic>
        <p:nvPicPr>
          <p:cNvPr id="16387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993775" y="563563"/>
            <a:ext cx="77295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476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Training and Development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96950" y="2000250"/>
            <a:ext cx="805021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Coaching and Mentoring skills for technicians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Facilitation Skills for technicians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Developed by HEaTED to meet member demand</a:t>
            </a:r>
          </a:p>
          <a:p>
            <a:pPr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Be the first in Yorkshire to host these courses</a:t>
            </a:r>
          </a:p>
          <a:p>
            <a:pPr eaLnBrk="1" hangingPunct="1">
              <a:defRPr/>
            </a:pPr>
            <a:endParaRPr lang="en-GB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defRPr/>
            </a:pPr>
            <a:endParaRPr lang="en-GB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 eaLnBrk="1" hangingPunct="1">
              <a:defRPr/>
            </a:pPr>
            <a:endParaRPr lang="en-GB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 eaLnBrk="1" hangingPunct="1">
              <a:buFont typeface="Arial" pitchFamily="34" charset="0"/>
              <a:buChar char="•"/>
              <a:defRPr/>
            </a:pPr>
            <a:endParaRPr lang="en-GB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996950" y="1276350"/>
            <a:ext cx="80502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1" hangingPunct="1">
              <a:spcAft>
                <a:spcPts val="600"/>
              </a:spcAft>
              <a:defRPr/>
            </a:pPr>
            <a:r>
              <a:rPr lang="en-US" b="1" dirty="0">
                <a:latin typeface="Arial" charset="0"/>
                <a:cs typeface="Arial" charset="0"/>
              </a:rPr>
              <a:t>On- demand courses, in your institution, on a date to suit you, some examples...</a:t>
            </a:r>
          </a:p>
          <a:p>
            <a:pPr marL="169863" indent="-169863" eaLnBrk="1" hangingPunct="1">
              <a:spcAft>
                <a:spcPts val="600"/>
              </a:spcAft>
              <a:defRPr/>
            </a:pPr>
            <a:endParaRPr lang="en-US" sz="1000" dirty="0">
              <a:latin typeface="Arial" charset="0"/>
              <a:cs typeface="Arial" charset="0"/>
            </a:endParaRPr>
          </a:p>
          <a:p>
            <a:pPr marL="169863" indent="-169863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hlinkClick r:id="rId3"/>
              </a:rPr>
              <a:t>Teaching &amp; Learning Skills for Technical Staff</a:t>
            </a:r>
            <a:endParaRPr lang="en-US" sz="2000" dirty="0">
              <a:latin typeface="Arial" charset="0"/>
              <a:cs typeface="Arial" charset="0"/>
              <a:hlinkClick r:id="rId4"/>
            </a:endParaRPr>
          </a:p>
          <a:p>
            <a:pPr marL="169863" indent="-169863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hlinkClick r:id="rId5"/>
              </a:rPr>
              <a:t>Leadership &amp; Management Skills for Technical Staff</a:t>
            </a:r>
            <a:endParaRPr lang="en-US" sz="2000" dirty="0">
              <a:latin typeface="Arial" charset="0"/>
              <a:cs typeface="Arial" charset="0"/>
              <a:hlinkClick r:id="rId4"/>
            </a:endParaRPr>
          </a:p>
          <a:p>
            <a:pPr marL="169863" indent="-169863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hlinkClick r:id="rId4"/>
              </a:rPr>
              <a:t>Abrasive Wheels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marL="169863" indent="-169863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hlinkClick r:id="rId6"/>
              </a:rPr>
              <a:t>Carriage of Dangerous Goods by Air Certification</a:t>
            </a:r>
            <a:endParaRPr lang="en-GB" sz="2000" dirty="0">
              <a:latin typeface="Arial" charset="0"/>
              <a:cs typeface="Arial" charset="0"/>
            </a:endParaRPr>
          </a:p>
          <a:p>
            <a:pPr marL="169863" indent="-169863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hlinkClick r:id="rId7"/>
              </a:rPr>
              <a:t>Safe Lifting and Slinging Procedures</a:t>
            </a:r>
            <a:endParaRPr lang="en-US" sz="2000" dirty="0">
              <a:latin typeface="Arial" charset="0"/>
              <a:cs typeface="Arial" charset="0"/>
            </a:endParaRPr>
          </a:p>
          <a:p>
            <a:pPr marL="173038" indent="-173038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  <a:hlinkClick r:id="rId8"/>
              </a:rPr>
              <a:t>Safe use of Laboratory Gases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173038" indent="-173038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000" dirty="0">
                <a:latin typeface="Arial" charset="0"/>
                <a:cs typeface="Arial" charset="0"/>
                <a:hlinkClick r:id="rId9"/>
              </a:rPr>
              <a:t>Laboratory &amp; Cryogenic Gases Safety Training</a:t>
            </a:r>
            <a:endParaRPr lang="en-GB" sz="2000" u="sng" dirty="0">
              <a:latin typeface="Arial" charset="0"/>
              <a:cs typeface="Arial" charset="0"/>
              <a:hlinkClick r:id="rId10"/>
            </a:endParaRPr>
          </a:p>
          <a:p>
            <a:pPr marL="173038" indent="-173038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000" u="sng" dirty="0">
                <a:latin typeface="Arial" charset="0"/>
                <a:cs typeface="Arial" charset="0"/>
                <a:hlinkClick r:id="rId11"/>
              </a:rPr>
              <a:t>Use and Maintenance of Pipettors</a:t>
            </a:r>
            <a:r>
              <a:rPr lang="en-GB" sz="2000" u="sng" dirty="0">
                <a:latin typeface="Arial" charset="0"/>
                <a:cs typeface="Arial" charset="0"/>
              </a:rPr>
              <a:t> </a:t>
            </a:r>
            <a:endParaRPr lang="en-GB" sz="2000" dirty="0">
              <a:latin typeface="Arial" charset="0"/>
              <a:cs typeface="Arial" charset="0"/>
            </a:endParaRPr>
          </a:p>
          <a:p>
            <a:pPr marL="173038" indent="-173038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000" u="sng" dirty="0">
                <a:latin typeface="Arial" charset="0"/>
                <a:cs typeface="Arial" charset="0"/>
                <a:hlinkClick r:id="rId12"/>
              </a:rPr>
              <a:t>PAT Training</a:t>
            </a:r>
            <a:r>
              <a:rPr lang="en-GB" sz="2000" dirty="0">
                <a:latin typeface="Arial" charset="0"/>
                <a:cs typeface="Arial" charset="0"/>
                <a:hlinkClick r:id="rId12"/>
              </a:rPr>
              <a:t> </a:t>
            </a:r>
            <a:endParaRPr lang="en-GB" sz="2000" dirty="0">
              <a:latin typeface="Arial" charset="0"/>
              <a:cs typeface="Arial" charset="0"/>
            </a:endParaRPr>
          </a:p>
        </p:txBody>
      </p:sp>
      <p:sp>
        <p:nvSpPr>
          <p:cNvPr id="18435" name="Rectangle 5">
            <a:hlinkClick r:id="rId13"/>
          </p:cNvPr>
          <p:cNvSpPr>
            <a:spLocks noChangeArrowheads="1"/>
          </p:cNvSpPr>
          <p:nvPr/>
        </p:nvSpPr>
        <p:spPr bwMode="auto">
          <a:xfrm>
            <a:off x="2830513" y="5456238"/>
            <a:ext cx="63134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GB" altLang="en-US" sz="2500" b="1">
                <a:solidFill>
                  <a:srgbClr val="AB3D36"/>
                </a:solidFill>
                <a:latin typeface="Arial" charset="0"/>
                <a:cs typeface="Arial" charset="0"/>
              </a:rPr>
              <a:t>Browse our full </a:t>
            </a:r>
            <a:r>
              <a:rPr lang="en-GB" altLang="en-US" sz="2500" b="1">
                <a:solidFill>
                  <a:srgbClr val="AB3D36"/>
                </a:solidFill>
                <a:latin typeface="Arial" charset="0"/>
                <a:cs typeface="Arial" charset="0"/>
                <a:hlinkClick r:id="rId13"/>
              </a:rPr>
              <a:t>Course Directory</a:t>
            </a:r>
            <a:endParaRPr lang="en-GB" altLang="en-US" sz="2500" b="1">
              <a:solidFill>
                <a:srgbClr val="AB3D36"/>
              </a:solidFill>
              <a:latin typeface="Arial" charset="0"/>
              <a:cs typeface="Arial" charset="0"/>
            </a:endParaRPr>
          </a:p>
        </p:txBody>
      </p:sp>
      <p:pic>
        <p:nvPicPr>
          <p:cNvPr id="18436" name="Picture 7" descr="http://www.clickconsult.com/Internet-Marketing-Blog/wp-content/uploads/2011/01/twitter_newbird_boxed_blueonwhite.pn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8025"/>
          <a:stretch>
            <a:fillRect/>
          </a:stretch>
        </p:blipFill>
        <p:spPr bwMode="auto">
          <a:xfrm>
            <a:off x="6216650" y="6069013"/>
            <a:ext cx="1028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080250" y="6086475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@HEaTEDtechs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#HEaTEDtechs</a:t>
            </a:r>
            <a:endParaRPr lang="en-GB" altLang="en-US" sz="2000" b="1"/>
          </a:p>
        </p:txBody>
      </p:sp>
      <p:pic>
        <p:nvPicPr>
          <p:cNvPr id="18438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328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993775" y="563563"/>
            <a:ext cx="77295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476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400" b="1">
                <a:solidFill>
                  <a:srgbClr val="AB3D36"/>
                </a:solidFill>
                <a:latin typeface="Arial" charset="0"/>
              </a:rPr>
              <a:t>Training 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7830</TotalTime>
  <Words>1771</Words>
  <Application>Microsoft Office PowerPoint</Application>
  <PresentationFormat>On-screen Show (4:3)</PresentationFormat>
  <Paragraphs>344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MS PGothic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k.forsey</dc:creator>
  <cp:lastModifiedBy>Sandra Taylor</cp:lastModifiedBy>
  <cp:revision>422</cp:revision>
  <cp:lastPrinted>2014-11-03T14:47:05Z</cp:lastPrinted>
  <dcterms:created xsi:type="dcterms:W3CDTF">2012-05-24T15:57:35Z</dcterms:created>
  <dcterms:modified xsi:type="dcterms:W3CDTF">2015-12-03T11:22:45Z</dcterms:modified>
</cp:coreProperties>
</file>