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444" r:id="rId2"/>
    <p:sldId id="268" r:id="rId3"/>
    <p:sldId id="449" r:id="rId4"/>
    <p:sldId id="457" r:id="rId5"/>
    <p:sldId id="455" r:id="rId6"/>
    <p:sldId id="344" r:id="rId7"/>
    <p:sldId id="422" r:id="rId8"/>
    <p:sldId id="439" r:id="rId9"/>
    <p:sldId id="393" r:id="rId10"/>
    <p:sldId id="458" r:id="rId11"/>
    <p:sldId id="301" r:id="rId12"/>
    <p:sldId id="448" r:id="rId13"/>
    <p:sldId id="406" r:id="rId14"/>
    <p:sldId id="411" r:id="rId15"/>
    <p:sldId id="451" r:id="rId16"/>
    <p:sldId id="452" r:id="rId17"/>
    <p:sldId id="421" r:id="rId18"/>
    <p:sldId id="423" r:id="rId19"/>
    <p:sldId id="424" r:id="rId20"/>
    <p:sldId id="453" r:id="rId21"/>
    <p:sldId id="459" r:id="rId22"/>
    <p:sldId id="443" r:id="rId23"/>
    <p:sldId id="414" r:id="rId24"/>
    <p:sldId id="415" r:id="rId25"/>
    <p:sldId id="460" r:id="rId26"/>
    <p:sldId id="445" r:id="rId27"/>
    <p:sldId id="446" r:id="rId28"/>
    <p:sldId id="447" r:id="rId29"/>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509"/>
    <a:srgbClr val="B2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6092" autoAdjust="0"/>
  </p:normalViewPr>
  <p:slideViewPr>
    <p:cSldViewPr snapToGrid="0" snapToObjects="1">
      <p:cViewPr varScale="1">
        <p:scale>
          <a:sx n="70" d="100"/>
          <a:sy n="70" d="100"/>
        </p:scale>
        <p:origin x="5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80"/>
    </p:cViewPr>
  </p:sorterViewPr>
  <p:notesViewPr>
    <p:cSldViewPr snapToGrid="0" snapToObjects="1">
      <p:cViewPr varScale="1">
        <p:scale>
          <a:sx n="48" d="100"/>
          <a:sy n="48" d="100"/>
        </p:scale>
        <p:origin x="-2940"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97EF1-1239-4615-B258-A0656A8D61FA}"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en-GB"/>
        </a:p>
      </dgm:t>
    </dgm:pt>
    <dgm:pt modelId="{763C2A85-D5D8-49B7-8364-B861F3D1B830}">
      <dgm:prSet phldrT="[Text]" custT="1"/>
      <dgm:spPr/>
      <dgm:t>
        <a:bodyPr/>
        <a:lstStyle/>
        <a:p>
          <a:r>
            <a:rPr lang="en-GB" sz="1400" b="1" dirty="0" smtClean="0">
              <a:solidFill>
                <a:schemeClr val="tx1"/>
              </a:solidFill>
            </a:rPr>
            <a:t>CONCRETE EXPERIENCE</a:t>
          </a:r>
        </a:p>
        <a:p>
          <a:r>
            <a:rPr lang="en-GB" sz="1400" b="1" dirty="0" smtClean="0">
              <a:solidFill>
                <a:schemeClr val="tx1"/>
              </a:solidFill>
            </a:rPr>
            <a:t>(Doing/having the experience)</a:t>
          </a:r>
          <a:endParaRPr lang="en-GB" sz="1400" b="1" dirty="0">
            <a:solidFill>
              <a:schemeClr val="tx1"/>
            </a:solidFill>
          </a:endParaRPr>
        </a:p>
      </dgm:t>
    </dgm:pt>
    <dgm:pt modelId="{E6FFC4FF-AAAF-4F31-9F24-6A3F51016D68}" type="parTrans" cxnId="{8D2E4E3C-3EF2-4EB9-A232-EE69CCA2C7C6}">
      <dgm:prSet/>
      <dgm:spPr/>
      <dgm:t>
        <a:bodyPr/>
        <a:lstStyle/>
        <a:p>
          <a:endParaRPr lang="en-GB" sz="1100"/>
        </a:p>
      </dgm:t>
    </dgm:pt>
    <dgm:pt modelId="{1F5CFC7F-6DF5-46A0-8BBF-18FC8AAB6029}" type="sibTrans" cxnId="{8D2E4E3C-3EF2-4EB9-A232-EE69CCA2C7C6}">
      <dgm:prSet/>
      <dgm:spPr/>
      <dgm:t>
        <a:bodyPr/>
        <a:lstStyle/>
        <a:p>
          <a:endParaRPr lang="en-GB" sz="1100"/>
        </a:p>
      </dgm:t>
    </dgm:pt>
    <dgm:pt modelId="{E5582586-E172-408C-9008-CAA5B1AF87D5}">
      <dgm:prSet phldrT="[Text]" custT="1"/>
      <dgm:spPr/>
      <dgm:t>
        <a:bodyPr/>
        <a:lstStyle/>
        <a:p>
          <a:r>
            <a:rPr lang="en-GB" sz="1400" b="1" dirty="0" smtClean="0">
              <a:solidFill>
                <a:schemeClr val="tx1"/>
              </a:solidFill>
            </a:rPr>
            <a:t>REFLECTIVE OBSERVATION</a:t>
          </a:r>
        </a:p>
        <a:p>
          <a:r>
            <a:rPr lang="en-GB" sz="1400" dirty="0" smtClean="0">
              <a:solidFill>
                <a:schemeClr val="tx1"/>
              </a:solidFill>
            </a:rPr>
            <a:t>(Reviewing/reflecting on the experience)</a:t>
          </a:r>
          <a:endParaRPr lang="en-GB" sz="1400" dirty="0">
            <a:solidFill>
              <a:schemeClr val="tx1"/>
            </a:solidFill>
          </a:endParaRPr>
        </a:p>
      </dgm:t>
    </dgm:pt>
    <dgm:pt modelId="{F8CB8C8D-9845-47C1-A7F3-5F0718E62632}" type="parTrans" cxnId="{CCA2D86A-66AB-41FE-AD19-EB8C6E9E829F}">
      <dgm:prSet/>
      <dgm:spPr/>
      <dgm:t>
        <a:bodyPr/>
        <a:lstStyle/>
        <a:p>
          <a:endParaRPr lang="en-GB" sz="1100"/>
        </a:p>
      </dgm:t>
    </dgm:pt>
    <dgm:pt modelId="{F575DC3F-53C5-42C8-AE6B-0736BB81362D}" type="sibTrans" cxnId="{CCA2D86A-66AB-41FE-AD19-EB8C6E9E829F}">
      <dgm:prSet/>
      <dgm:spPr/>
      <dgm:t>
        <a:bodyPr/>
        <a:lstStyle/>
        <a:p>
          <a:endParaRPr lang="en-GB" sz="1100"/>
        </a:p>
      </dgm:t>
    </dgm:pt>
    <dgm:pt modelId="{6EEDEB66-7093-4AF1-85F6-194FCF6FFB6C}">
      <dgm:prSet phldrT="[Text]" custT="1"/>
      <dgm:spPr/>
      <dgm:t>
        <a:bodyPr/>
        <a:lstStyle/>
        <a:p>
          <a:r>
            <a:rPr lang="en-GB" sz="1400" b="1" dirty="0" smtClean="0">
              <a:solidFill>
                <a:schemeClr val="tx1"/>
              </a:solidFill>
            </a:rPr>
            <a:t>ABSTRACT CONCEPTUALISATION</a:t>
          </a:r>
        </a:p>
        <a:p>
          <a:r>
            <a:rPr lang="en-GB" sz="1400" dirty="0" smtClean="0">
              <a:solidFill>
                <a:schemeClr val="tx1"/>
              </a:solidFill>
            </a:rPr>
            <a:t>(Concluding/learning from the experience)</a:t>
          </a:r>
          <a:endParaRPr lang="en-GB" sz="1400" dirty="0">
            <a:solidFill>
              <a:schemeClr val="tx1"/>
            </a:solidFill>
          </a:endParaRPr>
        </a:p>
      </dgm:t>
    </dgm:pt>
    <dgm:pt modelId="{D9C12DC6-4FB9-4B85-AECB-BDDD84375588}" type="parTrans" cxnId="{9A627368-1534-4C69-AE9A-2945B78DE71B}">
      <dgm:prSet/>
      <dgm:spPr/>
      <dgm:t>
        <a:bodyPr/>
        <a:lstStyle/>
        <a:p>
          <a:endParaRPr lang="en-GB" sz="1100"/>
        </a:p>
      </dgm:t>
    </dgm:pt>
    <dgm:pt modelId="{C51A2AE3-C321-42BC-8B2B-8A153F01E039}" type="sibTrans" cxnId="{9A627368-1534-4C69-AE9A-2945B78DE71B}">
      <dgm:prSet/>
      <dgm:spPr/>
      <dgm:t>
        <a:bodyPr/>
        <a:lstStyle/>
        <a:p>
          <a:endParaRPr lang="en-GB" sz="1100"/>
        </a:p>
      </dgm:t>
    </dgm:pt>
    <dgm:pt modelId="{61019B6B-B2D9-4BEE-9A8C-EC289CF8C1A3}">
      <dgm:prSet phldrT="[Text]" custT="1"/>
      <dgm:spPr/>
      <dgm:t>
        <a:bodyPr/>
        <a:lstStyle/>
        <a:p>
          <a:r>
            <a:rPr lang="en-GB" sz="1400" b="1" dirty="0" smtClean="0">
              <a:solidFill>
                <a:schemeClr val="tx1"/>
              </a:solidFill>
            </a:rPr>
            <a:t>ACTIVE EXPERIMENTATION</a:t>
          </a:r>
        </a:p>
        <a:p>
          <a:r>
            <a:rPr lang="en-GB" sz="1400" dirty="0" smtClean="0">
              <a:solidFill>
                <a:schemeClr val="tx1"/>
              </a:solidFill>
            </a:rPr>
            <a:t>(Planning/trying out what you have learnt)</a:t>
          </a:r>
          <a:endParaRPr lang="en-GB" sz="1400" dirty="0">
            <a:solidFill>
              <a:schemeClr val="tx1"/>
            </a:solidFill>
          </a:endParaRPr>
        </a:p>
      </dgm:t>
    </dgm:pt>
    <dgm:pt modelId="{6A759D60-871D-48F2-9B7C-506D5BC376DD}" type="parTrans" cxnId="{3D2A259A-A73E-479D-A966-B065957D8BC8}">
      <dgm:prSet/>
      <dgm:spPr/>
      <dgm:t>
        <a:bodyPr/>
        <a:lstStyle/>
        <a:p>
          <a:endParaRPr lang="en-GB" sz="1100"/>
        </a:p>
      </dgm:t>
    </dgm:pt>
    <dgm:pt modelId="{71ED9020-B2A0-4E64-BD3D-202085B19EF1}" type="sibTrans" cxnId="{3D2A259A-A73E-479D-A966-B065957D8BC8}">
      <dgm:prSet/>
      <dgm:spPr/>
      <dgm:t>
        <a:bodyPr/>
        <a:lstStyle/>
        <a:p>
          <a:endParaRPr lang="en-GB" sz="1100"/>
        </a:p>
      </dgm:t>
    </dgm:pt>
    <dgm:pt modelId="{F2643553-BACF-4B2C-B3AF-DA1921ED39D3}" type="pres">
      <dgm:prSet presAssocID="{A1797EF1-1239-4615-B258-A0656A8D61FA}" presName="cycle" presStyleCnt="0">
        <dgm:presLayoutVars>
          <dgm:dir/>
          <dgm:resizeHandles val="exact"/>
        </dgm:presLayoutVars>
      </dgm:prSet>
      <dgm:spPr/>
      <dgm:t>
        <a:bodyPr/>
        <a:lstStyle/>
        <a:p>
          <a:endParaRPr lang="en-GB"/>
        </a:p>
      </dgm:t>
    </dgm:pt>
    <dgm:pt modelId="{769A3238-8BCC-404B-A178-DF73CC25B393}" type="pres">
      <dgm:prSet presAssocID="{763C2A85-D5D8-49B7-8364-B861F3D1B830}" presName="node" presStyleLbl="node1" presStyleIdx="0" presStyleCnt="4" custScaleX="125788" custScaleY="115789" custRadScaleRad="100050" custRadScaleInc="2205">
        <dgm:presLayoutVars>
          <dgm:bulletEnabled val="1"/>
        </dgm:presLayoutVars>
      </dgm:prSet>
      <dgm:spPr/>
      <dgm:t>
        <a:bodyPr/>
        <a:lstStyle/>
        <a:p>
          <a:endParaRPr lang="en-GB"/>
        </a:p>
      </dgm:t>
    </dgm:pt>
    <dgm:pt modelId="{4D05FF67-61D6-401F-AE8D-0CD710760643}" type="pres">
      <dgm:prSet presAssocID="{763C2A85-D5D8-49B7-8364-B861F3D1B830}" presName="spNode" presStyleCnt="0"/>
      <dgm:spPr/>
      <dgm:t>
        <a:bodyPr/>
        <a:lstStyle/>
        <a:p>
          <a:endParaRPr lang="en-GB"/>
        </a:p>
      </dgm:t>
    </dgm:pt>
    <dgm:pt modelId="{B9D9DACD-322B-4802-8A14-B1AA96A1CCB7}" type="pres">
      <dgm:prSet presAssocID="{1F5CFC7F-6DF5-46A0-8BBF-18FC8AAB6029}" presName="sibTrans" presStyleLbl="sibTrans1D1" presStyleIdx="0" presStyleCnt="4"/>
      <dgm:spPr/>
      <dgm:t>
        <a:bodyPr/>
        <a:lstStyle/>
        <a:p>
          <a:endParaRPr lang="en-GB"/>
        </a:p>
      </dgm:t>
    </dgm:pt>
    <dgm:pt modelId="{64941FED-569F-43F6-BFDC-FE55E751DF09}" type="pres">
      <dgm:prSet presAssocID="{E5582586-E172-408C-9008-CAA5B1AF87D5}" presName="node" presStyleLbl="node1" presStyleIdx="1" presStyleCnt="4" custScaleX="119432" custScaleY="109350">
        <dgm:presLayoutVars>
          <dgm:bulletEnabled val="1"/>
        </dgm:presLayoutVars>
      </dgm:prSet>
      <dgm:spPr/>
      <dgm:t>
        <a:bodyPr/>
        <a:lstStyle/>
        <a:p>
          <a:endParaRPr lang="en-GB"/>
        </a:p>
      </dgm:t>
    </dgm:pt>
    <dgm:pt modelId="{86E8E284-3486-490B-8E8E-F58527C400DB}" type="pres">
      <dgm:prSet presAssocID="{E5582586-E172-408C-9008-CAA5B1AF87D5}" presName="spNode" presStyleCnt="0"/>
      <dgm:spPr/>
      <dgm:t>
        <a:bodyPr/>
        <a:lstStyle/>
        <a:p>
          <a:endParaRPr lang="en-GB"/>
        </a:p>
      </dgm:t>
    </dgm:pt>
    <dgm:pt modelId="{BC399727-E4BB-4973-9BE7-DD6095E9514C}" type="pres">
      <dgm:prSet presAssocID="{F575DC3F-53C5-42C8-AE6B-0736BB81362D}" presName="sibTrans" presStyleLbl="sibTrans1D1" presStyleIdx="1" presStyleCnt="4"/>
      <dgm:spPr/>
      <dgm:t>
        <a:bodyPr/>
        <a:lstStyle/>
        <a:p>
          <a:endParaRPr lang="en-GB"/>
        </a:p>
      </dgm:t>
    </dgm:pt>
    <dgm:pt modelId="{1A113A37-94DB-4ABC-AE70-D1EE5A46D854}" type="pres">
      <dgm:prSet presAssocID="{6EEDEB66-7093-4AF1-85F6-194FCF6FFB6C}" presName="node" presStyleLbl="node1" presStyleIdx="2" presStyleCnt="4" custScaleX="124776" custScaleY="120586" custRadScaleRad="95380">
        <dgm:presLayoutVars>
          <dgm:bulletEnabled val="1"/>
        </dgm:presLayoutVars>
      </dgm:prSet>
      <dgm:spPr/>
      <dgm:t>
        <a:bodyPr/>
        <a:lstStyle/>
        <a:p>
          <a:endParaRPr lang="en-GB"/>
        </a:p>
      </dgm:t>
    </dgm:pt>
    <dgm:pt modelId="{223C09F3-FC3F-49FF-BBC2-B96E80AF2145}" type="pres">
      <dgm:prSet presAssocID="{6EEDEB66-7093-4AF1-85F6-194FCF6FFB6C}" presName="spNode" presStyleCnt="0"/>
      <dgm:spPr/>
      <dgm:t>
        <a:bodyPr/>
        <a:lstStyle/>
        <a:p>
          <a:endParaRPr lang="en-GB"/>
        </a:p>
      </dgm:t>
    </dgm:pt>
    <dgm:pt modelId="{C5374D10-CB7B-4714-A10B-12841ADC2823}" type="pres">
      <dgm:prSet presAssocID="{C51A2AE3-C321-42BC-8B2B-8A153F01E039}" presName="sibTrans" presStyleLbl="sibTrans1D1" presStyleIdx="2" presStyleCnt="4"/>
      <dgm:spPr/>
      <dgm:t>
        <a:bodyPr/>
        <a:lstStyle/>
        <a:p>
          <a:endParaRPr lang="en-GB"/>
        </a:p>
      </dgm:t>
    </dgm:pt>
    <dgm:pt modelId="{8D201569-B2D7-4FF4-85CE-95D30D928975}" type="pres">
      <dgm:prSet presAssocID="{61019B6B-B2D9-4BEE-9A8C-EC289CF8C1A3}" presName="node" presStyleLbl="node1" presStyleIdx="3" presStyleCnt="4" custScaleX="122610" custScaleY="122054">
        <dgm:presLayoutVars>
          <dgm:bulletEnabled val="1"/>
        </dgm:presLayoutVars>
      </dgm:prSet>
      <dgm:spPr/>
      <dgm:t>
        <a:bodyPr/>
        <a:lstStyle/>
        <a:p>
          <a:endParaRPr lang="en-GB"/>
        </a:p>
      </dgm:t>
    </dgm:pt>
    <dgm:pt modelId="{E230160E-512C-4438-812B-91161887D4BF}" type="pres">
      <dgm:prSet presAssocID="{61019B6B-B2D9-4BEE-9A8C-EC289CF8C1A3}" presName="spNode" presStyleCnt="0"/>
      <dgm:spPr/>
      <dgm:t>
        <a:bodyPr/>
        <a:lstStyle/>
        <a:p>
          <a:endParaRPr lang="en-GB"/>
        </a:p>
      </dgm:t>
    </dgm:pt>
    <dgm:pt modelId="{6B62CFED-BD93-4618-A4E7-79445512AC08}" type="pres">
      <dgm:prSet presAssocID="{71ED9020-B2A0-4E64-BD3D-202085B19EF1}" presName="sibTrans" presStyleLbl="sibTrans1D1" presStyleIdx="3" presStyleCnt="4"/>
      <dgm:spPr/>
      <dgm:t>
        <a:bodyPr/>
        <a:lstStyle/>
        <a:p>
          <a:endParaRPr lang="en-GB"/>
        </a:p>
      </dgm:t>
    </dgm:pt>
  </dgm:ptLst>
  <dgm:cxnLst>
    <dgm:cxn modelId="{9CF1358F-8701-4E7F-8EBA-44F16FF75B9B}" type="presOf" srcId="{6EEDEB66-7093-4AF1-85F6-194FCF6FFB6C}" destId="{1A113A37-94DB-4ABC-AE70-D1EE5A46D854}" srcOrd="0" destOrd="0" presId="urn:microsoft.com/office/officeart/2005/8/layout/cycle5"/>
    <dgm:cxn modelId="{CAF1077E-66C0-4382-A0E6-378A1B37B1D6}" type="presOf" srcId="{61019B6B-B2D9-4BEE-9A8C-EC289CF8C1A3}" destId="{8D201569-B2D7-4FF4-85CE-95D30D928975}" srcOrd="0" destOrd="0" presId="urn:microsoft.com/office/officeart/2005/8/layout/cycle5"/>
    <dgm:cxn modelId="{3D2A259A-A73E-479D-A966-B065957D8BC8}" srcId="{A1797EF1-1239-4615-B258-A0656A8D61FA}" destId="{61019B6B-B2D9-4BEE-9A8C-EC289CF8C1A3}" srcOrd="3" destOrd="0" parTransId="{6A759D60-871D-48F2-9B7C-506D5BC376DD}" sibTransId="{71ED9020-B2A0-4E64-BD3D-202085B19EF1}"/>
    <dgm:cxn modelId="{C617AFB1-E4F3-4613-AF81-41142A31AA31}" type="presOf" srcId="{E5582586-E172-408C-9008-CAA5B1AF87D5}" destId="{64941FED-569F-43F6-BFDC-FE55E751DF09}" srcOrd="0" destOrd="0" presId="urn:microsoft.com/office/officeart/2005/8/layout/cycle5"/>
    <dgm:cxn modelId="{9A627368-1534-4C69-AE9A-2945B78DE71B}" srcId="{A1797EF1-1239-4615-B258-A0656A8D61FA}" destId="{6EEDEB66-7093-4AF1-85F6-194FCF6FFB6C}" srcOrd="2" destOrd="0" parTransId="{D9C12DC6-4FB9-4B85-AECB-BDDD84375588}" sibTransId="{C51A2AE3-C321-42BC-8B2B-8A153F01E039}"/>
    <dgm:cxn modelId="{8D2E4E3C-3EF2-4EB9-A232-EE69CCA2C7C6}" srcId="{A1797EF1-1239-4615-B258-A0656A8D61FA}" destId="{763C2A85-D5D8-49B7-8364-B861F3D1B830}" srcOrd="0" destOrd="0" parTransId="{E6FFC4FF-AAAF-4F31-9F24-6A3F51016D68}" sibTransId="{1F5CFC7F-6DF5-46A0-8BBF-18FC8AAB6029}"/>
    <dgm:cxn modelId="{40723E19-7C89-4A24-B2D2-D1715F85204A}" type="presOf" srcId="{71ED9020-B2A0-4E64-BD3D-202085B19EF1}" destId="{6B62CFED-BD93-4618-A4E7-79445512AC08}" srcOrd="0" destOrd="0" presId="urn:microsoft.com/office/officeart/2005/8/layout/cycle5"/>
    <dgm:cxn modelId="{3C4F2754-704B-49B4-A257-29189E38B128}" type="presOf" srcId="{F575DC3F-53C5-42C8-AE6B-0736BB81362D}" destId="{BC399727-E4BB-4973-9BE7-DD6095E9514C}" srcOrd="0" destOrd="0" presId="urn:microsoft.com/office/officeart/2005/8/layout/cycle5"/>
    <dgm:cxn modelId="{BB87E3DA-9DAB-447F-8C87-D36782455EF6}" type="presOf" srcId="{1F5CFC7F-6DF5-46A0-8BBF-18FC8AAB6029}" destId="{B9D9DACD-322B-4802-8A14-B1AA96A1CCB7}" srcOrd="0" destOrd="0" presId="urn:microsoft.com/office/officeart/2005/8/layout/cycle5"/>
    <dgm:cxn modelId="{C72EACBC-9CB7-4D7A-B155-5DB5E66FF08B}" type="presOf" srcId="{763C2A85-D5D8-49B7-8364-B861F3D1B830}" destId="{769A3238-8BCC-404B-A178-DF73CC25B393}" srcOrd="0" destOrd="0" presId="urn:microsoft.com/office/officeart/2005/8/layout/cycle5"/>
    <dgm:cxn modelId="{CCA2D86A-66AB-41FE-AD19-EB8C6E9E829F}" srcId="{A1797EF1-1239-4615-B258-A0656A8D61FA}" destId="{E5582586-E172-408C-9008-CAA5B1AF87D5}" srcOrd="1" destOrd="0" parTransId="{F8CB8C8D-9845-47C1-A7F3-5F0718E62632}" sibTransId="{F575DC3F-53C5-42C8-AE6B-0736BB81362D}"/>
    <dgm:cxn modelId="{88CC5B34-74AE-426D-BB34-07A29CD25333}" type="presOf" srcId="{A1797EF1-1239-4615-B258-A0656A8D61FA}" destId="{F2643553-BACF-4B2C-B3AF-DA1921ED39D3}" srcOrd="0" destOrd="0" presId="urn:microsoft.com/office/officeart/2005/8/layout/cycle5"/>
    <dgm:cxn modelId="{94A10264-D3B9-4B58-B9AD-C143225E814D}" type="presOf" srcId="{C51A2AE3-C321-42BC-8B2B-8A153F01E039}" destId="{C5374D10-CB7B-4714-A10B-12841ADC2823}" srcOrd="0" destOrd="0" presId="urn:microsoft.com/office/officeart/2005/8/layout/cycle5"/>
    <dgm:cxn modelId="{C697D204-4FAD-4720-A658-E7FDA30A85D7}" type="presParOf" srcId="{F2643553-BACF-4B2C-B3AF-DA1921ED39D3}" destId="{769A3238-8BCC-404B-A178-DF73CC25B393}" srcOrd="0" destOrd="0" presId="urn:microsoft.com/office/officeart/2005/8/layout/cycle5"/>
    <dgm:cxn modelId="{AA09625B-5160-43A6-824E-E56E8667D0BD}" type="presParOf" srcId="{F2643553-BACF-4B2C-B3AF-DA1921ED39D3}" destId="{4D05FF67-61D6-401F-AE8D-0CD710760643}" srcOrd="1" destOrd="0" presId="urn:microsoft.com/office/officeart/2005/8/layout/cycle5"/>
    <dgm:cxn modelId="{6F3C0F9F-1A84-44D5-83C2-A89D15E99560}" type="presParOf" srcId="{F2643553-BACF-4B2C-B3AF-DA1921ED39D3}" destId="{B9D9DACD-322B-4802-8A14-B1AA96A1CCB7}" srcOrd="2" destOrd="0" presId="urn:microsoft.com/office/officeart/2005/8/layout/cycle5"/>
    <dgm:cxn modelId="{3655AC99-DDCC-40F6-BA67-75C9E8F1D808}" type="presParOf" srcId="{F2643553-BACF-4B2C-B3AF-DA1921ED39D3}" destId="{64941FED-569F-43F6-BFDC-FE55E751DF09}" srcOrd="3" destOrd="0" presId="urn:microsoft.com/office/officeart/2005/8/layout/cycle5"/>
    <dgm:cxn modelId="{07DB495F-A244-4F70-8347-1017592CBAD7}" type="presParOf" srcId="{F2643553-BACF-4B2C-B3AF-DA1921ED39D3}" destId="{86E8E284-3486-490B-8E8E-F58527C400DB}" srcOrd="4" destOrd="0" presId="urn:microsoft.com/office/officeart/2005/8/layout/cycle5"/>
    <dgm:cxn modelId="{480AC53C-F727-486B-BC55-AAA6FBA8A731}" type="presParOf" srcId="{F2643553-BACF-4B2C-B3AF-DA1921ED39D3}" destId="{BC399727-E4BB-4973-9BE7-DD6095E9514C}" srcOrd="5" destOrd="0" presId="urn:microsoft.com/office/officeart/2005/8/layout/cycle5"/>
    <dgm:cxn modelId="{3DCC7E9D-4B1D-4DE9-9D20-FF8B5C01061F}" type="presParOf" srcId="{F2643553-BACF-4B2C-B3AF-DA1921ED39D3}" destId="{1A113A37-94DB-4ABC-AE70-D1EE5A46D854}" srcOrd="6" destOrd="0" presId="urn:microsoft.com/office/officeart/2005/8/layout/cycle5"/>
    <dgm:cxn modelId="{5C3979B2-4BCB-409A-A257-76F609CED79E}" type="presParOf" srcId="{F2643553-BACF-4B2C-B3AF-DA1921ED39D3}" destId="{223C09F3-FC3F-49FF-BBC2-B96E80AF2145}" srcOrd="7" destOrd="0" presId="urn:microsoft.com/office/officeart/2005/8/layout/cycle5"/>
    <dgm:cxn modelId="{9BECE378-2B45-4424-834C-3336F6462DD5}" type="presParOf" srcId="{F2643553-BACF-4B2C-B3AF-DA1921ED39D3}" destId="{C5374D10-CB7B-4714-A10B-12841ADC2823}" srcOrd="8" destOrd="0" presId="urn:microsoft.com/office/officeart/2005/8/layout/cycle5"/>
    <dgm:cxn modelId="{1CE54535-0DC5-4497-A98D-109753AE35FC}" type="presParOf" srcId="{F2643553-BACF-4B2C-B3AF-DA1921ED39D3}" destId="{8D201569-B2D7-4FF4-85CE-95D30D928975}" srcOrd="9" destOrd="0" presId="urn:microsoft.com/office/officeart/2005/8/layout/cycle5"/>
    <dgm:cxn modelId="{93FEC4BE-5E45-45AC-9063-9EBBC5EE6604}" type="presParOf" srcId="{F2643553-BACF-4B2C-B3AF-DA1921ED39D3}" destId="{E230160E-512C-4438-812B-91161887D4BF}" srcOrd="10" destOrd="0" presId="urn:microsoft.com/office/officeart/2005/8/layout/cycle5"/>
    <dgm:cxn modelId="{3BAEBBF8-6BA6-4F37-8FF8-BDFCD87E03F1}" type="presParOf" srcId="{F2643553-BACF-4B2C-B3AF-DA1921ED39D3}" destId="{6B62CFED-BD93-4618-A4E7-79445512AC08}"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97EF1-1239-4615-B258-A0656A8D61FA}"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en-GB"/>
        </a:p>
      </dgm:t>
    </dgm:pt>
    <dgm:pt modelId="{763C2A85-D5D8-49B7-8364-B861F3D1B830}">
      <dgm:prSet phldrT="[Text]" custT="1"/>
      <dgm:spPr/>
      <dgm:t>
        <a:bodyPr/>
        <a:lstStyle/>
        <a:p>
          <a:r>
            <a:rPr lang="en-GB" sz="2000" b="1" dirty="0" smtClean="0"/>
            <a:t>CONCRETE EXPERIENCE</a:t>
          </a:r>
        </a:p>
        <a:p>
          <a:r>
            <a:rPr lang="en-GB" sz="2000" dirty="0" smtClean="0"/>
            <a:t>(Doing/having the experience)</a:t>
          </a:r>
        </a:p>
        <a:p>
          <a:r>
            <a:rPr lang="en-GB" sz="2000" b="1" dirty="0" smtClean="0">
              <a:solidFill>
                <a:schemeClr val="accent2">
                  <a:lumMod val="50000"/>
                </a:schemeClr>
              </a:solidFill>
            </a:rPr>
            <a:t>ACTIVIST</a:t>
          </a:r>
          <a:endParaRPr lang="en-GB" sz="2000" b="1" dirty="0">
            <a:solidFill>
              <a:schemeClr val="accent2">
                <a:lumMod val="50000"/>
              </a:schemeClr>
            </a:solidFill>
          </a:endParaRPr>
        </a:p>
      </dgm:t>
    </dgm:pt>
    <dgm:pt modelId="{E6FFC4FF-AAAF-4F31-9F24-6A3F51016D68}" type="parTrans" cxnId="{8D2E4E3C-3EF2-4EB9-A232-EE69CCA2C7C6}">
      <dgm:prSet/>
      <dgm:spPr/>
      <dgm:t>
        <a:bodyPr/>
        <a:lstStyle/>
        <a:p>
          <a:endParaRPr lang="en-GB" sz="1100"/>
        </a:p>
      </dgm:t>
    </dgm:pt>
    <dgm:pt modelId="{1F5CFC7F-6DF5-46A0-8BBF-18FC8AAB6029}" type="sibTrans" cxnId="{8D2E4E3C-3EF2-4EB9-A232-EE69CCA2C7C6}">
      <dgm:prSet/>
      <dgm:spPr/>
      <dgm:t>
        <a:bodyPr/>
        <a:lstStyle/>
        <a:p>
          <a:endParaRPr lang="en-GB" sz="1100"/>
        </a:p>
      </dgm:t>
    </dgm:pt>
    <dgm:pt modelId="{E5582586-E172-408C-9008-CAA5B1AF87D5}">
      <dgm:prSet phldrT="[Text]" custT="1"/>
      <dgm:spPr/>
      <dgm:t>
        <a:bodyPr/>
        <a:lstStyle/>
        <a:p>
          <a:r>
            <a:rPr lang="en-GB" sz="2000" b="1" dirty="0" smtClean="0"/>
            <a:t>REFLECTIVE OBSERVATION</a:t>
          </a:r>
        </a:p>
        <a:p>
          <a:r>
            <a:rPr lang="en-GB" sz="2000" dirty="0" smtClean="0"/>
            <a:t>(Reviewing/reflecting on the experience)</a:t>
          </a:r>
        </a:p>
        <a:p>
          <a:r>
            <a:rPr lang="en-GB" sz="2000" b="1" dirty="0" smtClean="0">
              <a:solidFill>
                <a:schemeClr val="accent2">
                  <a:lumMod val="50000"/>
                </a:schemeClr>
              </a:solidFill>
            </a:rPr>
            <a:t>REFLECTOR</a:t>
          </a:r>
        </a:p>
      </dgm:t>
    </dgm:pt>
    <dgm:pt modelId="{F8CB8C8D-9845-47C1-A7F3-5F0718E62632}" type="parTrans" cxnId="{CCA2D86A-66AB-41FE-AD19-EB8C6E9E829F}">
      <dgm:prSet/>
      <dgm:spPr/>
      <dgm:t>
        <a:bodyPr/>
        <a:lstStyle/>
        <a:p>
          <a:endParaRPr lang="en-GB" sz="1100"/>
        </a:p>
      </dgm:t>
    </dgm:pt>
    <dgm:pt modelId="{F575DC3F-53C5-42C8-AE6B-0736BB81362D}" type="sibTrans" cxnId="{CCA2D86A-66AB-41FE-AD19-EB8C6E9E829F}">
      <dgm:prSet/>
      <dgm:spPr/>
      <dgm:t>
        <a:bodyPr/>
        <a:lstStyle/>
        <a:p>
          <a:endParaRPr lang="en-GB" sz="1100"/>
        </a:p>
      </dgm:t>
    </dgm:pt>
    <dgm:pt modelId="{6EEDEB66-7093-4AF1-85F6-194FCF6FFB6C}">
      <dgm:prSet phldrT="[Text]" custT="1"/>
      <dgm:spPr/>
      <dgm:t>
        <a:bodyPr/>
        <a:lstStyle/>
        <a:p>
          <a:r>
            <a:rPr lang="en-GB" sz="2000" b="1" dirty="0" smtClean="0"/>
            <a:t>ABSTRACT CONCEPTUALISATION</a:t>
          </a:r>
        </a:p>
        <a:p>
          <a:r>
            <a:rPr lang="en-GB" sz="2000" dirty="0" smtClean="0"/>
            <a:t>(Concluding/learning from the experience)</a:t>
          </a:r>
        </a:p>
        <a:p>
          <a:r>
            <a:rPr lang="en-GB" sz="2000" b="1" dirty="0" smtClean="0">
              <a:solidFill>
                <a:schemeClr val="accent2">
                  <a:lumMod val="50000"/>
                </a:schemeClr>
              </a:solidFill>
            </a:rPr>
            <a:t>THEORIST</a:t>
          </a:r>
          <a:endParaRPr lang="en-GB" sz="2000" b="1" dirty="0">
            <a:solidFill>
              <a:schemeClr val="accent2">
                <a:lumMod val="50000"/>
              </a:schemeClr>
            </a:solidFill>
          </a:endParaRPr>
        </a:p>
      </dgm:t>
    </dgm:pt>
    <dgm:pt modelId="{D9C12DC6-4FB9-4B85-AECB-BDDD84375588}" type="parTrans" cxnId="{9A627368-1534-4C69-AE9A-2945B78DE71B}">
      <dgm:prSet/>
      <dgm:spPr/>
      <dgm:t>
        <a:bodyPr/>
        <a:lstStyle/>
        <a:p>
          <a:endParaRPr lang="en-GB" sz="1100"/>
        </a:p>
      </dgm:t>
    </dgm:pt>
    <dgm:pt modelId="{C51A2AE3-C321-42BC-8B2B-8A153F01E039}" type="sibTrans" cxnId="{9A627368-1534-4C69-AE9A-2945B78DE71B}">
      <dgm:prSet/>
      <dgm:spPr/>
      <dgm:t>
        <a:bodyPr/>
        <a:lstStyle/>
        <a:p>
          <a:endParaRPr lang="en-GB" sz="1100"/>
        </a:p>
      </dgm:t>
    </dgm:pt>
    <dgm:pt modelId="{61019B6B-B2D9-4BEE-9A8C-EC289CF8C1A3}">
      <dgm:prSet phldrT="[Text]" custT="1"/>
      <dgm:spPr/>
      <dgm:t>
        <a:bodyPr/>
        <a:lstStyle/>
        <a:p>
          <a:r>
            <a:rPr lang="en-GB" sz="2000" b="1" dirty="0" smtClean="0"/>
            <a:t>ACTIVE EXPERIMENTATION</a:t>
          </a:r>
        </a:p>
        <a:p>
          <a:r>
            <a:rPr lang="en-GB" sz="2000" dirty="0" smtClean="0"/>
            <a:t>(Planning/trying out what you have learnt)</a:t>
          </a:r>
        </a:p>
        <a:p>
          <a:r>
            <a:rPr lang="en-GB" sz="2000" b="1" dirty="0" smtClean="0">
              <a:solidFill>
                <a:schemeClr val="accent2">
                  <a:lumMod val="50000"/>
                </a:schemeClr>
              </a:solidFill>
            </a:rPr>
            <a:t>PRAGMATIST</a:t>
          </a:r>
          <a:endParaRPr lang="en-GB" sz="2000" b="1" dirty="0">
            <a:solidFill>
              <a:schemeClr val="accent2">
                <a:lumMod val="50000"/>
              </a:schemeClr>
            </a:solidFill>
          </a:endParaRPr>
        </a:p>
      </dgm:t>
    </dgm:pt>
    <dgm:pt modelId="{6A759D60-871D-48F2-9B7C-506D5BC376DD}" type="parTrans" cxnId="{3D2A259A-A73E-479D-A966-B065957D8BC8}">
      <dgm:prSet/>
      <dgm:spPr/>
      <dgm:t>
        <a:bodyPr/>
        <a:lstStyle/>
        <a:p>
          <a:endParaRPr lang="en-GB" sz="1100"/>
        </a:p>
      </dgm:t>
    </dgm:pt>
    <dgm:pt modelId="{71ED9020-B2A0-4E64-BD3D-202085B19EF1}" type="sibTrans" cxnId="{3D2A259A-A73E-479D-A966-B065957D8BC8}">
      <dgm:prSet/>
      <dgm:spPr/>
      <dgm:t>
        <a:bodyPr/>
        <a:lstStyle/>
        <a:p>
          <a:endParaRPr lang="en-GB" sz="1100"/>
        </a:p>
      </dgm:t>
    </dgm:pt>
    <dgm:pt modelId="{F2643553-BACF-4B2C-B3AF-DA1921ED39D3}" type="pres">
      <dgm:prSet presAssocID="{A1797EF1-1239-4615-B258-A0656A8D61FA}" presName="cycle" presStyleCnt="0">
        <dgm:presLayoutVars>
          <dgm:dir/>
          <dgm:resizeHandles val="exact"/>
        </dgm:presLayoutVars>
      </dgm:prSet>
      <dgm:spPr/>
      <dgm:t>
        <a:bodyPr/>
        <a:lstStyle/>
        <a:p>
          <a:endParaRPr lang="en-GB"/>
        </a:p>
      </dgm:t>
    </dgm:pt>
    <dgm:pt modelId="{769A3238-8BCC-404B-A178-DF73CC25B393}" type="pres">
      <dgm:prSet presAssocID="{763C2A85-D5D8-49B7-8364-B861F3D1B830}" presName="node" presStyleLbl="node1" presStyleIdx="0" presStyleCnt="4" custScaleX="119425" custScaleY="117263" custRadScaleRad="81231" custRadScaleInc="-30589">
        <dgm:presLayoutVars>
          <dgm:bulletEnabled val="1"/>
        </dgm:presLayoutVars>
      </dgm:prSet>
      <dgm:spPr/>
      <dgm:t>
        <a:bodyPr/>
        <a:lstStyle/>
        <a:p>
          <a:endParaRPr lang="en-GB"/>
        </a:p>
      </dgm:t>
    </dgm:pt>
    <dgm:pt modelId="{4D05FF67-61D6-401F-AE8D-0CD710760643}" type="pres">
      <dgm:prSet presAssocID="{763C2A85-D5D8-49B7-8364-B861F3D1B830}" presName="spNode" presStyleCnt="0"/>
      <dgm:spPr/>
      <dgm:t>
        <a:bodyPr/>
        <a:lstStyle/>
        <a:p>
          <a:endParaRPr lang="en-GB"/>
        </a:p>
      </dgm:t>
    </dgm:pt>
    <dgm:pt modelId="{B9D9DACD-322B-4802-8A14-B1AA96A1CCB7}" type="pres">
      <dgm:prSet presAssocID="{1F5CFC7F-6DF5-46A0-8BBF-18FC8AAB6029}" presName="sibTrans" presStyleLbl="sibTrans1D1" presStyleIdx="0" presStyleCnt="4"/>
      <dgm:spPr/>
      <dgm:t>
        <a:bodyPr/>
        <a:lstStyle/>
        <a:p>
          <a:endParaRPr lang="en-GB"/>
        </a:p>
      </dgm:t>
    </dgm:pt>
    <dgm:pt modelId="{64941FED-569F-43F6-BFDC-FE55E751DF09}" type="pres">
      <dgm:prSet presAssocID="{E5582586-E172-408C-9008-CAA5B1AF87D5}" presName="node" presStyleLbl="node1" presStyleIdx="1" presStyleCnt="4" custScaleX="97591" custScaleY="142469" custRadScaleRad="89560" custRadScaleInc="-16014">
        <dgm:presLayoutVars>
          <dgm:bulletEnabled val="1"/>
        </dgm:presLayoutVars>
      </dgm:prSet>
      <dgm:spPr/>
      <dgm:t>
        <a:bodyPr/>
        <a:lstStyle/>
        <a:p>
          <a:endParaRPr lang="en-GB"/>
        </a:p>
      </dgm:t>
    </dgm:pt>
    <dgm:pt modelId="{86E8E284-3486-490B-8E8E-F58527C400DB}" type="pres">
      <dgm:prSet presAssocID="{E5582586-E172-408C-9008-CAA5B1AF87D5}" presName="spNode" presStyleCnt="0"/>
      <dgm:spPr/>
      <dgm:t>
        <a:bodyPr/>
        <a:lstStyle/>
        <a:p>
          <a:endParaRPr lang="en-GB"/>
        </a:p>
      </dgm:t>
    </dgm:pt>
    <dgm:pt modelId="{BC399727-E4BB-4973-9BE7-DD6095E9514C}" type="pres">
      <dgm:prSet presAssocID="{F575DC3F-53C5-42C8-AE6B-0736BB81362D}" presName="sibTrans" presStyleLbl="sibTrans1D1" presStyleIdx="1" presStyleCnt="4"/>
      <dgm:spPr/>
      <dgm:t>
        <a:bodyPr/>
        <a:lstStyle/>
        <a:p>
          <a:endParaRPr lang="en-GB"/>
        </a:p>
      </dgm:t>
    </dgm:pt>
    <dgm:pt modelId="{1A113A37-94DB-4ABC-AE70-D1EE5A46D854}" type="pres">
      <dgm:prSet presAssocID="{6EEDEB66-7093-4AF1-85F6-194FCF6FFB6C}" presName="node" presStyleLbl="node1" presStyleIdx="2" presStyleCnt="4" custScaleX="124776" custScaleY="120586" custRadScaleRad="83770" custRadScaleInc="-16825">
        <dgm:presLayoutVars>
          <dgm:bulletEnabled val="1"/>
        </dgm:presLayoutVars>
      </dgm:prSet>
      <dgm:spPr/>
      <dgm:t>
        <a:bodyPr/>
        <a:lstStyle/>
        <a:p>
          <a:endParaRPr lang="en-GB"/>
        </a:p>
      </dgm:t>
    </dgm:pt>
    <dgm:pt modelId="{223C09F3-FC3F-49FF-BBC2-B96E80AF2145}" type="pres">
      <dgm:prSet presAssocID="{6EEDEB66-7093-4AF1-85F6-194FCF6FFB6C}" presName="spNode" presStyleCnt="0"/>
      <dgm:spPr/>
      <dgm:t>
        <a:bodyPr/>
        <a:lstStyle/>
        <a:p>
          <a:endParaRPr lang="en-GB"/>
        </a:p>
      </dgm:t>
    </dgm:pt>
    <dgm:pt modelId="{C5374D10-CB7B-4714-A10B-12841ADC2823}" type="pres">
      <dgm:prSet presAssocID="{C51A2AE3-C321-42BC-8B2B-8A153F01E039}" presName="sibTrans" presStyleLbl="sibTrans1D1" presStyleIdx="2" presStyleCnt="4"/>
      <dgm:spPr/>
      <dgm:t>
        <a:bodyPr/>
        <a:lstStyle/>
        <a:p>
          <a:endParaRPr lang="en-GB"/>
        </a:p>
      </dgm:t>
    </dgm:pt>
    <dgm:pt modelId="{8D201569-B2D7-4FF4-85CE-95D30D928975}" type="pres">
      <dgm:prSet presAssocID="{61019B6B-B2D9-4BEE-9A8C-EC289CF8C1A3}" presName="node" presStyleLbl="node1" presStyleIdx="3" presStyleCnt="4" custScaleX="120896" custScaleY="137950" custRadScaleRad="95394" custRadScaleInc="-16792">
        <dgm:presLayoutVars>
          <dgm:bulletEnabled val="1"/>
        </dgm:presLayoutVars>
      </dgm:prSet>
      <dgm:spPr/>
      <dgm:t>
        <a:bodyPr/>
        <a:lstStyle/>
        <a:p>
          <a:endParaRPr lang="en-GB"/>
        </a:p>
      </dgm:t>
    </dgm:pt>
    <dgm:pt modelId="{E230160E-512C-4438-812B-91161887D4BF}" type="pres">
      <dgm:prSet presAssocID="{61019B6B-B2D9-4BEE-9A8C-EC289CF8C1A3}" presName="spNode" presStyleCnt="0"/>
      <dgm:spPr/>
      <dgm:t>
        <a:bodyPr/>
        <a:lstStyle/>
        <a:p>
          <a:endParaRPr lang="en-GB"/>
        </a:p>
      </dgm:t>
    </dgm:pt>
    <dgm:pt modelId="{6B62CFED-BD93-4618-A4E7-79445512AC08}" type="pres">
      <dgm:prSet presAssocID="{71ED9020-B2A0-4E64-BD3D-202085B19EF1}" presName="sibTrans" presStyleLbl="sibTrans1D1" presStyleIdx="3" presStyleCnt="4"/>
      <dgm:spPr/>
      <dgm:t>
        <a:bodyPr/>
        <a:lstStyle/>
        <a:p>
          <a:endParaRPr lang="en-GB"/>
        </a:p>
      </dgm:t>
    </dgm:pt>
  </dgm:ptLst>
  <dgm:cxnLst>
    <dgm:cxn modelId="{684DB0EB-457F-42FD-89D3-A09343DFBCCD}" type="presOf" srcId="{C51A2AE3-C321-42BC-8B2B-8A153F01E039}" destId="{C5374D10-CB7B-4714-A10B-12841ADC2823}" srcOrd="0" destOrd="0" presId="urn:microsoft.com/office/officeart/2005/8/layout/cycle5"/>
    <dgm:cxn modelId="{633F8A85-1E7D-4385-A1AE-AC01243D324A}" type="presOf" srcId="{E5582586-E172-408C-9008-CAA5B1AF87D5}" destId="{64941FED-569F-43F6-BFDC-FE55E751DF09}" srcOrd="0" destOrd="0" presId="urn:microsoft.com/office/officeart/2005/8/layout/cycle5"/>
    <dgm:cxn modelId="{C24E440C-ECD8-4CAE-8980-4FFF82235ACF}" type="presOf" srcId="{763C2A85-D5D8-49B7-8364-B861F3D1B830}" destId="{769A3238-8BCC-404B-A178-DF73CC25B393}" srcOrd="0" destOrd="0" presId="urn:microsoft.com/office/officeart/2005/8/layout/cycle5"/>
    <dgm:cxn modelId="{3D2A259A-A73E-479D-A966-B065957D8BC8}" srcId="{A1797EF1-1239-4615-B258-A0656A8D61FA}" destId="{61019B6B-B2D9-4BEE-9A8C-EC289CF8C1A3}" srcOrd="3" destOrd="0" parTransId="{6A759D60-871D-48F2-9B7C-506D5BC376DD}" sibTransId="{71ED9020-B2A0-4E64-BD3D-202085B19EF1}"/>
    <dgm:cxn modelId="{9A627368-1534-4C69-AE9A-2945B78DE71B}" srcId="{A1797EF1-1239-4615-B258-A0656A8D61FA}" destId="{6EEDEB66-7093-4AF1-85F6-194FCF6FFB6C}" srcOrd="2" destOrd="0" parTransId="{D9C12DC6-4FB9-4B85-AECB-BDDD84375588}" sibTransId="{C51A2AE3-C321-42BC-8B2B-8A153F01E039}"/>
    <dgm:cxn modelId="{CCA2D86A-66AB-41FE-AD19-EB8C6E9E829F}" srcId="{A1797EF1-1239-4615-B258-A0656A8D61FA}" destId="{E5582586-E172-408C-9008-CAA5B1AF87D5}" srcOrd="1" destOrd="0" parTransId="{F8CB8C8D-9845-47C1-A7F3-5F0718E62632}" sibTransId="{F575DC3F-53C5-42C8-AE6B-0736BB81362D}"/>
    <dgm:cxn modelId="{6E90745E-B7B0-4AD6-9E2B-6EEA2FAF621D}" type="presOf" srcId="{F575DC3F-53C5-42C8-AE6B-0736BB81362D}" destId="{BC399727-E4BB-4973-9BE7-DD6095E9514C}" srcOrd="0" destOrd="0" presId="urn:microsoft.com/office/officeart/2005/8/layout/cycle5"/>
    <dgm:cxn modelId="{8D2E4E3C-3EF2-4EB9-A232-EE69CCA2C7C6}" srcId="{A1797EF1-1239-4615-B258-A0656A8D61FA}" destId="{763C2A85-D5D8-49B7-8364-B861F3D1B830}" srcOrd="0" destOrd="0" parTransId="{E6FFC4FF-AAAF-4F31-9F24-6A3F51016D68}" sibTransId="{1F5CFC7F-6DF5-46A0-8BBF-18FC8AAB6029}"/>
    <dgm:cxn modelId="{D256D903-1AB3-40EF-B98F-C530B0EF0AA0}" type="presOf" srcId="{6EEDEB66-7093-4AF1-85F6-194FCF6FFB6C}" destId="{1A113A37-94DB-4ABC-AE70-D1EE5A46D854}" srcOrd="0" destOrd="0" presId="urn:microsoft.com/office/officeart/2005/8/layout/cycle5"/>
    <dgm:cxn modelId="{49CAB07C-A2B0-4B75-82DB-EE5375E7893F}" type="presOf" srcId="{A1797EF1-1239-4615-B258-A0656A8D61FA}" destId="{F2643553-BACF-4B2C-B3AF-DA1921ED39D3}" srcOrd="0" destOrd="0" presId="urn:microsoft.com/office/officeart/2005/8/layout/cycle5"/>
    <dgm:cxn modelId="{DD3E93DC-691D-4250-8CD9-50961B872956}" type="presOf" srcId="{71ED9020-B2A0-4E64-BD3D-202085B19EF1}" destId="{6B62CFED-BD93-4618-A4E7-79445512AC08}" srcOrd="0" destOrd="0" presId="urn:microsoft.com/office/officeart/2005/8/layout/cycle5"/>
    <dgm:cxn modelId="{137FC09B-BE5D-4B78-B4B3-6D4EFD8DDCF2}" type="presOf" srcId="{61019B6B-B2D9-4BEE-9A8C-EC289CF8C1A3}" destId="{8D201569-B2D7-4FF4-85CE-95D30D928975}" srcOrd="0" destOrd="0" presId="urn:microsoft.com/office/officeart/2005/8/layout/cycle5"/>
    <dgm:cxn modelId="{F2E96AE2-B21A-474C-8D6A-098A770526E5}" type="presOf" srcId="{1F5CFC7F-6DF5-46A0-8BBF-18FC8AAB6029}" destId="{B9D9DACD-322B-4802-8A14-B1AA96A1CCB7}" srcOrd="0" destOrd="0" presId="urn:microsoft.com/office/officeart/2005/8/layout/cycle5"/>
    <dgm:cxn modelId="{2EBCA705-1519-4191-85D2-0AE35166B15A}" type="presParOf" srcId="{F2643553-BACF-4B2C-B3AF-DA1921ED39D3}" destId="{769A3238-8BCC-404B-A178-DF73CC25B393}" srcOrd="0" destOrd="0" presId="urn:microsoft.com/office/officeart/2005/8/layout/cycle5"/>
    <dgm:cxn modelId="{16343B0A-CD94-463D-A0D3-96D6CCC67825}" type="presParOf" srcId="{F2643553-BACF-4B2C-B3AF-DA1921ED39D3}" destId="{4D05FF67-61D6-401F-AE8D-0CD710760643}" srcOrd="1" destOrd="0" presId="urn:microsoft.com/office/officeart/2005/8/layout/cycle5"/>
    <dgm:cxn modelId="{2D18ADF2-9215-4665-B1B6-AD9A1E347EE4}" type="presParOf" srcId="{F2643553-BACF-4B2C-B3AF-DA1921ED39D3}" destId="{B9D9DACD-322B-4802-8A14-B1AA96A1CCB7}" srcOrd="2" destOrd="0" presId="urn:microsoft.com/office/officeart/2005/8/layout/cycle5"/>
    <dgm:cxn modelId="{BA85FE54-40FF-4E7E-B2A9-D4B718051904}" type="presParOf" srcId="{F2643553-BACF-4B2C-B3AF-DA1921ED39D3}" destId="{64941FED-569F-43F6-BFDC-FE55E751DF09}" srcOrd="3" destOrd="0" presId="urn:microsoft.com/office/officeart/2005/8/layout/cycle5"/>
    <dgm:cxn modelId="{5558A7E2-7F5B-4875-947A-EF27091505B4}" type="presParOf" srcId="{F2643553-BACF-4B2C-B3AF-DA1921ED39D3}" destId="{86E8E284-3486-490B-8E8E-F58527C400DB}" srcOrd="4" destOrd="0" presId="urn:microsoft.com/office/officeart/2005/8/layout/cycle5"/>
    <dgm:cxn modelId="{659F8672-5645-44A9-A292-AE9DE426878B}" type="presParOf" srcId="{F2643553-BACF-4B2C-B3AF-DA1921ED39D3}" destId="{BC399727-E4BB-4973-9BE7-DD6095E9514C}" srcOrd="5" destOrd="0" presId="urn:microsoft.com/office/officeart/2005/8/layout/cycle5"/>
    <dgm:cxn modelId="{3C143A76-246F-42B7-A2D6-79ED2540552F}" type="presParOf" srcId="{F2643553-BACF-4B2C-B3AF-DA1921ED39D3}" destId="{1A113A37-94DB-4ABC-AE70-D1EE5A46D854}" srcOrd="6" destOrd="0" presId="urn:microsoft.com/office/officeart/2005/8/layout/cycle5"/>
    <dgm:cxn modelId="{79B7F502-25B2-4462-92F7-F2F6E6B72E80}" type="presParOf" srcId="{F2643553-BACF-4B2C-B3AF-DA1921ED39D3}" destId="{223C09F3-FC3F-49FF-BBC2-B96E80AF2145}" srcOrd="7" destOrd="0" presId="urn:microsoft.com/office/officeart/2005/8/layout/cycle5"/>
    <dgm:cxn modelId="{A5AD3302-C6A1-4E01-BB29-66D31187DE32}" type="presParOf" srcId="{F2643553-BACF-4B2C-B3AF-DA1921ED39D3}" destId="{C5374D10-CB7B-4714-A10B-12841ADC2823}" srcOrd="8" destOrd="0" presId="urn:microsoft.com/office/officeart/2005/8/layout/cycle5"/>
    <dgm:cxn modelId="{2AF755A2-10D3-4FC6-BA10-EED2C7721794}" type="presParOf" srcId="{F2643553-BACF-4B2C-B3AF-DA1921ED39D3}" destId="{8D201569-B2D7-4FF4-85CE-95D30D928975}" srcOrd="9" destOrd="0" presId="urn:microsoft.com/office/officeart/2005/8/layout/cycle5"/>
    <dgm:cxn modelId="{36E75723-E20F-4E95-A1FF-7A4DAE513BF2}" type="presParOf" srcId="{F2643553-BACF-4B2C-B3AF-DA1921ED39D3}" destId="{E230160E-512C-4438-812B-91161887D4BF}" srcOrd="10" destOrd="0" presId="urn:microsoft.com/office/officeart/2005/8/layout/cycle5"/>
    <dgm:cxn modelId="{90607DE0-E175-49CB-BBBD-83FA9AC844B0}" type="presParOf" srcId="{F2643553-BACF-4B2C-B3AF-DA1921ED39D3}" destId="{6B62CFED-BD93-4618-A4E7-79445512AC08}"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A3238-8BCC-404B-A178-DF73CC25B393}">
      <dsp:nvSpPr>
        <dsp:cNvPr id="0" name=""/>
        <dsp:cNvSpPr/>
      </dsp:nvSpPr>
      <dsp:spPr>
        <a:xfrm>
          <a:off x="2769950" y="-101286"/>
          <a:ext cx="2173489" cy="130046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CONCRETE EXPERIENCE</a:t>
          </a:r>
        </a:p>
        <a:p>
          <a:pPr lvl="0" algn="ctr" defTabSz="622300">
            <a:lnSpc>
              <a:spcPct val="90000"/>
            </a:lnSpc>
            <a:spcBef>
              <a:spcPct val="0"/>
            </a:spcBef>
            <a:spcAft>
              <a:spcPct val="35000"/>
            </a:spcAft>
          </a:pPr>
          <a:r>
            <a:rPr lang="en-GB" sz="1400" b="1" kern="1200" dirty="0" smtClean="0">
              <a:solidFill>
                <a:schemeClr val="tx1"/>
              </a:solidFill>
            </a:rPr>
            <a:t>(Doing/having the experience)</a:t>
          </a:r>
          <a:endParaRPr lang="en-GB" sz="1400" b="1" kern="1200" dirty="0">
            <a:solidFill>
              <a:schemeClr val="tx1"/>
            </a:solidFill>
          </a:endParaRPr>
        </a:p>
      </dsp:txBody>
      <dsp:txXfrm>
        <a:off x="2833434" y="-37802"/>
        <a:ext cx="2046521" cy="1173498"/>
      </dsp:txXfrm>
    </dsp:sp>
    <dsp:sp modelId="{B9D9DACD-322B-4802-8A14-B1AA96A1CCB7}">
      <dsp:nvSpPr>
        <dsp:cNvPr id="0" name=""/>
        <dsp:cNvSpPr/>
      </dsp:nvSpPr>
      <dsp:spPr>
        <a:xfrm>
          <a:off x="1979385" y="548738"/>
          <a:ext cx="3711601" cy="3711601"/>
        </a:xfrm>
        <a:custGeom>
          <a:avLst/>
          <a:gdLst/>
          <a:ahLst/>
          <a:cxnLst/>
          <a:rect l="0" t="0" r="0" b="0"/>
          <a:pathLst>
            <a:path>
              <a:moveTo>
                <a:pt x="3130240" y="506801"/>
              </a:moveTo>
              <a:arcTo wR="1855800" hR="1855800" stAng="18802324" swAng="123648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941FED-569F-43F6-BFDC-FE55E751DF09}">
      <dsp:nvSpPr>
        <dsp:cNvPr id="0" name=""/>
        <dsp:cNvSpPr/>
      </dsp:nvSpPr>
      <dsp:spPr>
        <a:xfrm>
          <a:off x="4659227" y="1790674"/>
          <a:ext cx="2063664" cy="122814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REFLECTIVE OBSERVATION</a:t>
          </a:r>
        </a:p>
        <a:p>
          <a:pPr lvl="0" algn="ctr" defTabSz="622300">
            <a:lnSpc>
              <a:spcPct val="90000"/>
            </a:lnSpc>
            <a:spcBef>
              <a:spcPct val="0"/>
            </a:spcBef>
            <a:spcAft>
              <a:spcPct val="35000"/>
            </a:spcAft>
          </a:pPr>
          <a:r>
            <a:rPr lang="en-GB" sz="1400" kern="1200" dirty="0" smtClean="0">
              <a:solidFill>
                <a:schemeClr val="tx1"/>
              </a:solidFill>
            </a:rPr>
            <a:t>(Reviewing/reflecting on the experience)</a:t>
          </a:r>
          <a:endParaRPr lang="en-GB" sz="1400" kern="1200" dirty="0">
            <a:solidFill>
              <a:schemeClr val="tx1"/>
            </a:solidFill>
          </a:endParaRPr>
        </a:p>
      </dsp:txBody>
      <dsp:txXfrm>
        <a:off x="4719180" y="1850627"/>
        <a:ext cx="1943758" cy="1108241"/>
      </dsp:txXfrm>
    </dsp:sp>
    <dsp:sp modelId="{BC399727-E4BB-4973-9BE7-DD6095E9514C}">
      <dsp:nvSpPr>
        <dsp:cNvPr id="0" name=""/>
        <dsp:cNvSpPr/>
      </dsp:nvSpPr>
      <dsp:spPr>
        <a:xfrm>
          <a:off x="2038077" y="402122"/>
          <a:ext cx="3711601" cy="3711601"/>
        </a:xfrm>
        <a:custGeom>
          <a:avLst/>
          <a:gdLst/>
          <a:ahLst/>
          <a:cxnLst/>
          <a:rect l="0" t="0" r="0" b="0"/>
          <a:pathLst>
            <a:path>
              <a:moveTo>
                <a:pt x="3452934" y="2800872"/>
              </a:moveTo>
              <a:arcTo wR="1855800" hR="1855800" stAng="1836845" swAng="117952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113A37-94DB-4ABC-AE70-D1EE5A46D854}">
      <dsp:nvSpPr>
        <dsp:cNvPr id="0" name=""/>
        <dsp:cNvSpPr/>
      </dsp:nvSpPr>
      <dsp:spPr>
        <a:xfrm>
          <a:off x="2757257" y="3497639"/>
          <a:ext cx="2156003" cy="13543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ABSTRACT CONCEPTUALISATION</a:t>
          </a:r>
        </a:p>
        <a:p>
          <a:pPr lvl="0" algn="ctr" defTabSz="622300">
            <a:lnSpc>
              <a:spcPct val="90000"/>
            </a:lnSpc>
            <a:spcBef>
              <a:spcPct val="0"/>
            </a:spcBef>
            <a:spcAft>
              <a:spcPct val="35000"/>
            </a:spcAft>
          </a:pPr>
          <a:r>
            <a:rPr lang="en-GB" sz="1400" kern="1200" dirty="0" smtClean="0">
              <a:solidFill>
                <a:schemeClr val="tx1"/>
              </a:solidFill>
            </a:rPr>
            <a:t>(Concluding/learning from the experience)</a:t>
          </a:r>
          <a:endParaRPr lang="en-GB" sz="1400" kern="1200" dirty="0">
            <a:solidFill>
              <a:schemeClr val="tx1"/>
            </a:solidFill>
          </a:endParaRPr>
        </a:p>
      </dsp:txBody>
      <dsp:txXfrm>
        <a:off x="2823371" y="3563753"/>
        <a:ext cx="2023775" cy="1222114"/>
      </dsp:txXfrm>
    </dsp:sp>
    <dsp:sp modelId="{C5374D10-CB7B-4714-A10B-12841ADC2823}">
      <dsp:nvSpPr>
        <dsp:cNvPr id="0" name=""/>
        <dsp:cNvSpPr/>
      </dsp:nvSpPr>
      <dsp:spPr>
        <a:xfrm>
          <a:off x="1910045" y="395081"/>
          <a:ext cx="3711601" cy="3711601"/>
        </a:xfrm>
        <a:custGeom>
          <a:avLst/>
          <a:gdLst/>
          <a:ahLst/>
          <a:cxnLst/>
          <a:rect l="0" t="0" r="0" b="0"/>
          <a:pathLst>
            <a:path>
              <a:moveTo>
                <a:pt x="690693" y="3300280"/>
              </a:moveTo>
              <a:arcTo wR="1855800" hR="1855800" stAng="7733365" swAng="109523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201569-B2D7-4FF4-85CE-95D30D928975}">
      <dsp:nvSpPr>
        <dsp:cNvPr id="0" name=""/>
        <dsp:cNvSpPr/>
      </dsp:nvSpPr>
      <dsp:spPr>
        <a:xfrm>
          <a:off x="920169" y="1719332"/>
          <a:ext cx="2118577" cy="13708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tx1"/>
              </a:solidFill>
            </a:rPr>
            <a:t>ACTIVE EXPERIMENTATION</a:t>
          </a:r>
        </a:p>
        <a:p>
          <a:pPr lvl="0" algn="ctr" defTabSz="622300">
            <a:lnSpc>
              <a:spcPct val="90000"/>
            </a:lnSpc>
            <a:spcBef>
              <a:spcPct val="0"/>
            </a:spcBef>
            <a:spcAft>
              <a:spcPct val="35000"/>
            </a:spcAft>
          </a:pPr>
          <a:r>
            <a:rPr lang="en-GB" sz="1400" kern="1200" dirty="0" smtClean="0">
              <a:solidFill>
                <a:schemeClr val="tx1"/>
              </a:solidFill>
            </a:rPr>
            <a:t>(Planning/trying out what you have learnt)</a:t>
          </a:r>
          <a:endParaRPr lang="en-GB" sz="1400" kern="1200" dirty="0">
            <a:solidFill>
              <a:schemeClr val="tx1"/>
            </a:solidFill>
          </a:endParaRPr>
        </a:p>
      </dsp:txBody>
      <dsp:txXfrm>
        <a:off x="987087" y="1786250"/>
        <a:ext cx="1984741" cy="1236994"/>
      </dsp:txXfrm>
    </dsp:sp>
    <dsp:sp modelId="{6B62CFED-BD93-4618-A4E7-79445512AC08}">
      <dsp:nvSpPr>
        <dsp:cNvPr id="0" name=""/>
        <dsp:cNvSpPr/>
      </dsp:nvSpPr>
      <dsp:spPr>
        <a:xfrm>
          <a:off x="1979541" y="548737"/>
          <a:ext cx="3711601" cy="3711601"/>
        </a:xfrm>
        <a:custGeom>
          <a:avLst/>
          <a:gdLst/>
          <a:ahLst/>
          <a:cxnLst/>
          <a:rect l="0" t="0" r="0" b="0"/>
          <a:pathLst>
            <a:path>
              <a:moveTo>
                <a:pt x="220793" y="977877"/>
              </a:moveTo>
              <a:arcTo wR="1855800" hR="1855800" stAng="12494024" swAng="1209871"/>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A3238-8BCC-404B-A178-DF73CC25B393}">
      <dsp:nvSpPr>
        <dsp:cNvPr id="0" name=""/>
        <dsp:cNvSpPr/>
      </dsp:nvSpPr>
      <dsp:spPr>
        <a:xfrm>
          <a:off x="2922213" y="342900"/>
          <a:ext cx="2702685" cy="172494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CONCRETE EXPERIENCE</a:t>
          </a:r>
        </a:p>
        <a:p>
          <a:pPr lvl="0" algn="ctr" defTabSz="889000">
            <a:lnSpc>
              <a:spcPct val="90000"/>
            </a:lnSpc>
            <a:spcBef>
              <a:spcPct val="0"/>
            </a:spcBef>
            <a:spcAft>
              <a:spcPct val="35000"/>
            </a:spcAft>
          </a:pPr>
          <a:r>
            <a:rPr lang="en-GB" sz="2000" kern="1200" dirty="0" smtClean="0"/>
            <a:t>(Doing/having the experience)</a:t>
          </a:r>
        </a:p>
        <a:p>
          <a:pPr lvl="0" algn="ctr" defTabSz="889000">
            <a:lnSpc>
              <a:spcPct val="90000"/>
            </a:lnSpc>
            <a:spcBef>
              <a:spcPct val="0"/>
            </a:spcBef>
            <a:spcAft>
              <a:spcPct val="35000"/>
            </a:spcAft>
          </a:pPr>
          <a:r>
            <a:rPr lang="en-GB" sz="2000" b="1" kern="1200" dirty="0" smtClean="0">
              <a:solidFill>
                <a:schemeClr val="accent2">
                  <a:lumMod val="50000"/>
                </a:schemeClr>
              </a:solidFill>
            </a:rPr>
            <a:t>ACTIVIST</a:t>
          </a:r>
          <a:endParaRPr lang="en-GB" sz="2000" b="1" kern="1200" dirty="0">
            <a:solidFill>
              <a:schemeClr val="accent2">
                <a:lumMod val="50000"/>
              </a:schemeClr>
            </a:solidFill>
          </a:endParaRPr>
        </a:p>
      </dsp:txBody>
      <dsp:txXfrm>
        <a:off x="3006418" y="427105"/>
        <a:ext cx="2534275" cy="1556532"/>
      </dsp:txXfrm>
    </dsp:sp>
    <dsp:sp modelId="{B9D9DACD-322B-4802-8A14-B1AA96A1CCB7}">
      <dsp:nvSpPr>
        <dsp:cNvPr id="0" name=""/>
        <dsp:cNvSpPr/>
      </dsp:nvSpPr>
      <dsp:spPr>
        <a:xfrm>
          <a:off x="2355536" y="1324642"/>
          <a:ext cx="4860438" cy="4860438"/>
        </a:xfrm>
        <a:custGeom>
          <a:avLst/>
          <a:gdLst/>
          <a:ahLst/>
          <a:cxnLst/>
          <a:rect l="0" t="0" r="0" b="0"/>
          <a:pathLst>
            <a:path>
              <a:moveTo>
                <a:pt x="3432621" y="216364"/>
              </a:moveTo>
              <a:arcTo wR="2430219" hR="2430219" stAng="17661621" swAng="755852"/>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941FED-569F-43F6-BFDC-FE55E751DF09}">
      <dsp:nvSpPr>
        <dsp:cNvPr id="0" name=""/>
        <dsp:cNvSpPr/>
      </dsp:nvSpPr>
      <dsp:spPr>
        <a:xfrm>
          <a:off x="5652959" y="1924051"/>
          <a:ext cx="2208564" cy="209572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REFLECTIVE OBSERVATION</a:t>
          </a:r>
        </a:p>
        <a:p>
          <a:pPr lvl="0" algn="ctr" defTabSz="889000">
            <a:lnSpc>
              <a:spcPct val="90000"/>
            </a:lnSpc>
            <a:spcBef>
              <a:spcPct val="0"/>
            </a:spcBef>
            <a:spcAft>
              <a:spcPct val="35000"/>
            </a:spcAft>
          </a:pPr>
          <a:r>
            <a:rPr lang="en-GB" sz="2000" kern="1200" dirty="0" smtClean="0"/>
            <a:t>(Reviewing/reflecting on the experience)</a:t>
          </a:r>
        </a:p>
        <a:p>
          <a:pPr lvl="0" algn="ctr" defTabSz="889000">
            <a:lnSpc>
              <a:spcPct val="90000"/>
            </a:lnSpc>
            <a:spcBef>
              <a:spcPct val="0"/>
            </a:spcBef>
            <a:spcAft>
              <a:spcPct val="35000"/>
            </a:spcAft>
          </a:pPr>
          <a:r>
            <a:rPr lang="en-GB" sz="2000" b="1" kern="1200" dirty="0" smtClean="0">
              <a:solidFill>
                <a:schemeClr val="accent2">
                  <a:lumMod val="50000"/>
                </a:schemeClr>
              </a:solidFill>
            </a:rPr>
            <a:t>REFLECTOR</a:t>
          </a:r>
        </a:p>
      </dsp:txBody>
      <dsp:txXfrm>
        <a:off x="5755264" y="2026356"/>
        <a:ext cx="2003954" cy="1891113"/>
      </dsp:txXfrm>
    </dsp:sp>
    <dsp:sp modelId="{BC399727-E4BB-4973-9BE7-DD6095E9514C}">
      <dsp:nvSpPr>
        <dsp:cNvPr id="0" name=""/>
        <dsp:cNvSpPr/>
      </dsp:nvSpPr>
      <dsp:spPr>
        <a:xfrm>
          <a:off x="2248785" y="82325"/>
          <a:ext cx="4860438" cy="4860438"/>
        </a:xfrm>
        <a:custGeom>
          <a:avLst/>
          <a:gdLst/>
          <a:ahLst/>
          <a:cxnLst/>
          <a:rect l="0" t="0" r="0" b="0"/>
          <a:pathLst>
            <a:path>
              <a:moveTo>
                <a:pt x="4263399" y="4025654"/>
              </a:moveTo>
              <a:arcTo wR="2430219" hR="2430219" stAng="2462003" swAng="488322"/>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113A37-94DB-4ABC-AE70-D1EE5A46D854}">
      <dsp:nvSpPr>
        <dsp:cNvPr id="0" name=""/>
        <dsp:cNvSpPr/>
      </dsp:nvSpPr>
      <dsp:spPr>
        <a:xfrm>
          <a:off x="3355604" y="4295185"/>
          <a:ext cx="2823783" cy="177382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ABSTRACT CONCEPTUALISATION</a:t>
          </a:r>
        </a:p>
        <a:p>
          <a:pPr lvl="0" algn="ctr" defTabSz="889000">
            <a:lnSpc>
              <a:spcPct val="90000"/>
            </a:lnSpc>
            <a:spcBef>
              <a:spcPct val="0"/>
            </a:spcBef>
            <a:spcAft>
              <a:spcPct val="35000"/>
            </a:spcAft>
          </a:pPr>
          <a:r>
            <a:rPr lang="en-GB" sz="2000" kern="1200" dirty="0" smtClean="0"/>
            <a:t>(Concluding/learning from the experience)</a:t>
          </a:r>
        </a:p>
        <a:p>
          <a:pPr lvl="0" algn="ctr" defTabSz="889000">
            <a:lnSpc>
              <a:spcPct val="90000"/>
            </a:lnSpc>
            <a:spcBef>
              <a:spcPct val="0"/>
            </a:spcBef>
            <a:spcAft>
              <a:spcPct val="35000"/>
            </a:spcAft>
          </a:pPr>
          <a:r>
            <a:rPr lang="en-GB" sz="2000" b="1" kern="1200" dirty="0" smtClean="0">
              <a:solidFill>
                <a:schemeClr val="accent2">
                  <a:lumMod val="50000"/>
                </a:schemeClr>
              </a:solidFill>
            </a:rPr>
            <a:t>THEORIST</a:t>
          </a:r>
          <a:endParaRPr lang="en-GB" sz="2000" b="1" kern="1200" dirty="0">
            <a:solidFill>
              <a:schemeClr val="accent2">
                <a:lumMod val="50000"/>
              </a:schemeClr>
            </a:solidFill>
          </a:endParaRPr>
        </a:p>
      </dsp:txBody>
      <dsp:txXfrm>
        <a:off x="3442195" y="4381776"/>
        <a:ext cx="2650601" cy="1600642"/>
      </dsp:txXfrm>
    </dsp:sp>
    <dsp:sp modelId="{C5374D10-CB7B-4714-A10B-12841ADC2823}">
      <dsp:nvSpPr>
        <dsp:cNvPr id="0" name=""/>
        <dsp:cNvSpPr/>
      </dsp:nvSpPr>
      <dsp:spPr>
        <a:xfrm>
          <a:off x="1698327" y="40051"/>
          <a:ext cx="4860438" cy="4860438"/>
        </a:xfrm>
        <a:custGeom>
          <a:avLst/>
          <a:gdLst/>
          <a:ahLst/>
          <a:cxnLst/>
          <a:rect l="0" t="0" r="0" b="0"/>
          <a:pathLst>
            <a:path>
              <a:moveTo>
                <a:pt x="1499644" y="4675212"/>
              </a:moveTo>
              <a:arcTo wR="2430219" hR="2430219" stAng="6750873" swAng="72049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201569-B2D7-4FF4-85CE-95D30D928975}">
      <dsp:nvSpPr>
        <dsp:cNvPr id="0" name=""/>
        <dsp:cNvSpPr/>
      </dsp:nvSpPr>
      <dsp:spPr>
        <a:xfrm>
          <a:off x="911067" y="2343139"/>
          <a:ext cx="2735975" cy="20292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ACTIVE EXPERIMENTATION</a:t>
          </a:r>
        </a:p>
        <a:p>
          <a:pPr lvl="0" algn="ctr" defTabSz="889000">
            <a:lnSpc>
              <a:spcPct val="90000"/>
            </a:lnSpc>
            <a:spcBef>
              <a:spcPct val="0"/>
            </a:spcBef>
            <a:spcAft>
              <a:spcPct val="35000"/>
            </a:spcAft>
          </a:pPr>
          <a:r>
            <a:rPr lang="en-GB" sz="2000" kern="1200" dirty="0" smtClean="0"/>
            <a:t>(Planning/trying out what you have learnt)</a:t>
          </a:r>
        </a:p>
        <a:p>
          <a:pPr lvl="0" algn="ctr" defTabSz="889000">
            <a:lnSpc>
              <a:spcPct val="90000"/>
            </a:lnSpc>
            <a:spcBef>
              <a:spcPct val="0"/>
            </a:spcBef>
            <a:spcAft>
              <a:spcPct val="35000"/>
            </a:spcAft>
          </a:pPr>
          <a:r>
            <a:rPr lang="en-GB" sz="2000" b="1" kern="1200" dirty="0" smtClean="0">
              <a:solidFill>
                <a:schemeClr val="accent2">
                  <a:lumMod val="50000"/>
                </a:schemeClr>
              </a:solidFill>
            </a:rPr>
            <a:t>PRAGMATIST</a:t>
          </a:r>
          <a:endParaRPr lang="en-GB" sz="2000" b="1" kern="1200" dirty="0">
            <a:solidFill>
              <a:schemeClr val="accent2">
                <a:lumMod val="50000"/>
              </a:schemeClr>
            </a:solidFill>
          </a:endParaRPr>
        </a:p>
      </dsp:txBody>
      <dsp:txXfrm>
        <a:off x="1010127" y="2442199"/>
        <a:ext cx="2537855" cy="1831129"/>
      </dsp:txXfrm>
    </dsp:sp>
    <dsp:sp modelId="{6B62CFED-BD93-4618-A4E7-79445512AC08}">
      <dsp:nvSpPr>
        <dsp:cNvPr id="0" name=""/>
        <dsp:cNvSpPr/>
      </dsp:nvSpPr>
      <dsp:spPr>
        <a:xfrm>
          <a:off x="1370873" y="1910208"/>
          <a:ext cx="4860438" cy="4860438"/>
        </a:xfrm>
        <a:custGeom>
          <a:avLst/>
          <a:gdLst/>
          <a:ahLst/>
          <a:cxnLst/>
          <a:rect l="0" t="0" r="0" b="0"/>
          <a:pathLst>
            <a:path>
              <a:moveTo>
                <a:pt x="1144551" y="367933"/>
              </a:moveTo>
              <a:arcTo wR="2430219" hR="2430219" stAng="14283589" swAng="50408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5E0B703F-221D-49F4-BAF9-45D6B1B0C550}" type="datetimeFigureOut">
              <a:rPr lang="en-GB"/>
              <a:pPr>
                <a:defRPr/>
              </a:pPr>
              <a:t>14/10/2015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cs typeface="Arial" charset="0"/>
              </a:defRPr>
            </a:lvl1pPr>
          </a:lstStyle>
          <a:p>
            <a:pPr>
              <a:defRPr/>
            </a:pPr>
            <a:fld id="{D97B814C-BCFB-4845-A046-87317B3D7A91}" type="slidenum">
              <a:rPr lang="en-GB"/>
              <a:pPr>
                <a:defRPr/>
              </a:pPr>
              <a:t>‹#›</a:t>
            </a:fld>
            <a:endParaRPr lang="en-GB"/>
          </a:p>
        </p:txBody>
      </p:sp>
    </p:spTree>
    <p:extLst>
      <p:ext uri="{BB962C8B-B14F-4D97-AF65-F5344CB8AC3E}">
        <p14:creationId xmlns:p14="http://schemas.microsoft.com/office/powerpoint/2010/main" val="587287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5562" tIns="47781" rIns="95562" bIns="47781" rtlCol="0"/>
          <a:lstStyle>
            <a:lvl1pPr algn="l">
              <a:defRPr sz="1300">
                <a:cs typeface="+mn-cs"/>
              </a:defRPr>
            </a:lvl1pPr>
          </a:lstStyle>
          <a:p>
            <a:pPr>
              <a:defRPr/>
            </a:pPr>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5562" tIns="47781" rIns="95562" bIns="47781" rtlCol="0"/>
          <a:lstStyle>
            <a:lvl1pPr algn="r">
              <a:defRPr sz="1300">
                <a:cs typeface="+mn-cs"/>
              </a:defRPr>
            </a:lvl1pPr>
          </a:lstStyle>
          <a:p>
            <a:pPr>
              <a:defRPr/>
            </a:pPr>
            <a:fld id="{47418E20-13BF-479D-ABAC-67F86CE6BC5D}" type="datetimeFigureOut">
              <a:rPr lang="en-GB"/>
              <a:pPr>
                <a:defRPr/>
              </a:pPr>
              <a:t>14/10/2015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en-GB"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5562" tIns="47781" rIns="95562" bIns="477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5300"/>
          </a:xfrm>
          <a:prstGeom prst="rect">
            <a:avLst/>
          </a:prstGeom>
        </p:spPr>
        <p:txBody>
          <a:bodyPr vert="horz" lIns="95562" tIns="47781" rIns="95562" bIns="47781" rtlCol="0" anchor="b"/>
          <a:lstStyle>
            <a:lvl1pPr algn="l">
              <a:defRPr sz="1300">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5300"/>
          </a:xfrm>
          <a:prstGeom prst="rect">
            <a:avLst/>
          </a:prstGeom>
        </p:spPr>
        <p:txBody>
          <a:bodyPr vert="horz" lIns="95562" tIns="47781" rIns="95562" bIns="47781" rtlCol="0" anchor="b"/>
          <a:lstStyle>
            <a:lvl1pPr algn="r">
              <a:defRPr sz="1300">
                <a:cs typeface="+mn-cs"/>
              </a:defRPr>
            </a:lvl1pPr>
          </a:lstStyle>
          <a:p>
            <a:pPr>
              <a:defRPr/>
            </a:pPr>
            <a:fld id="{C6D9BBE6-93E8-450F-9746-165D7349E74B}" type="slidenum">
              <a:rPr lang="en-GB"/>
              <a:pPr>
                <a:defRPr/>
              </a:pPr>
              <a:t>‹#›</a:t>
            </a:fld>
            <a:endParaRPr lang="en-GB"/>
          </a:p>
        </p:txBody>
      </p:sp>
    </p:spTree>
    <p:extLst>
      <p:ext uri="{BB962C8B-B14F-4D97-AF65-F5344CB8AC3E}">
        <p14:creationId xmlns:p14="http://schemas.microsoft.com/office/powerpoint/2010/main" val="46079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7BA24D-7ED3-4C95-B904-292C384744E6}" type="slidenum">
              <a:rPr lang="en-GB" smtClean="0"/>
              <a:pPr/>
              <a:t>1</a:t>
            </a:fld>
            <a:endParaRPr lang="en-GB" smtClean="0"/>
          </a:p>
        </p:txBody>
      </p:sp>
    </p:spTree>
    <p:extLst>
      <p:ext uri="{BB962C8B-B14F-4D97-AF65-F5344CB8AC3E}">
        <p14:creationId xmlns:p14="http://schemas.microsoft.com/office/powerpoint/2010/main" val="159942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61653E-BF34-4EA5-9D5B-1CD1F9AD66F5}" type="slidenum">
              <a:rPr lang="en-GB" smtClean="0"/>
              <a:pPr>
                <a:defRPr/>
              </a:pPr>
              <a:t>10</a:t>
            </a:fld>
            <a:endParaRPr lang="en-GB" smtClean="0"/>
          </a:p>
        </p:txBody>
      </p:sp>
    </p:spTree>
    <p:extLst>
      <p:ext uri="{BB962C8B-B14F-4D97-AF65-F5344CB8AC3E}">
        <p14:creationId xmlns:p14="http://schemas.microsoft.com/office/powerpoint/2010/main" val="101891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94779D-1E2C-44B1-A972-E03742853832}" type="slidenum">
              <a:rPr lang="en-GB" smtClean="0"/>
              <a:pPr>
                <a:defRPr/>
              </a:pPr>
              <a:t>11</a:t>
            </a:fld>
            <a:endParaRPr lang="en-GB" smtClean="0"/>
          </a:p>
        </p:txBody>
      </p:sp>
    </p:spTree>
    <p:extLst>
      <p:ext uri="{BB962C8B-B14F-4D97-AF65-F5344CB8AC3E}">
        <p14:creationId xmlns:p14="http://schemas.microsoft.com/office/powerpoint/2010/main" val="105909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A94779D-1E2C-44B1-A972-E03742853832}" type="slidenum">
              <a:rPr lang="en-GB" smtClean="0"/>
              <a:pPr>
                <a:defRPr/>
              </a:pPr>
              <a:t>12</a:t>
            </a:fld>
            <a:endParaRPr lang="en-GB" smtClean="0"/>
          </a:p>
        </p:txBody>
      </p:sp>
    </p:spTree>
    <p:extLst>
      <p:ext uri="{BB962C8B-B14F-4D97-AF65-F5344CB8AC3E}">
        <p14:creationId xmlns:p14="http://schemas.microsoft.com/office/powerpoint/2010/main" val="2007688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61653E-BF34-4EA5-9D5B-1CD1F9AD66F5}" type="slidenum">
              <a:rPr lang="en-GB" smtClean="0"/>
              <a:pPr>
                <a:defRPr/>
              </a:pPr>
              <a:t>13</a:t>
            </a:fld>
            <a:endParaRPr lang="en-GB" smtClean="0"/>
          </a:p>
        </p:txBody>
      </p:sp>
    </p:spTree>
    <p:extLst>
      <p:ext uri="{BB962C8B-B14F-4D97-AF65-F5344CB8AC3E}">
        <p14:creationId xmlns:p14="http://schemas.microsoft.com/office/powerpoint/2010/main" val="102937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C4109D-A1EC-4512-85C4-601018DA232A}" type="slidenum">
              <a:rPr lang="en-GB" smtClean="0"/>
              <a:pPr>
                <a:defRPr/>
              </a:pPr>
              <a:t>14</a:t>
            </a:fld>
            <a:endParaRPr lang="en-GB" smtClean="0"/>
          </a:p>
        </p:txBody>
      </p:sp>
    </p:spTree>
    <p:extLst>
      <p:ext uri="{BB962C8B-B14F-4D97-AF65-F5344CB8AC3E}">
        <p14:creationId xmlns:p14="http://schemas.microsoft.com/office/powerpoint/2010/main" val="406937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31386E-DAB4-4406-A60F-23BEEE6DB1E4}" type="slidenum">
              <a:rPr lang="en-GB" smtClean="0"/>
              <a:pPr>
                <a:defRPr/>
              </a:pPr>
              <a:t>15</a:t>
            </a:fld>
            <a:endParaRPr lang="en-GB" smtClean="0"/>
          </a:p>
        </p:txBody>
      </p:sp>
    </p:spTree>
    <p:extLst>
      <p:ext uri="{BB962C8B-B14F-4D97-AF65-F5344CB8AC3E}">
        <p14:creationId xmlns:p14="http://schemas.microsoft.com/office/powerpoint/2010/main" val="28725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531386E-DAB4-4406-A60F-23BEEE6DB1E4}" type="slidenum">
              <a:rPr lang="en-GB" smtClean="0"/>
              <a:pPr>
                <a:defRPr/>
              </a:pPr>
              <a:t>16</a:t>
            </a:fld>
            <a:endParaRPr lang="en-GB" smtClean="0"/>
          </a:p>
        </p:txBody>
      </p:sp>
    </p:spTree>
    <p:extLst>
      <p:ext uri="{BB962C8B-B14F-4D97-AF65-F5344CB8AC3E}">
        <p14:creationId xmlns:p14="http://schemas.microsoft.com/office/powerpoint/2010/main" val="4134115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B96B1D2-D413-4411-AD6C-4FB13D638B12}" type="slidenum">
              <a:rPr lang="en-GB" smtClean="0"/>
              <a:pPr>
                <a:defRPr/>
              </a:pPr>
              <a:t>17</a:t>
            </a:fld>
            <a:endParaRPr lang="en-GB" smtClean="0"/>
          </a:p>
        </p:txBody>
      </p:sp>
    </p:spTree>
    <p:extLst>
      <p:ext uri="{BB962C8B-B14F-4D97-AF65-F5344CB8AC3E}">
        <p14:creationId xmlns:p14="http://schemas.microsoft.com/office/powerpoint/2010/main" val="333920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D3027C-3151-4380-AA11-18E7DC3D64E6}" type="slidenum">
              <a:rPr lang="en-GB" smtClean="0"/>
              <a:pPr>
                <a:defRPr/>
              </a:pPr>
              <a:t>18</a:t>
            </a:fld>
            <a:endParaRPr lang="en-GB" smtClean="0"/>
          </a:p>
        </p:txBody>
      </p:sp>
    </p:spTree>
    <p:extLst>
      <p:ext uri="{BB962C8B-B14F-4D97-AF65-F5344CB8AC3E}">
        <p14:creationId xmlns:p14="http://schemas.microsoft.com/office/powerpoint/2010/main" val="1765807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D87C4D-C9E5-4CFB-805D-CA2D5AC05224}" type="slidenum">
              <a:rPr lang="en-GB" smtClean="0"/>
              <a:pPr>
                <a:defRPr/>
              </a:pPr>
              <a:t>19</a:t>
            </a:fld>
            <a:endParaRPr lang="en-GB" smtClean="0"/>
          </a:p>
        </p:txBody>
      </p:sp>
    </p:spTree>
    <p:extLst>
      <p:ext uri="{BB962C8B-B14F-4D97-AF65-F5344CB8AC3E}">
        <p14:creationId xmlns:p14="http://schemas.microsoft.com/office/powerpoint/2010/main" val="329106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B328AF-EE2F-489F-9C19-D86FA4A5CCF0}" type="slidenum">
              <a:rPr lang="en-GB" smtClean="0"/>
              <a:pPr>
                <a:defRPr/>
              </a:pPr>
              <a:t>2</a:t>
            </a:fld>
            <a:endParaRPr lang="en-GB" smtClean="0"/>
          </a:p>
        </p:txBody>
      </p:sp>
    </p:spTree>
    <p:extLst>
      <p:ext uri="{BB962C8B-B14F-4D97-AF65-F5344CB8AC3E}">
        <p14:creationId xmlns:p14="http://schemas.microsoft.com/office/powerpoint/2010/main" val="2722478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7BFA29-F4C0-45C0-A465-8103A8006915}" type="slidenum">
              <a:rPr lang="en-GB" smtClean="0"/>
              <a:pPr>
                <a:defRPr/>
              </a:pPr>
              <a:t>20</a:t>
            </a:fld>
            <a:endParaRPr lang="en-GB" smtClean="0"/>
          </a:p>
        </p:txBody>
      </p:sp>
    </p:spTree>
    <p:extLst>
      <p:ext uri="{BB962C8B-B14F-4D97-AF65-F5344CB8AC3E}">
        <p14:creationId xmlns:p14="http://schemas.microsoft.com/office/powerpoint/2010/main" val="5618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7BFA29-F4C0-45C0-A465-8103A8006915}" type="slidenum">
              <a:rPr lang="en-GB" smtClean="0"/>
              <a:pPr>
                <a:defRPr/>
              </a:pPr>
              <a:t>21</a:t>
            </a:fld>
            <a:endParaRPr lang="en-GB" smtClean="0"/>
          </a:p>
        </p:txBody>
      </p:sp>
    </p:spTree>
    <p:extLst>
      <p:ext uri="{BB962C8B-B14F-4D97-AF65-F5344CB8AC3E}">
        <p14:creationId xmlns:p14="http://schemas.microsoft.com/office/powerpoint/2010/main" val="254013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9AA8AF-C154-41DC-83E8-EDC3170AC97A}" type="slidenum">
              <a:rPr lang="en-GB" smtClean="0"/>
              <a:pPr>
                <a:defRPr/>
              </a:pPr>
              <a:t>22</a:t>
            </a:fld>
            <a:endParaRPr lang="en-GB" smtClean="0"/>
          </a:p>
        </p:txBody>
      </p:sp>
    </p:spTree>
    <p:extLst>
      <p:ext uri="{BB962C8B-B14F-4D97-AF65-F5344CB8AC3E}">
        <p14:creationId xmlns:p14="http://schemas.microsoft.com/office/powerpoint/2010/main" val="309379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4FB0FF-1EDE-4EC6-931D-912C1A49C670}" type="slidenum">
              <a:rPr lang="en-GB" smtClean="0"/>
              <a:pPr>
                <a:defRPr/>
              </a:pPr>
              <a:t>23</a:t>
            </a:fld>
            <a:endParaRPr lang="en-GB" smtClean="0"/>
          </a:p>
        </p:txBody>
      </p:sp>
    </p:spTree>
    <p:extLst>
      <p:ext uri="{BB962C8B-B14F-4D97-AF65-F5344CB8AC3E}">
        <p14:creationId xmlns:p14="http://schemas.microsoft.com/office/powerpoint/2010/main" val="377258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B3E60B-9E3E-4678-BE4E-42FDDBF28E18}" type="slidenum">
              <a:rPr lang="en-GB" smtClean="0"/>
              <a:pPr>
                <a:defRPr/>
              </a:pPr>
              <a:t>24</a:t>
            </a:fld>
            <a:endParaRPr lang="en-GB" smtClean="0"/>
          </a:p>
        </p:txBody>
      </p:sp>
    </p:spTree>
    <p:extLst>
      <p:ext uri="{BB962C8B-B14F-4D97-AF65-F5344CB8AC3E}">
        <p14:creationId xmlns:p14="http://schemas.microsoft.com/office/powerpoint/2010/main" val="2323868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B328AF-EE2F-489F-9C19-D86FA4A5CCF0}" type="slidenum">
              <a:rPr lang="en-GB" smtClean="0">
                <a:solidFill>
                  <a:prstClr val="black"/>
                </a:solidFill>
              </a:rPr>
              <a:pPr>
                <a:defRPr/>
              </a:pPr>
              <a:t>25</a:t>
            </a:fld>
            <a:endParaRPr lang="en-GB" smtClean="0">
              <a:solidFill>
                <a:prstClr val="black"/>
              </a:solidFill>
            </a:endParaRPr>
          </a:p>
        </p:txBody>
      </p:sp>
    </p:spTree>
    <p:extLst>
      <p:ext uri="{BB962C8B-B14F-4D97-AF65-F5344CB8AC3E}">
        <p14:creationId xmlns:p14="http://schemas.microsoft.com/office/powerpoint/2010/main" val="119885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mtClean="0"/>
              <a:t>Please include this slide and ask all attendees to ensure that they are individually registered on the HEaTED website, if they are from member institutions (a full list of member institutions is available on the website) then it is FREE for them to sign up and signing up will ensure they are able to hear about and access the full range of HEaTED member benefits. </a:t>
            </a:r>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A08B23-FA5F-4E05-ABB1-346ACFB40D39}" type="slidenum">
              <a:rPr lang="en-GB" altLang="en-US" smtClean="0"/>
              <a:pPr/>
              <a:t>27</a:t>
            </a:fld>
            <a:endParaRPr lang="en-GB" altLang="en-US" smtClean="0"/>
          </a:p>
        </p:txBody>
      </p:sp>
    </p:spTree>
    <p:extLst>
      <p:ext uri="{BB962C8B-B14F-4D97-AF65-F5344CB8AC3E}">
        <p14:creationId xmlns:p14="http://schemas.microsoft.com/office/powerpoint/2010/main" val="285793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742653C-7559-4938-90DB-F08620F21A22}" type="slidenum">
              <a:rPr lang="en-GB" smtClean="0"/>
              <a:pPr>
                <a:defRPr/>
              </a:pPr>
              <a:t>3</a:t>
            </a:fld>
            <a:endParaRPr lang="en-GB" smtClean="0"/>
          </a:p>
        </p:txBody>
      </p:sp>
    </p:spTree>
    <p:extLst>
      <p:ext uri="{BB962C8B-B14F-4D97-AF65-F5344CB8AC3E}">
        <p14:creationId xmlns:p14="http://schemas.microsoft.com/office/powerpoint/2010/main" val="242328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742653C-7559-4938-90DB-F08620F21A22}" type="slidenum">
              <a:rPr lang="en-GB" smtClean="0"/>
              <a:pPr>
                <a:defRPr/>
              </a:pPr>
              <a:t>4</a:t>
            </a:fld>
            <a:endParaRPr lang="en-GB" smtClean="0"/>
          </a:p>
        </p:txBody>
      </p:sp>
    </p:spTree>
    <p:extLst>
      <p:ext uri="{BB962C8B-B14F-4D97-AF65-F5344CB8AC3E}">
        <p14:creationId xmlns:p14="http://schemas.microsoft.com/office/powerpoint/2010/main" val="253047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61653E-BF34-4EA5-9D5B-1CD1F9AD66F5}" type="slidenum">
              <a:rPr lang="en-GB" smtClean="0"/>
              <a:pPr>
                <a:defRPr/>
              </a:pPr>
              <a:t>5</a:t>
            </a:fld>
            <a:endParaRPr lang="en-GB" smtClean="0"/>
          </a:p>
        </p:txBody>
      </p:sp>
    </p:spTree>
    <p:extLst>
      <p:ext uri="{BB962C8B-B14F-4D97-AF65-F5344CB8AC3E}">
        <p14:creationId xmlns:p14="http://schemas.microsoft.com/office/powerpoint/2010/main" val="135143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9ED124-2074-4B4F-B521-A436E9544548}" type="slidenum">
              <a:rPr lang="en-GB" smtClean="0"/>
              <a:pPr>
                <a:defRPr/>
              </a:pPr>
              <a:t>6</a:t>
            </a:fld>
            <a:endParaRPr lang="en-GB" smtClean="0"/>
          </a:p>
        </p:txBody>
      </p:sp>
    </p:spTree>
    <p:extLst>
      <p:ext uri="{BB962C8B-B14F-4D97-AF65-F5344CB8AC3E}">
        <p14:creationId xmlns:p14="http://schemas.microsoft.com/office/powerpoint/2010/main" val="80667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5B1537-77A4-41CE-AFDA-7100563A2392}" type="slidenum">
              <a:rPr lang="en-GB" smtClean="0"/>
              <a:pPr>
                <a:defRPr/>
              </a:pPr>
              <a:t>7</a:t>
            </a:fld>
            <a:endParaRPr lang="en-GB" smtClean="0"/>
          </a:p>
        </p:txBody>
      </p:sp>
    </p:spTree>
    <p:extLst>
      <p:ext uri="{BB962C8B-B14F-4D97-AF65-F5344CB8AC3E}">
        <p14:creationId xmlns:p14="http://schemas.microsoft.com/office/powerpoint/2010/main" val="370555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7BFA29-F4C0-45C0-A465-8103A8006915}" type="slidenum">
              <a:rPr lang="en-GB" smtClean="0"/>
              <a:pPr>
                <a:defRPr/>
              </a:pPr>
              <a:t>8</a:t>
            </a:fld>
            <a:endParaRPr lang="en-GB" smtClean="0"/>
          </a:p>
        </p:txBody>
      </p:sp>
    </p:spTree>
    <p:extLst>
      <p:ext uri="{BB962C8B-B14F-4D97-AF65-F5344CB8AC3E}">
        <p14:creationId xmlns:p14="http://schemas.microsoft.com/office/powerpoint/2010/main" val="279111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176399-952F-4F7E-BD9D-16F99BEC98EB}" type="slidenum">
              <a:rPr lang="en-GB" smtClean="0"/>
              <a:pPr>
                <a:defRPr/>
              </a:pPr>
              <a:t>9</a:t>
            </a:fld>
            <a:endParaRPr lang="en-GB" smtClean="0"/>
          </a:p>
        </p:txBody>
      </p:sp>
    </p:spTree>
    <p:extLst>
      <p:ext uri="{BB962C8B-B14F-4D97-AF65-F5344CB8AC3E}">
        <p14:creationId xmlns:p14="http://schemas.microsoft.com/office/powerpoint/2010/main" val="4185245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D4C0FD-8BA1-4418-AC40-20B13E04B484}"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FCDCC-1018-4DD1-9396-DEBDD09913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0174B1-F111-4DA4-9654-BC36A453A5E1}"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DC744-A099-4FA4-908A-5245DBD142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F1F2F-AC00-483A-9A69-13ABDC85A316}"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83A79-883D-42E9-BDD4-CDB3E998B5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C84163-00B8-493E-818D-D416D178DF7A}"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DF220-F07C-46BC-A2CA-7AA366C7C9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BC2C75-0037-4692-B99F-DA0362FC0CC8}" type="datetimeFigureOut">
              <a:rPr lang="en-US"/>
              <a:pPr>
                <a:defRPr/>
              </a:pPr>
              <a:t>10/14/2015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802C5-FD00-40BA-BB46-9AF15AF9CF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6241DC-147D-435A-AF72-E5270A3FADC9}"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4D3E1C-BD12-409D-B8D4-3F154CDF5B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70C1D5-BBAD-4956-A6EF-66988CA99A03}" type="datetimeFigureOut">
              <a:rPr lang="en-US"/>
              <a:pPr>
                <a:defRPr/>
              </a:pPr>
              <a:t>10/14/2015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47A836-8D69-4A0D-8DEC-C92074CFBD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87C920-3BDC-4818-A84F-BE5E44F3C333}" type="datetimeFigureOut">
              <a:rPr lang="en-US"/>
              <a:pPr>
                <a:defRPr/>
              </a:pPr>
              <a:t>10/14/2015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1F818B-FA84-4D6F-8F8B-6E92CEFC10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BE6F9A-A7D3-4E89-A636-63E84F6E5A53}" type="datetimeFigureOut">
              <a:rPr lang="en-US"/>
              <a:pPr>
                <a:defRPr/>
              </a:pPr>
              <a:t>10/14/2015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29F476-61D8-436D-8815-C9AC0B01E8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9BE7E4-A923-44B5-96A6-51D962738713}"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AA467F-CBCE-4DB7-B862-E728CDB89F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9E380D-F7DA-4271-89FD-8AE432CC7A81}" type="datetimeFigureOut">
              <a:rPr lang="en-US"/>
              <a:pPr>
                <a:defRPr/>
              </a:pPr>
              <a:t>10/14/2015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F9C76B-F1F0-4CB1-BA3D-6D363501A6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C1EE3609-B2EB-4932-95C9-312B1D457F66}" type="datetimeFigureOut">
              <a:rPr lang="en-US"/>
              <a:pPr>
                <a:defRPr/>
              </a:pPr>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E92FAC50-3218-4909-9893-DA3DA5D8B7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varklearn.com/english/index.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varklearn.com/english/index.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http://ricksalmon.com/wp-content/uploads/2012/10/WordsMusicDance.jpg" TargetMode="External"/><Relationship Id="rId5" Type="http://schemas.openxmlformats.org/officeDocument/2006/relationships/image" Target="../media/image1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s://www.heacademy.ac.uk/professional-recognition/hea-fellowships"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eated.ac.uk/professional-registration/"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nationalstemcentre.org.uk/heated" TargetMode="External"/><Relationship Id="rId3" Type="http://schemas.openxmlformats.org/officeDocument/2006/relationships/image" Target="../media/image9.png"/><Relationship Id="rId7" Type="http://schemas.openxmlformats.org/officeDocument/2006/relationships/hyperlink" Target="https://www.heated.ac.uk/professional-registratio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heated.ac.uk/events/" TargetMode="External"/><Relationship Id="rId5" Type="http://schemas.openxmlformats.org/officeDocument/2006/relationships/hyperlink" Target="https://www.heated.ac.uk/our-courses/" TargetMode="External"/><Relationship Id="rId4" Type="http://schemas.openxmlformats.org/officeDocument/2006/relationships/hyperlink" Target="http://www.heated.ac.uk/" TargetMode="Externa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a:srcRect/>
          <a:stretch>
            <a:fillRect/>
          </a:stretch>
        </p:blipFill>
        <p:spPr bwMode="auto">
          <a:xfrm>
            <a:off x="0" y="-9525"/>
            <a:ext cx="9144000" cy="2894013"/>
          </a:xfrm>
          <a:prstGeom prst="rect">
            <a:avLst/>
          </a:prstGeom>
          <a:noFill/>
          <a:ln w="9525">
            <a:noFill/>
            <a:miter lim="800000"/>
            <a:headEnd/>
            <a:tailEnd/>
          </a:ln>
        </p:spPr>
      </p:pic>
      <p:pic>
        <p:nvPicPr>
          <p:cNvPr id="2051" name="Picture 5" descr="slide.jpg"/>
          <p:cNvPicPr>
            <a:picLocks noChangeAspect="1"/>
          </p:cNvPicPr>
          <p:nvPr/>
        </p:nvPicPr>
        <p:blipFill>
          <a:blip r:embed="rId4">
            <a:clrChange>
              <a:clrFrom>
                <a:srgbClr val="FFFFFF"/>
              </a:clrFrom>
              <a:clrTo>
                <a:srgbClr val="FFFFFF">
                  <a:alpha val="0"/>
                </a:srgbClr>
              </a:clrTo>
            </a:clrChange>
          </a:blip>
          <a:srcRect t="66367" r="63782"/>
          <a:stretch>
            <a:fillRect/>
          </a:stretch>
        </p:blipFill>
        <p:spPr bwMode="auto">
          <a:xfrm>
            <a:off x="-357188" y="4530725"/>
            <a:ext cx="3311526" cy="2306638"/>
          </a:xfrm>
          <a:prstGeom prst="rect">
            <a:avLst/>
          </a:prstGeom>
          <a:noFill/>
          <a:ln w="9525">
            <a:noFill/>
            <a:miter lim="800000"/>
            <a:headEnd/>
            <a:tailEnd/>
          </a:ln>
        </p:spPr>
      </p:pic>
      <p:sp>
        <p:nvSpPr>
          <p:cNvPr id="2052" name="Rectangle 3"/>
          <p:cNvSpPr>
            <a:spLocks noChangeArrowheads="1"/>
          </p:cNvSpPr>
          <p:nvPr/>
        </p:nvSpPr>
        <p:spPr bwMode="auto">
          <a:xfrm>
            <a:off x="6967538" y="6096000"/>
            <a:ext cx="2335212" cy="708025"/>
          </a:xfrm>
          <a:prstGeom prst="rect">
            <a:avLst/>
          </a:prstGeom>
          <a:noFill/>
          <a:ln w="9525">
            <a:noFill/>
            <a:miter lim="800000"/>
            <a:headEnd/>
            <a:tailEnd/>
          </a:ln>
        </p:spPr>
        <p:txBody>
          <a:bodyPr>
            <a:spAutoFit/>
          </a:bodyPr>
          <a:lstStyle/>
          <a:p>
            <a:r>
              <a:rPr lang="en-US" sz="2000" b="1">
                <a:latin typeface="Arial" charset="0"/>
                <a:cs typeface="Arial" charset="0"/>
              </a:rPr>
              <a:t>@HEaTEDtechs</a:t>
            </a:r>
          </a:p>
          <a:p>
            <a:r>
              <a:rPr lang="en-US" sz="2000" b="1">
                <a:latin typeface="Arial" charset="0"/>
                <a:cs typeface="Arial" charset="0"/>
              </a:rPr>
              <a:t>#HEaTEDcourse</a:t>
            </a:r>
          </a:p>
        </p:txBody>
      </p:sp>
      <p:pic>
        <p:nvPicPr>
          <p:cNvPr id="6"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duotone>
              <a:prstClr val="black"/>
              <a:schemeClr val="tx1">
                <a:tint val="45000"/>
                <a:satMod val="400000"/>
              </a:schemeClr>
            </a:duotone>
            <a:lum bright="-40000" contrast="-40000"/>
          </a:blip>
          <a:srcRect t="15208" b="8025"/>
          <a:stretch>
            <a:fillRect/>
          </a:stretch>
        </p:blipFill>
        <p:spPr bwMode="auto">
          <a:xfrm>
            <a:off x="6106922" y="6069013"/>
            <a:ext cx="1028700" cy="788987"/>
          </a:xfrm>
          <a:prstGeom prst="rect">
            <a:avLst/>
          </a:prstGeom>
          <a:noFill/>
          <a:ln w="9525">
            <a:noFill/>
            <a:miter lim="800000"/>
            <a:headEnd/>
            <a:tailEnd/>
          </a:ln>
        </p:spPr>
      </p:pic>
      <p:sp>
        <p:nvSpPr>
          <p:cNvPr id="2054" name="TextBox 2"/>
          <p:cNvSpPr txBox="1">
            <a:spLocks noChangeArrowheads="1"/>
          </p:cNvSpPr>
          <p:nvPr/>
        </p:nvSpPr>
        <p:spPr bwMode="auto">
          <a:xfrm>
            <a:off x="0" y="2794000"/>
            <a:ext cx="9144000" cy="2862322"/>
          </a:xfrm>
          <a:prstGeom prst="rect">
            <a:avLst/>
          </a:prstGeom>
          <a:noFill/>
          <a:ln w="9525">
            <a:noFill/>
            <a:miter lim="800000"/>
            <a:headEnd/>
            <a:tailEnd/>
          </a:ln>
        </p:spPr>
        <p:txBody>
          <a:bodyPr>
            <a:spAutoFit/>
          </a:bodyPr>
          <a:lstStyle/>
          <a:p>
            <a:pPr algn="ctr"/>
            <a:r>
              <a:rPr lang="en-GB" sz="3600" b="1" dirty="0" smtClean="0">
                <a:latin typeface="Arial" charset="0"/>
                <a:cs typeface="Arial" charset="0"/>
              </a:rPr>
              <a:t>Teaching and Learning Skills for Technical Staff</a:t>
            </a:r>
          </a:p>
          <a:p>
            <a:pPr algn="ctr"/>
            <a:endParaRPr lang="en-GB" sz="3600" b="1" dirty="0" smtClean="0">
              <a:latin typeface="Arial" charset="0"/>
              <a:cs typeface="Arial" charset="0"/>
            </a:endParaRPr>
          </a:p>
          <a:p>
            <a:pPr algn="ctr"/>
            <a:r>
              <a:rPr lang="en-GB" sz="3600" b="1" dirty="0" smtClean="0">
                <a:latin typeface="Arial" charset="0"/>
                <a:cs typeface="Arial" charset="0"/>
              </a:rPr>
              <a:t>Module 1</a:t>
            </a:r>
          </a:p>
          <a:p>
            <a:pPr algn="ctr"/>
            <a:endParaRPr lang="en-GB" sz="36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lide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pic>
        <p:nvPicPr>
          <p:cNvPr id="8" name="Picture 7" descr="http://study.com/cimages/multimages/16/Kolb_Learning_Cycle.jpg"/>
          <p:cNvPicPr/>
          <p:nvPr/>
        </p:nvPicPr>
        <p:blipFill>
          <a:blip r:embed="rId5">
            <a:extLst>
              <a:ext uri="{28A0092B-C50C-407E-A947-70E740481C1C}">
                <a14:useLocalDpi xmlns:a14="http://schemas.microsoft.com/office/drawing/2010/main" val="0"/>
              </a:ext>
            </a:extLst>
          </a:blip>
          <a:srcRect/>
          <a:stretch>
            <a:fillRect/>
          </a:stretch>
        </p:blipFill>
        <p:spPr bwMode="auto">
          <a:xfrm>
            <a:off x="1460310" y="791570"/>
            <a:ext cx="4664265" cy="4326340"/>
          </a:xfrm>
          <a:prstGeom prst="rect">
            <a:avLst/>
          </a:prstGeom>
          <a:noFill/>
          <a:ln>
            <a:noFill/>
          </a:ln>
        </p:spPr>
      </p:pic>
    </p:spTree>
    <p:extLst>
      <p:ext uri="{BB962C8B-B14F-4D97-AF65-F5344CB8AC3E}">
        <p14:creationId xmlns:p14="http://schemas.microsoft.com/office/powerpoint/2010/main" val="151901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9" name="TextBox 1"/>
          <p:cNvSpPr txBox="1">
            <a:spLocks noChangeArrowheads="1"/>
          </p:cNvSpPr>
          <p:nvPr/>
        </p:nvSpPr>
        <p:spPr bwMode="auto">
          <a:xfrm>
            <a:off x="1184275" y="152400"/>
            <a:ext cx="4778375" cy="1323439"/>
          </a:xfrm>
          <a:prstGeom prst="rect">
            <a:avLst/>
          </a:prstGeom>
          <a:noFill/>
          <a:ln w="9525">
            <a:noFill/>
            <a:miter lim="800000"/>
            <a:headEnd/>
            <a:tailEnd/>
          </a:ln>
        </p:spPr>
        <p:txBody>
          <a:bodyPr wrap="square">
            <a:spAutoFit/>
          </a:bodyPr>
          <a:lstStyle/>
          <a:p>
            <a:pPr>
              <a:spcAft>
                <a:spcPts val="600"/>
              </a:spcAft>
            </a:pPr>
            <a:r>
              <a:rPr lang="en-GB" sz="4000" dirty="0" smtClean="0">
                <a:latin typeface="Arial" charset="0"/>
              </a:rPr>
              <a:t>Learning - </a:t>
            </a:r>
            <a:r>
              <a:rPr lang="en-GB" sz="4000" dirty="0">
                <a:latin typeface="Arial" charset="0"/>
              </a:rPr>
              <a:t>a cyclical </a:t>
            </a:r>
            <a:r>
              <a:rPr lang="en-GB" sz="4000" dirty="0" smtClean="0">
                <a:latin typeface="Arial" charset="0"/>
              </a:rPr>
              <a:t>model</a:t>
            </a:r>
            <a:endParaRPr lang="en-GB" sz="4000" dirty="0">
              <a:latin typeface="Arial" charset="0"/>
            </a:endParaRPr>
          </a:p>
        </p:txBody>
      </p:sp>
      <p:graphicFrame>
        <p:nvGraphicFramePr>
          <p:cNvPr id="13" name="Content Placeholder 6"/>
          <p:cNvGraphicFramePr>
            <a:graphicFrameLocks noGrp="1"/>
          </p:cNvGraphicFramePr>
          <p:nvPr>
            <p:ph sz="half" idx="1"/>
            <p:extLst>
              <p:ext uri="{D42A27DB-BD31-4B8C-83A1-F6EECF244321}">
                <p14:modId xmlns:p14="http://schemas.microsoft.com/office/powerpoint/2010/main" val="2153481308"/>
              </p:ext>
            </p:extLst>
          </p:nvPr>
        </p:nvGraphicFramePr>
        <p:xfrm>
          <a:off x="230938" y="1399266"/>
          <a:ext cx="7643062" cy="483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1" name="Rectangle 13"/>
          <p:cNvSpPr>
            <a:spLocks noChangeArrowheads="1"/>
          </p:cNvSpPr>
          <p:nvPr/>
        </p:nvSpPr>
        <p:spPr bwMode="auto">
          <a:xfrm>
            <a:off x="6453768" y="1587500"/>
            <a:ext cx="2366381" cy="1200329"/>
          </a:xfrm>
          <a:prstGeom prst="rect">
            <a:avLst/>
          </a:prstGeom>
          <a:noFill/>
          <a:ln w="9525">
            <a:noFill/>
            <a:miter lim="800000"/>
            <a:headEnd/>
            <a:tailEnd/>
          </a:ln>
        </p:spPr>
        <p:txBody>
          <a:bodyPr wrap="square">
            <a:spAutoFit/>
          </a:bodyPr>
          <a:lstStyle/>
          <a:p>
            <a:r>
              <a:rPr lang="en-GB" dirty="0" err="1" smtClean="0"/>
              <a:t>Kolbs</a:t>
            </a:r>
            <a:r>
              <a:rPr lang="en-GB" dirty="0" smtClean="0"/>
              <a:t> cycle of Experiential Learning (1984)</a:t>
            </a:r>
            <a:endParaRPr lang="en-GB" dirty="0"/>
          </a:p>
        </p:txBody>
      </p:sp>
      <p:pic>
        <p:nvPicPr>
          <p:cNvPr id="7" name="Picture 7" descr="http://www.clickconsult.com/Internet-Marketing-Blog/wp-content/uploads/2011/01/twitter_newbird_boxed_blueonwhite.png"/>
          <p:cNvPicPr>
            <a:picLocks noChangeAspect="1" noChangeArrowheads="1"/>
          </p:cNvPicPr>
          <p:nvPr/>
        </p:nvPicPr>
        <p:blipFill>
          <a:blip r:embed="rId9">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13" name="Content Placeholder 6"/>
          <p:cNvGraphicFramePr>
            <a:graphicFrameLocks noGrp="1"/>
          </p:cNvGraphicFramePr>
          <p:nvPr>
            <p:ph sz="half" idx="1"/>
          </p:nvPr>
        </p:nvGraphicFramePr>
        <p:xfrm>
          <a:off x="230938" y="0"/>
          <a:ext cx="8913062" cy="6332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1" name="Rectangle 13"/>
          <p:cNvSpPr>
            <a:spLocks noChangeArrowheads="1"/>
          </p:cNvSpPr>
          <p:nvPr/>
        </p:nvSpPr>
        <p:spPr bwMode="auto">
          <a:xfrm>
            <a:off x="1141994" y="6332835"/>
            <a:ext cx="5268331" cy="461665"/>
          </a:xfrm>
          <a:prstGeom prst="rect">
            <a:avLst/>
          </a:prstGeom>
          <a:noFill/>
          <a:ln w="9525">
            <a:noFill/>
            <a:miter lim="800000"/>
            <a:headEnd/>
            <a:tailEnd/>
          </a:ln>
        </p:spPr>
        <p:txBody>
          <a:bodyPr wrap="square">
            <a:spAutoFit/>
          </a:bodyPr>
          <a:lstStyle/>
          <a:p>
            <a:r>
              <a:rPr lang="en-GB" dirty="0" smtClean="0">
                <a:solidFill>
                  <a:schemeClr val="bg1"/>
                </a:solidFill>
              </a:rPr>
              <a:t>Kolb (1984) v Honey &amp; Mumford (1982)</a:t>
            </a:r>
            <a:endParaRPr lang="en-GB" dirty="0">
              <a:solidFill>
                <a:schemeClr val="bg1"/>
              </a:solidFill>
            </a:endParaRPr>
          </a:p>
        </p:txBody>
      </p:sp>
      <p:pic>
        <p:nvPicPr>
          <p:cNvPr id="7" name="Picture 7" descr="http://www.clickconsult.com/Internet-Marketing-Blog/wp-content/uploads/2011/01/twitter_newbird_boxed_blueonwhite.png"/>
          <p:cNvPicPr>
            <a:picLocks noChangeAspect="1" noChangeArrowheads="1"/>
          </p:cNvPicPr>
          <p:nvPr/>
        </p:nvPicPr>
        <p:blipFill>
          <a:blip r:embed="rId9">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lide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1" name="Rectangle 2"/>
          <p:cNvSpPr>
            <a:spLocks noChangeArrowheads="1"/>
          </p:cNvSpPr>
          <p:nvPr/>
        </p:nvSpPr>
        <p:spPr bwMode="auto">
          <a:xfrm>
            <a:off x="1103313" y="1901825"/>
            <a:ext cx="7653337" cy="2246769"/>
          </a:xfrm>
          <a:prstGeom prst="rect">
            <a:avLst/>
          </a:prstGeom>
          <a:noFill/>
          <a:ln w="9525">
            <a:noFill/>
            <a:miter lim="800000"/>
            <a:headEnd/>
            <a:tailEnd/>
          </a:ln>
        </p:spPr>
        <p:txBody>
          <a:bodyPr wrap="square">
            <a:spAutoFit/>
          </a:bodyPr>
          <a:lstStyle/>
          <a:p>
            <a:pPr>
              <a:defRPr/>
            </a:pPr>
            <a:r>
              <a:rPr lang="en-GB" sz="2800" dirty="0" smtClean="0">
                <a:latin typeface="Arial" charset="0"/>
              </a:rPr>
              <a:t>How did you prepare the session you have brought with you today?</a:t>
            </a:r>
          </a:p>
          <a:p>
            <a:pPr>
              <a:defRPr/>
            </a:pPr>
            <a:endParaRPr lang="en-GB" sz="2800" dirty="0">
              <a:latin typeface="Arial" charset="0"/>
            </a:endParaRPr>
          </a:p>
          <a:p>
            <a:pPr>
              <a:defRPr/>
            </a:pPr>
            <a:endParaRPr lang="en-GB" sz="2800" dirty="0" smtClean="0">
              <a:latin typeface="Arial" charset="0"/>
            </a:endParaRPr>
          </a:p>
          <a:p>
            <a:pPr>
              <a:defRPr/>
            </a:pPr>
            <a:r>
              <a:rPr lang="en-GB" sz="2800" dirty="0" smtClean="0">
                <a:latin typeface="Arial" charset="0"/>
              </a:rPr>
              <a:t>What did you consider as you prepared?</a:t>
            </a:r>
          </a:p>
        </p:txBody>
      </p:sp>
      <p:sp>
        <p:nvSpPr>
          <p:cNvPr id="51204" name="Rectangle 3"/>
          <p:cNvSpPr>
            <a:spLocks noChangeArrowheads="1"/>
          </p:cNvSpPr>
          <p:nvPr/>
        </p:nvSpPr>
        <p:spPr bwMode="auto">
          <a:xfrm>
            <a:off x="1103313" y="425589"/>
            <a:ext cx="4063933" cy="707886"/>
          </a:xfrm>
          <a:prstGeom prst="rect">
            <a:avLst/>
          </a:prstGeom>
          <a:noFill/>
          <a:ln w="9525">
            <a:noFill/>
            <a:miter lim="800000"/>
            <a:headEnd/>
            <a:tailEnd/>
          </a:ln>
        </p:spPr>
        <p:txBody>
          <a:bodyPr wrap="none">
            <a:spAutoFit/>
          </a:bodyPr>
          <a:lstStyle/>
          <a:p>
            <a:r>
              <a:rPr lang="en-US" sz="4000" dirty="0" smtClean="0">
                <a:latin typeface="Arial" charset="0"/>
              </a:rPr>
              <a:t>What do you do?</a:t>
            </a:r>
            <a:endParaRPr lang="en-GB" sz="4000" dirty="0"/>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27214"/>
            <a:ext cx="9144000" cy="6858000"/>
          </a:xfrm>
          <a:prstGeom prst="rect">
            <a:avLst/>
          </a:prstGeom>
          <a:noFill/>
          <a:ln w="9525">
            <a:noFill/>
            <a:miter lim="800000"/>
            <a:headEnd/>
            <a:tailEnd/>
          </a:ln>
        </p:spPr>
      </p:pic>
      <p:sp>
        <p:nvSpPr>
          <p:cNvPr id="56323" name="Rectangle 2"/>
          <p:cNvSpPr>
            <a:spLocks noChangeArrowheads="1"/>
          </p:cNvSpPr>
          <p:nvPr/>
        </p:nvSpPr>
        <p:spPr bwMode="auto">
          <a:xfrm>
            <a:off x="1219200" y="1433115"/>
            <a:ext cx="7677150" cy="4893647"/>
          </a:xfrm>
          <a:prstGeom prst="rect">
            <a:avLst/>
          </a:prstGeom>
          <a:noFill/>
          <a:ln w="9525">
            <a:noFill/>
            <a:miter lim="800000"/>
            <a:headEnd/>
            <a:tailEnd/>
          </a:ln>
        </p:spPr>
        <p:txBody>
          <a:bodyPr wrap="square">
            <a:spAutoFit/>
          </a:bodyPr>
          <a:lstStyle/>
          <a:p>
            <a:endParaRPr lang="en-US" dirty="0">
              <a:latin typeface="Arial" charset="0"/>
            </a:endParaRPr>
          </a:p>
          <a:p>
            <a:r>
              <a:rPr lang="en-US" dirty="0" smtClean="0">
                <a:latin typeface="Arial" charset="0"/>
              </a:rPr>
              <a:t>Think </a:t>
            </a:r>
            <a:r>
              <a:rPr lang="en-US" dirty="0">
                <a:latin typeface="Arial" charset="0"/>
              </a:rPr>
              <a:t>about…. </a:t>
            </a:r>
          </a:p>
          <a:p>
            <a:endParaRPr lang="en-US" dirty="0">
              <a:latin typeface="Arial" charset="0"/>
            </a:endParaRPr>
          </a:p>
          <a:p>
            <a:pPr marL="361950" indent="-361950">
              <a:buFont typeface="Arial" pitchFamily="34" charset="0"/>
              <a:buChar char="•"/>
            </a:pPr>
            <a:r>
              <a:rPr lang="en-US" dirty="0">
                <a:latin typeface="Arial" charset="0"/>
              </a:rPr>
              <a:t>What </a:t>
            </a:r>
            <a:r>
              <a:rPr lang="en-US" b="1" dirty="0">
                <a:latin typeface="Arial" charset="0"/>
              </a:rPr>
              <a:t>you</a:t>
            </a:r>
            <a:r>
              <a:rPr lang="en-US" dirty="0">
                <a:latin typeface="Arial" charset="0"/>
              </a:rPr>
              <a:t> </a:t>
            </a:r>
            <a:r>
              <a:rPr lang="en-US" dirty="0" smtClean="0">
                <a:latin typeface="Arial" charset="0"/>
              </a:rPr>
              <a:t>want to achieve and </a:t>
            </a:r>
            <a:r>
              <a:rPr lang="en-US" b="1" dirty="0" smtClean="0">
                <a:latin typeface="Arial" charset="0"/>
              </a:rPr>
              <a:t>why </a:t>
            </a:r>
            <a:r>
              <a:rPr lang="en-US" dirty="0" smtClean="0">
                <a:latin typeface="Arial" charset="0"/>
              </a:rPr>
              <a:t>is it important for the learner?  (aim)</a:t>
            </a:r>
          </a:p>
          <a:p>
            <a:pPr lvl="1"/>
            <a:r>
              <a:rPr lang="en-US" dirty="0" smtClean="0">
                <a:latin typeface="Arial" charset="0"/>
              </a:rPr>
              <a:t>‘the aim of this session is to … so that’</a:t>
            </a:r>
          </a:p>
          <a:p>
            <a:pPr lvl="1"/>
            <a:endParaRPr lang="en-US" dirty="0">
              <a:latin typeface="Arial" charset="0"/>
            </a:endParaRPr>
          </a:p>
          <a:p>
            <a:pPr marL="361950" indent="-361950">
              <a:buFont typeface="Arial" pitchFamily="34" charset="0"/>
              <a:buChar char="•"/>
            </a:pPr>
            <a:endParaRPr lang="en-US" dirty="0">
              <a:latin typeface="Arial" charset="0"/>
            </a:endParaRPr>
          </a:p>
          <a:p>
            <a:pPr marL="361950" indent="-361950">
              <a:buFont typeface="Arial" pitchFamily="34" charset="0"/>
              <a:buChar char="•"/>
            </a:pPr>
            <a:r>
              <a:rPr lang="en-US" dirty="0">
                <a:latin typeface="Arial" charset="0"/>
              </a:rPr>
              <a:t>What you </a:t>
            </a:r>
            <a:r>
              <a:rPr lang="en-US" dirty="0" smtClean="0">
                <a:latin typeface="Arial" charset="0"/>
              </a:rPr>
              <a:t>specifically want the </a:t>
            </a:r>
            <a:r>
              <a:rPr lang="en-US" b="1" dirty="0" smtClean="0">
                <a:latin typeface="Arial" charset="0"/>
              </a:rPr>
              <a:t>learners</a:t>
            </a:r>
            <a:r>
              <a:rPr lang="en-US" dirty="0" smtClean="0">
                <a:latin typeface="Arial" charset="0"/>
              </a:rPr>
              <a:t> to achieve? </a:t>
            </a:r>
            <a:r>
              <a:rPr lang="en-US" dirty="0" smtClean="0">
                <a:latin typeface="Arial" charset="0"/>
              </a:rPr>
              <a:t>(learning outcomes)</a:t>
            </a:r>
            <a:endParaRPr lang="en-US" dirty="0" smtClean="0">
              <a:latin typeface="Arial" charset="0"/>
            </a:endParaRPr>
          </a:p>
          <a:p>
            <a:r>
              <a:rPr lang="en-US" dirty="0">
                <a:latin typeface="Arial" charset="0"/>
              </a:rPr>
              <a:t>	</a:t>
            </a:r>
            <a:r>
              <a:rPr lang="en-US" dirty="0" smtClean="0">
                <a:latin typeface="Arial" charset="0"/>
              </a:rPr>
              <a:t>‘by the end of this session you will…’</a:t>
            </a:r>
          </a:p>
          <a:p>
            <a:pPr marL="361950"/>
            <a:endParaRPr lang="en-US" i="1" dirty="0" smtClean="0">
              <a:latin typeface="Arial" charset="0"/>
            </a:endParaRPr>
          </a:p>
          <a:p>
            <a:endParaRPr lang="en-US" dirty="0">
              <a:latin typeface="Arial" charset="0"/>
            </a:endParaRPr>
          </a:p>
        </p:txBody>
      </p:sp>
      <p:sp>
        <p:nvSpPr>
          <p:cNvPr id="4" name="Rectangle 3"/>
          <p:cNvSpPr>
            <a:spLocks noChangeArrowheads="1"/>
          </p:cNvSpPr>
          <p:nvPr/>
        </p:nvSpPr>
        <p:spPr bwMode="auto">
          <a:xfrm>
            <a:off x="1125538" y="109676"/>
            <a:ext cx="5541961" cy="1323439"/>
          </a:xfrm>
          <a:prstGeom prst="rect">
            <a:avLst/>
          </a:prstGeom>
          <a:noFill/>
          <a:ln w="9525">
            <a:noFill/>
            <a:miter lim="800000"/>
            <a:headEnd/>
            <a:tailEnd/>
          </a:ln>
        </p:spPr>
        <p:txBody>
          <a:bodyPr wrap="square">
            <a:spAutoFit/>
          </a:bodyPr>
          <a:lstStyle/>
          <a:p>
            <a:r>
              <a:rPr lang="en-US" sz="4000" dirty="0" smtClean="0">
                <a:latin typeface="Arial" charset="0"/>
              </a:rPr>
              <a:t>Aim(s) and </a:t>
            </a:r>
          </a:p>
          <a:p>
            <a:r>
              <a:rPr lang="en-US" sz="4000" dirty="0" smtClean="0">
                <a:latin typeface="Arial" charset="0"/>
              </a:rPr>
              <a:t>Learning Outcomes</a:t>
            </a:r>
            <a:endParaRPr lang="en-US" sz="4000" dirty="0">
              <a:latin typeface="Arial" charset="0"/>
            </a:endParaRP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3796" name="Picture 4"/>
          <p:cNvPicPr>
            <a:picLocks noChangeAspect="1" noChangeArrowheads="1"/>
          </p:cNvPicPr>
          <p:nvPr/>
        </p:nvPicPr>
        <p:blipFill>
          <a:blip r:embed="rId4"/>
          <a:srcRect/>
          <a:stretch>
            <a:fillRect/>
          </a:stretch>
        </p:blipFill>
        <p:spPr bwMode="auto">
          <a:xfrm>
            <a:off x="1366838" y="1604963"/>
            <a:ext cx="4867275" cy="3648075"/>
          </a:xfrm>
          <a:prstGeom prst="rect">
            <a:avLst/>
          </a:prstGeom>
          <a:noFill/>
          <a:ln w="9525">
            <a:noFill/>
            <a:miter lim="800000"/>
            <a:headEnd/>
            <a:tailEnd/>
          </a:ln>
        </p:spPr>
      </p:pic>
      <p:sp>
        <p:nvSpPr>
          <p:cNvPr id="5" name="Rectangle 4"/>
          <p:cNvSpPr/>
          <p:nvPr/>
        </p:nvSpPr>
        <p:spPr>
          <a:xfrm>
            <a:off x="1120686" y="247650"/>
            <a:ext cx="4721164" cy="707886"/>
          </a:xfrm>
          <a:prstGeom prst="rect">
            <a:avLst/>
          </a:prstGeom>
        </p:spPr>
        <p:txBody>
          <a:bodyPr wrap="none">
            <a:spAutoFit/>
          </a:bodyPr>
          <a:lstStyle/>
          <a:p>
            <a:r>
              <a:rPr lang="en-GB" sz="4000" dirty="0" smtClean="0">
                <a:latin typeface="Arial" charset="0"/>
              </a:rPr>
              <a:t>Learning outcomes</a:t>
            </a:r>
            <a:endParaRPr lang="en-GB" sz="4000" dirty="0" smtClean="0">
              <a:latin typeface="Arial" charset="0"/>
            </a:endParaRPr>
          </a:p>
        </p:txBody>
      </p:sp>
      <p:pic>
        <p:nvPicPr>
          <p:cNvPr id="7"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extLst>
      <p:ext uri="{BB962C8B-B14F-4D97-AF65-F5344CB8AC3E}">
        <p14:creationId xmlns:p14="http://schemas.microsoft.com/office/powerpoint/2010/main" val="378296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50802" y="0"/>
            <a:ext cx="9144000" cy="6858000"/>
          </a:xfrm>
          <a:prstGeom prst="rect">
            <a:avLst/>
          </a:prstGeom>
          <a:noFill/>
          <a:ln w="9525">
            <a:noFill/>
            <a:miter lim="800000"/>
            <a:headEnd/>
            <a:tailEnd/>
          </a:ln>
        </p:spPr>
      </p:pic>
      <p:pic>
        <p:nvPicPr>
          <p:cNvPr id="33796" name="Picture 4"/>
          <p:cNvPicPr>
            <a:picLocks noChangeAspect="1" noChangeArrowheads="1"/>
          </p:cNvPicPr>
          <p:nvPr/>
        </p:nvPicPr>
        <p:blipFill>
          <a:blip r:embed="rId4"/>
          <a:srcRect/>
          <a:stretch>
            <a:fillRect/>
          </a:stretch>
        </p:blipFill>
        <p:spPr bwMode="auto">
          <a:xfrm>
            <a:off x="80284" y="1604963"/>
            <a:ext cx="4867275" cy="3648075"/>
          </a:xfrm>
          <a:prstGeom prst="rect">
            <a:avLst/>
          </a:prstGeom>
          <a:noFill/>
          <a:ln w="9525">
            <a:noFill/>
            <a:miter lim="800000"/>
            <a:headEnd/>
            <a:tailEnd/>
          </a:ln>
        </p:spPr>
      </p:pic>
      <p:sp>
        <p:nvSpPr>
          <p:cNvPr id="5" name="Rectangle 4"/>
          <p:cNvSpPr/>
          <p:nvPr/>
        </p:nvSpPr>
        <p:spPr>
          <a:xfrm>
            <a:off x="1120686" y="247650"/>
            <a:ext cx="4663456" cy="707886"/>
          </a:xfrm>
          <a:prstGeom prst="rect">
            <a:avLst/>
          </a:prstGeom>
        </p:spPr>
        <p:txBody>
          <a:bodyPr wrap="none">
            <a:spAutoFit/>
          </a:bodyPr>
          <a:lstStyle/>
          <a:p>
            <a:r>
              <a:rPr lang="en-GB" sz="4000" dirty="0" smtClean="0">
                <a:latin typeface="Arial" charset="0"/>
              </a:rPr>
              <a:t>Learning Outcomes</a:t>
            </a:r>
            <a:endParaRPr lang="en-GB" sz="4000" dirty="0" smtClean="0">
              <a:latin typeface="Arial" charset="0"/>
            </a:endParaRPr>
          </a:p>
        </p:txBody>
      </p:sp>
      <p:pic>
        <p:nvPicPr>
          <p:cNvPr id="7"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
        <p:nvSpPr>
          <p:cNvPr id="2" name="Rectangle 1"/>
          <p:cNvSpPr/>
          <p:nvPr/>
        </p:nvSpPr>
        <p:spPr>
          <a:xfrm>
            <a:off x="4745094" y="4686211"/>
            <a:ext cx="4127502" cy="4001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GB" sz="2000" dirty="0">
                <a:latin typeface="Arial" charset="0"/>
                <a:cs typeface="Arial" charset="0"/>
              </a:rPr>
              <a:t>list, name, identify, </a:t>
            </a:r>
            <a:r>
              <a:rPr lang="en-GB" sz="2000" dirty="0" smtClean="0">
                <a:latin typeface="Arial" charset="0"/>
                <a:cs typeface="Arial" charset="0"/>
              </a:rPr>
              <a:t>locate, describe</a:t>
            </a:r>
            <a:endParaRPr lang="en-GB" sz="2000" dirty="0">
              <a:latin typeface="Arial" charset="0"/>
              <a:cs typeface="Arial" charset="0"/>
            </a:endParaRPr>
          </a:p>
        </p:txBody>
      </p:sp>
      <p:sp>
        <p:nvSpPr>
          <p:cNvPr id="3" name="Rectangle 2"/>
          <p:cNvSpPr/>
          <p:nvPr/>
        </p:nvSpPr>
        <p:spPr>
          <a:xfrm>
            <a:off x="4521198" y="4143594"/>
            <a:ext cx="3531736" cy="40011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000" dirty="0">
                <a:latin typeface="Arial" charset="0"/>
                <a:cs typeface="Arial" charset="0"/>
              </a:rPr>
              <a:t>compare, explain, summarise</a:t>
            </a:r>
          </a:p>
        </p:txBody>
      </p:sp>
      <p:sp>
        <p:nvSpPr>
          <p:cNvPr id="4" name="Rectangle 3"/>
          <p:cNvSpPr/>
          <p:nvPr/>
        </p:nvSpPr>
        <p:spPr>
          <a:xfrm>
            <a:off x="4124266" y="3561689"/>
            <a:ext cx="4709094" cy="40011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sz="2000" dirty="0" smtClean="0">
                <a:latin typeface="Arial" charset="0"/>
                <a:cs typeface="Arial" charset="0"/>
              </a:rPr>
              <a:t>Operate, </a:t>
            </a:r>
            <a:r>
              <a:rPr lang="en-GB" sz="2000" dirty="0">
                <a:latin typeface="Arial" charset="0"/>
                <a:cs typeface="Arial" charset="0"/>
              </a:rPr>
              <a:t>share, upload, </a:t>
            </a:r>
            <a:r>
              <a:rPr lang="en-GB" sz="2000" dirty="0" smtClean="0">
                <a:latin typeface="Arial" charset="0"/>
                <a:cs typeface="Arial" charset="0"/>
              </a:rPr>
              <a:t>use, implement </a:t>
            </a:r>
            <a:endParaRPr lang="en-GB" sz="2000" dirty="0">
              <a:latin typeface="Arial" charset="0"/>
              <a:cs typeface="Arial" charset="0"/>
            </a:endParaRPr>
          </a:p>
        </p:txBody>
      </p:sp>
      <p:sp>
        <p:nvSpPr>
          <p:cNvPr id="9" name="Rectangle 8"/>
          <p:cNvSpPr/>
          <p:nvPr/>
        </p:nvSpPr>
        <p:spPr>
          <a:xfrm>
            <a:off x="3838886" y="2961404"/>
            <a:ext cx="3515706" cy="400110"/>
          </a:xfrm>
          <a:prstGeom prst="rect">
            <a:avLst/>
          </a:prstGeom>
          <a:solidFill>
            <a:srgbClr val="FFC000"/>
          </a:solidFill>
          <a:ln>
            <a:solidFill>
              <a:schemeClr val="tx1"/>
            </a:solidFill>
          </a:ln>
        </p:spPr>
        <p:txBody>
          <a:bodyPr wrap="square">
            <a:spAutoFit/>
          </a:bodyPr>
          <a:lstStyle/>
          <a:p>
            <a:r>
              <a:rPr lang="en-GB" sz="2000" dirty="0">
                <a:latin typeface="Arial" charset="0"/>
                <a:cs typeface="Arial" charset="0"/>
              </a:rPr>
              <a:t>compare, organise, integrate </a:t>
            </a:r>
          </a:p>
        </p:txBody>
      </p:sp>
      <p:sp>
        <p:nvSpPr>
          <p:cNvPr id="10" name="Rectangle 9"/>
          <p:cNvSpPr/>
          <p:nvPr/>
        </p:nvSpPr>
        <p:spPr>
          <a:xfrm>
            <a:off x="3525161" y="2333032"/>
            <a:ext cx="4813751" cy="400110"/>
          </a:xfrm>
          <a:prstGeom prst="rect">
            <a:avLst/>
          </a:prstGeom>
          <a:solidFill>
            <a:srgbClr val="FFFF00"/>
          </a:solidFill>
          <a:ln>
            <a:solidFill>
              <a:schemeClr val="tx1"/>
            </a:solidFill>
          </a:ln>
        </p:spPr>
        <p:txBody>
          <a:bodyPr wrap="square">
            <a:spAutoFit/>
          </a:bodyPr>
          <a:lstStyle/>
          <a:p>
            <a:r>
              <a:rPr lang="en-GB" sz="2000" dirty="0">
                <a:latin typeface="Arial" charset="0"/>
                <a:cs typeface="Arial" charset="0"/>
              </a:rPr>
              <a:t>test, detect, experiment, </a:t>
            </a:r>
            <a:r>
              <a:rPr lang="en-GB" sz="2000" dirty="0" smtClean="0">
                <a:latin typeface="Arial" charset="0"/>
                <a:cs typeface="Arial" charset="0"/>
              </a:rPr>
              <a:t>judge, monitor </a:t>
            </a:r>
            <a:endParaRPr lang="en-GB" sz="2000" dirty="0">
              <a:latin typeface="Arial" charset="0"/>
              <a:cs typeface="Arial" charset="0"/>
            </a:endParaRPr>
          </a:p>
        </p:txBody>
      </p:sp>
      <p:sp>
        <p:nvSpPr>
          <p:cNvPr id="11" name="Rectangle 10"/>
          <p:cNvSpPr/>
          <p:nvPr/>
        </p:nvSpPr>
        <p:spPr>
          <a:xfrm>
            <a:off x="3308007" y="1708574"/>
            <a:ext cx="493667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GB" sz="2000" dirty="0">
                <a:latin typeface="Arial" charset="0"/>
                <a:cs typeface="Arial" charset="0"/>
              </a:rPr>
              <a:t>build, design, plan, </a:t>
            </a:r>
            <a:r>
              <a:rPr lang="en-GB" sz="2000" dirty="0" err="1" smtClean="0">
                <a:latin typeface="Arial" charset="0"/>
                <a:cs typeface="Arial" charset="0"/>
              </a:rPr>
              <a:t>produce,devise</a:t>
            </a:r>
            <a:r>
              <a:rPr lang="en-GB" sz="2000" dirty="0" smtClean="0">
                <a:latin typeface="Arial" charset="0"/>
                <a:cs typeface="Arial" charset="0"/>
              </a:rPr>
              <a:t>, invent</a:t>
            </a:r>
            <a:endParaRPr lang="en-GB" sz="2000" dirty="0">
              <a:latin typeface="Arial" charset="0"/>
              <a:cs typeface="Arial" charset="0"/>
            </a:endParaRPr>
          </a:p>
        </p:txBody>
      </p:sp>
    </p:spTree>
    <p:extLst>
      <p:ext uri="{BB962C8B-B14F-4D97-AF65-F5344CB8AC3E}">
        <p14:creationId xmlns:p14="http://schemas.microsoft.com/office/powerpoint/2010/main" val="152123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TextBox 1"/>
          <p:cNvSpPr txBox="1">
            <a:spLocks noChangeArrowheads="1"/>
          </p:cNvSpPr>
          <p:nvPr/>
        </p:nvSpPr>
        <p:spPr bwMode="auto">
          <a:xfrm>
            <a:off x="1184275" y="1271588"/>
            <a:ext cx="6778625" cy="4494212"/>
          </a:xfrm>
          <a:prstGeom prst="rect">
            <a:avLst/>
          </a:prstGeom>
          <a:noFill/>
          <a:ln w="9525">
            <a:noFill/>
            <a:miter lim="800000"/>
            <a:headEnd/>
            <a:tailEnd/>
          </a:ln>
        </p:spPr>
        <p:txBody>
          <a:bodyPr>
            <a:spAutoFit/>
          </a:bodyPr>
          <a:lstStyle/>
          <a:p>
            <a:r>
              <a:rPr lang="en-US" sz="4000" dirty="0">
                <a:latin typeface="Arial" charset="0"/>
              </a:rPr>
              <a:t>Inclusion</a:t>
            </a:r>
          </a:p>
          <a:p>
            <a:endParaRPr lang="en-GB" sz="2000" dirty="0">
              <a:latin typeface="Arial" charset="0"/>
            </a:endParaRPr>
          </a:p>
          <a:p>
            <a:pPr>
              <a:lnSpc>
                <a:spcPct val="150000"/>
              </a:lnSpc>
            </a:pPr>
            <a:r>
              <a:rPr lang="en-GB" sz="2000" dirty="0">
                <a:latin typeface="Arial" charset="0"/>
              </a:rPr>
              <a:t>“recognises that each learner is different from other learners in many ways, and should not be excluded from any activities within a session for any reason”. </a:t>
            </a:r>
            <a:r>
              <a:rPr lang="en-GB" sz="1600" i="1" dirty="0">
                <a:latin typeface="Arial" charset="0"/>
              </a:rPr>
              <a:t>(p21)</a:t>
            </a:r>
          </a:p>
          <a:p>
            <a:endParaRPr lang="en-GB" sz="1600" i="1" dirty="0">
              <a:latin typeface="Arial" charset="0"/>
            </a:endParaRPr>
          </a:p>
          <a:p>
            <a:endParaRPr lang="en-GB" sz="1600" i="1" dirty="0">
              <a:latin typeface="Arial" charset="0"/>
            </a:endParaRPr>
          </a:p>
          <a:p>
            <a:endParaRPr lang="en-GB" sz="1600" i="1" dirty="0">
              <a:latin typeface="Arial" charset="0"/>
            </a:endParaRPr>
          </a:p>
          <a:p>
            <a:endParaRPr lang="en-GB" sz="1600" i="1" dirty="0">
              <a:latin typeface="Arial" charset="0"/>
            </a:endParaRPr>
          </a:p>
          <a:p>
            <a:r>
              <a:rPr lang="en-GB" sz="1600" i="1" dirty="0" err="1">
                <a:latin typeface="Arial" charset="0"/>
              </a:rPr>
              <a:t>Gravells</a:t>
            </a:r>
            <a:r>
              <a:rPr lang="en-GB" sz="1600" i="1" dirty="0">
                <a:latin typeface="Arial" charset="0"/>
              </a:rPr>
              <a:t>, A. &amp; Simpson, S. (2008) Planning and Enabling Learning in the Lifelong Learning Sector. Exeter: Learning Matters. </a:t>
            </a:r>
          </a:p>
          <a:p>
            <a:endParaRPr lang="en-GB" sz="2000" dirty="0">
              <a:latin typeface="Arial" charset="0"/>
            </a:endParaRPr>
          </a:p>
          <a:p>
            <a:endParaRPr lang="en-US" sz="2000" dirty="0">
              <a:latin typeface="Arial" charset="0"/>
            </a:endParaRPr>
          </a:p>
        </p:txBody>
      </p:sp>
      <p:pic>
        <p:nvPicPr>
          <p:cNvPr id="5"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6"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Rectangle 3"/>
          <p:cNvSpPr>
            <a:spLocks noChangeArrowheads="1"/>
          </p:cNvSpPr>
          <p:nvPr/>
        </p:nvSpPr>
        <p:spPr bwMode="auto">
          <a:xfrm>
            <a:off x="1082675" y="2222500"/>
            <a:ext cx="7862888" cy="3570208"/>
          </a:xfrm>
          <a:prstGeom prst="rect">
            <a:avLst/>
          </a:prstGeom>
          <a:noFill/>
          <a:ln w="9525">
            <a:noFill/>
            <a:miter lim="800000"/>
            <a:headEnd/>
            <a:tailEnd/>
          </a:ln>
        </p:spPr>
        <p:txBody>
          <a:bodyPr>
            <a:spAutoFit/>
          </a:bodyPr>
          <a:lstStyle/>
          <a:p>
            <a:endParaRPr lang="en-GB" sz="2000" b="1" u="sng" dirty="0">
              <a:latin typeface="Arial" charset="0"/>
            </a:endParaRPr>
          </a:p>
          <a:p>
            <a:r>
              <a:rPr lang="en-GB" sz="2000" b="1" u="sng" dirty="0" smtClean="0">
                <a:latin typeface="Arial" charset="0"/>
              </a:rPr>
              <a:t>Differentiation:  </a:t>
            </a:r>
            <a:r>
              <a:rPr lang="en-GB" sz="2000" dirty="0" smtClean="0">
                <a:latin typeface="Arial" charset="0"/>
              </a:rPr>
              <a:t>“...</a:t>
            </a:r>
            <a:r>
              <a:rPr lang="en-GB" sz="2000" dirty="0">
                <a:latin typeface="Arial" charset="0"/>
              </a:rPr>
              <a:t>identifying and addressing the different needs, interests and abilities of all learners to give them the best possible chance of achieving their learning goals” </a:t>
            </a:r>
          </a:p>
          <a:p>
            <a:pPr>
              <a:lnSpc>
                <a:spcPct val="150000"/>
              </a:lnSpc>
            </a:pPr>
            <a:r>
              <a:rPr lang="en-GB" sz="1600" i="1" dirty="0">
                <a:latin typeface="Arial" charset="0"/>
              </a:rPr>
              <a:t>(</a:t>
            </a:r>
            <a:r>
              <a:rPr lang="en-GB" sz="1600" dirty="0" err="1"/>
              <a:t>DfES</a:t>
            </a:r>
            <a:r>
              <a:rPr lang="en-GB" sz="1600" dirty="0"/>
              <a:t>. (2004). </a:t>
            </a:r>
            <a:r>
              <a:rPr lang="en-GB" sz="1600" i="1" dirty="0"/>
              <a:t>Standards Unit, Improving differentiation in business education. London: Crown Copyright</a:t>
            </a:r>
            <a:r>
              <a:rPr lang="en-GB" sz="1600" i="1" dirty="0" smtClean="0"/>
              <a:t>.</a:t>
            </a:r>
            <a:r>
              <a:rPr lang="en-GB" sz="1600" i="1" dirty="0" smtClean="0">
                <a:latin typeface="Arial" charset="0"/>
              </a:rPr>
              <a:t>)</a:t>
            </a:r>
          </a:p>
          <a:p>
            <a:pPr>
              <a:lnSpc>
                <a:spcPct val="150000"/>
              </a:lnSpc>
            </a:pPr>
            <a:endParaRPr lang="en-GB" sz="1600" i="1" dirty="0">
              <a:latin typeface="Arial" charset="0"/>
            </a:endParaRPr>
          </a:p>
          <a:p>
            <a:pPr algn="ctr">
              <a:lnSpc>
                <a:spcPct val="150000"/>
              </a:lnSpc>
            </a:pPr>
            <a:r>
              <a:rPr lang="en-GB" sz="3600" dirty="0" smtClean="0">
                <a:latin typeface="Arial" charset="0"/>
              </a:rPr>
              <a:t>How?</a:t>
            </a:r>
            <a:endParaRPr lang="en-GB" sz="3600" dirty="0">
              <a:latin typeface="Arial" charset="0"/>
            </a:endParaRPr>
          </a:p>
          <a:p>
            <a:endParaRPr lang="en-US" sz="2000" dirty="0">
              <a:latin typeface="Arial" charset="0"/>
              <a:hlinkClick r:id="rId4"/>
            </a:endParaRPr>
          </a:p>
        </p:txBody>
      </p:sp>
      <p:sp>
        <p:nvSpPr>
          <p:cNvPr id="19460" name="Title 4"/>
          <p:cNvSpPr>
            <a:spLocks noGrp="1"/>
          </p:cNvSpPr>
          <p:nvPr>
            <p:ph type="title"/>
          </p:nvPr>
        </p:nvSpPr>
        <p:spPr>
          <a:xfrm>
            <a:off x="1082675" y="1079500"/>
            <a:ext cx="8229600" cy="1143000"/>
          </a:xfrm>
        </p:spPr>
        <p:txBody>
          <a:bodyPr/>
          <a:lstStyle/>
          <a:p>
            <a:pPr algn="l"/>
            <a:r>
              <a:rPr lang="en-GB" sz="4000" dirty="0" smtClean="0">
                <a:latin typeface="Arial" charset="0"/>
                <a:cs typeface="Arial" charset="0"/>
              </a:rPr>
              <a:t>How to respond to individual needs?</a:t>
            </a:r>
          </a:p>
        </p:txBody>
      </p:sp>
      <p:pic>
        <p:nvPicPr>
          <p:cNvPr id="6"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387" name="Rectangle 3"/>
          <p:cNvSpPr>
            <a:spLocks noChangeArrowheads="1"/>
          </p:cNvSpPr>
          <p:nvPr/>
        </p:nvSpPr>
        <p:spPr bwMode="auto">
          <a:xfrm>
            <a:off x="1082675" y="2222500"/>
            <a:ext cx="7862888" cy="2246769"/>
          </a:xfrm>
          <a:prstGeom prst="rect">
            <a:avLst/>
          </a:prstGeom>
          <a:noFill/>
          <a:ln w="9525">
            <a:noFill/>
            <a:miter lim="800000"/>
            <a:headEnd/>
            <a:tailEnd/>
          </a:ln>
        </p:spPr>
        <p:txBody>
          <a:bodyPr>
            <a:spAutoFit/>
          </a:bodyPr>
          <a:lstStyle/>
          <a:p>
            <a:pPr marL="185738" indent="-185738">
              <a:defRPr/>
            </a:pPr>
            <a:endParaRPr lang="en-GB" sz="2000" dirty="0">
              <a:latin typeface="Arial" pitchFamily="34" charset="0"/>
              <a:cs typeface="Arial" pitchFamily="34" charset="0"/>
            </a:endParaRPr>
          </a:p>
          <a:p>
            <a:pPr marL="185738" indent="-185738">
              <a:buFont typeface="Arial" pitchFamily="34" charset="0"/>
              <a:buChar char="•"/>
              <a:defRPr/>
            </a:pPr>
            <a:r>
              <a:rPr lang="en-GB" sz="2000" dirty="0" smtClean="0">
                <a:latin typeface="Arial" pitchFamily="34" charset="0"/>
                <a:cs typeface="Arial" pitchFamily="34" charset="0"/>
              </a:rPr>
              <a:t>Prepare </a:t>
            </a:r>
            <a:r>
              <a:rPr lang="en-GB" sz="2000" dirty="0">
                <a:latin typeface="Arial" pitchFamily="34" charset="0"/>
                <a:cs typeface="Arial" pitchFamily="34" charset="0"/>
              </a:rPr>
              <a:t>questions and activities at different levels</a:t>
            </a:r>
          </a:p>
          <a:p>
            <a:pPr marL="185738" indent="-185738">
              <a:buFont typeface="Arial" pitchFamily="34" charset="0"/>
              <a:buChar char="•"/>
              <a:defRPr/>
            </a:pPr>
            <a:r>
              <a:rPr lang="en-GB" sz="2000" dirty="0">
                <a:latin typeface="Arial" pitchFamily="34" charset="0"/>
                <a:cs typeface="Arial" pitchFamily="34" charset="0"/>
              </a:rPr>
              <a:t>Resources/ activities/ classroom management adapted for specific learners</a:t>
            </a:r>
          </a:p>
          <a:p>
            <a:pPr marL="185738" indent="-185738">
              <a:buFont typeface="Arial" pitchFamily="34" charset="0"/>
              <a:buChar char="•"/>
              <a:defRPr/>
            </a:pPr>
            <a:r>
              <a:rPr lang="en-GB" sz="2000" dirty="0">
                <a:latin typeface="Arial" pitchFamily="34" charset="0"/>
                <a:cs typeface="Arial" pitchFamily="34" charset="0"/>
              </a:rPr>
              <a:t>Think of the strategies to provide individual support (1-2-1; pairing; grouping)</a:t>
            </a:r>
          </a:p>
          <a:p>
            <a:pPr>
              <a:defRPr/>
            </a:pPr>
            <a:endParaRPr lang="en-US" sz="2000" dirty="0">
              <a:latin typeface="Arial" charset="0"/>
              <a:cs typeface="Arial" charset="0"/>
              <a:hlinkClick r:id="rId4"/>
            </a:endParaRPr>
          </a:p>
        </p:txBody>
      </p:sp>
      <p:sp>
        <p:nvSpPr>
          <p:cNvPr id="20484" name="Title 4"/>
          <p:cNvSpPr>
            <a:spLocks noGrp="1"/>
          </p:cNvSpPr>
          <p:nvPr>
            <p:ph type="title"/>
          </p:nvPr>
        </p:nvSpPr>
        <p:spPr>
          <a:xfrm>
            <a:off x="1082675" y="1079500"/>
            <a:ext cx="8229600" cy="1143000"/>
          </a:xfrm>
        </p:spPr>
        <p:txBody>
          <a:bodyPr/>
          <a:lstStyle/>
          <a:p>
            <a:pPr algn="l"/>
            <a:r>
              <a:rPr lang="en-GB" sz="4000" dirty="0" smtClean="0">
                <a:latin typeface="Arial" charset="0"/>
                <a:cs typeface="Arial" charset="0"/>
              </a:rPr>
              <a:t>How can you achieve it?</a:t>
            </a:r>
          </a:p>
        </p:txBody>
      </p:sp>
      <p:pic>
        <p:nvPicPr>
          <p:cNvPr id="6"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TextBox 2"/>
          <p:cNvSpPr txBox="1">
            <a:spLocks noChangeArrowheads="1"/>
          </p:cNvSpPr>
          <p:nvPr/>
        </p:nvSpPr>
        <p:spPr bwMode="auto">
          <a:xfrm>
            <a:off x="1240056" y="139184"/>
            <a:ext cx="7407275" cy="1692771"/>
          </a:xfrm>
          <a:prstGeom prst="rect">
            <a:avLst/>
          </a:prstGeom>
          <a:noFill/>
          <a:ln w="9525">
            <a:noFill/>
            <a:miter lim="800000"/>
            <a:headEnd/>
            <a:tailEnd/>
          </a:ln>
        </p:spPr>
        <p:txBody>
          <a:bodyPr>
            <a:spAutoFit/>
          </a:bodyPr>
          <a:lstStyle/>
          <a:p>
            <a:r>
              <a:rPr lang="en-US" sz="4000" dirty="0" smtClean="0">
                <a:solidFill>
                  <a:schemeClr val="bg1"/>
                </a:solidFill>
                <a:latin typeface="Arial" charset="0"/>
              </a:rPr>
              <a:t>Learning Outcomes</a:t>
            </a:r>
            <a:endParaRPr lang="en-US" sz="4000" dirty="0">
              <a:solidFill>
                <a:schemeClr val="bg1"/>
              </a:solidFill>
              <a:latin typeface="Arial" charset="0"/>
            </a:endParaRPr>
          </a:p>
          <a:p>
            <a:endParaRPr lang="en-US" sz="4000" dirty="0">
              <a:solidFill>
                <a:schemeClr val="bg1"/>
              </a:solidFill>
              <a:latin typeface="Arial" charset="0"/>
            </a:endParaRPr>
          </a:p>
          <a:p>
            <a:endParaRPr lang="en-US" dirty="0">
              <a:solidFill>
                <a:schemeClr val="bg1"/>
              </a:solidFill>
              <a:latin typeface="Arial" charset="0"/>
            </a:endParaRPr>
          </a:p>
        </p:txBody>
      </p:sp>
      <p:pic>
        <p:nvPicPr>
          <p:cNvPr id="2" name="Picture 1"/>
          <p:cNvPicPr>
            <a:picLocks noChangeAspect="1"/>
          </p:cNvPicPr>
          <p:nvPr/>
        </p:nvPicPr>
        <p:blipFill>
          <a:blip r:embed="rId4"/>
          <a:stretch>
            <a:fillRect/>
          </a:stretch>
        </p:blipFill>
        <p:spPr>
          <a:xfrm>
            <a:off x="993338" y="968450"/>
            <a:ext cx="7157324" cy="451752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pic>
        <p:nvPicPr>
          <p:cNvPr id="2052" name="irc_mi" descr="http://ricksalmon.com/wp-content/uploads/2012/10/WordsMusicDance.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920853" y="1809750"/>
            <a:ext cx="563882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985838" y="632093"/>
            <a:ext cx="7813675" cy="584775"/>
          </a:xfrm>
          <a:prstGeom prst="rect">
            <a:avLst/>
          </a:prstGeom>
          <a:noFill/>
          <a:ln w="9525">
            <a:noFill/>
            <a:miter lim="800000"/>
            <a:headEnd/>
            <a:tailEnd/>
          </a:ln>
        </p:spPr>
        <p:txBody>
          <a:bodyPr>
            <a:spAutoFit/>
          </a:bodyPr>
          <a:lstStyle/>
          <a:p>
            <a:r>
              <a:rPr lang="en-US" sz="3200" dirty="0" smtClean="0">
                <a:latin typeface="Arial" charset="0"/>
              </a:rPr>
              <a:t>Effective Communication</a:t>
            </a:r>
            <a:endParaRPr lang="en-US" sz="3200" dirty="0">
              <a:latin typeface="Arial" charset="0"/>
            </a:endParaRPr>
          </a:p>
        </p:txBody>
      </p:sp>
    </p:spTree>
    <p:extLst>
      <p:ext uri="{BB962C8B-B14F-4D97-AF65-F5344CB8AC3E}">
        <p14:creationId xmlns:p14="http://schemas.microsoft.com/office/powerpoint/2010/main" val="508136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grpSp>
        <p:nvGrpSpPr>
          <p:cNvPr id="9" name="Group 8"/>
          <p:cNvGrpSpPr/>
          <p:nvPr/>
        </p:nvGrpSpPr>
        <p:grpSpPr>
          <a:xfrm>
            <a:off x="533400" y="533400"/>
            <a:ext cx="8460474" cy="5486400"/>
            <a:chOff x="533400" y="533400"/>
            <a:chExt cx="8460474" cy="5486400"/>
          </a:xfrm>
        </p:grpSpPr>
        <p:sp>
          <p:nvSpPr>
            <p:cNvPr id="10" name="Text Box 3"/>
            <p:cNvSpPr txBox="1">
              <a:spLocks noChangeArrowheads="1"/>
            </p:cNvSpPr>
            <p:nvPr/>
          </p:nvSpPr>
          <p:spPr bwMode="auto">
            <a:xfrm>
              <a:off x="609600" y="533400"/>
              <a:ext cx="4970463" cy="915988"/>
            </a:xfrm>
            <a:prstGeom prst="rect">
              <a:avLst/>
            </a:prstGeom>
            <a:noFill/>
            <a:ln w="9525">
              <a:noFill/>
              <a:miter lim="800000"/>
              <a:headEnd/>
              <a:tailEnd/>
            </a:ln>
            <a:effectLst/>
          </p:spPr>
          <p:txBody>
            <a:bodyPr>
              <a:spAutoFit/>
            </a:bodyPr>
            <a:lstStyle/>
            <a:p>
              <a:pPr>
                <a:spcBef>
                  <a:spcPct val="50000"/>
                </a:spcBef>
                <a:defRPr/>
              </a:pPr>
              <a:r>
                <a:rPr lang="en-GB" sz="3600" b="1" dirty="0">
                  <a:solidFill>
                    <a:srgbClr val="AD0389"/>
                  </a:solidFill>
                  <a:effectLst>
                    <a:outerShdw blurRad="38100" dist="38100" dir="2700000" algn="tl">
                      <a:srgbClr val="000000"/>
                    </a:outerShdw>
                  </a:effectLst>
                  <a:latin typeface="Trebuchet MS" pitchFamily="34" charset="0"/>
                </a:rPr>
                <a:t>The Learning Pyramid </a:t>
              </a:r>
              <a:r>
                <a:rPr lang="en-GB" sz="2400" b="1" dirty="0">
                  <a:solidFill>
                    <a:srgbClr val="AD0389"/>
                  </a:solidFill>
                  <a:effectLst>
                    <a:outerShdw blurRad="38100" dist="38100" dir="2700000" algn="tl">
                      <a:srgbClr val="000000"/>
                    </a:outerShdw>
                  </a:effectLst>
                  <a:latin typeface="Trebuchet MS" pitchFamily="34" charset="0"/>
                </a:rPr>
                <a:t>  </a:t>
              </a:r>
              <a:r>
                <a:rPr lang="en-GB" b="1" i="1" dirty="0">
                  <a:solidFill>
                    <a:srgbClr val="AD0389"/>
                  </a:solidFill>
                  <a:latin typeface="Trebuchet MS" pitchFamily="34" charset="0"/>
                </a:rPr>
                <a:t>How well information is retained</a:t>
              </a:r>
              <a:endParaRPr lang="en-GB" sz="2400" b="1" dirty="0">
                <a:solidFill>
                  <a:srgbClr val="AD0389"/>
                </a:solidFill>
                <a:latin typeface="Trebuchet MS" pitchFamily="34" charset="0"/>
              </a:endParaRPr>
            </a:p>
          </p:txBody>
        </p:sp>
        <p:sp>
          <p:nvSpPr>
            <p:cNvPr id="11" name="AutoShape 4"/>
            <p:cNvSpPr>
              <a:spLocks noChangeArrowheads="1"/>
            </p:cNvSpPr>
            <p:nvPr/>
          </p:nvSpPr>
          <p:spPr bwMode="auto">
            <a:xfrm>
              <a:off x="533400" y="1828800"/>
              <a:ext cx="3505200" cy="4114800"/>
            </a:xfrm>
            <a:prstGeom prst="triangle">
              <a:avLst>
                <a:gd name="adj" fmla="val 50000"/>
              </a:avLst>
            </a:prstGeom>
            <a:solidFill>
              <a:srgbClr val="00CC99"/>
            </a:solidFill>
            <a:ln w="12700">
              <a:solidFill>
                <a:schemeClr val="tx1"/>
              </a:solidFill>
              <a:miter lim="800000"/>
              <a:headEnd/>
              <a:tailEnd/>
            </a:ln>
          </p:spPr>
          <p:txBody>
            <a:bodyPr wrap="none" anchor="ctr"/>
            <a:lstStyle/>
            <a:p>
              <a:endParaRPr lang="en-US"/>
            </a:p>
          </p:txBody>
        </p:sp>
        <p:sp>
          <p:nvSpPr>
            <p:cNvPr id="12" name="Line 5"/>
            <p:cNvSpPr>
              <a:spLocks noChangeShapeType="1"/>
            </p:cNvSpPr>
            <p:nvPr/>
          </p:nvSpPr>
          <p:spPr bwMode="auto">
            <a:xfrm>
              <a:off x="1981200" y="2438400"/>
              <a:ext cx="609600" cy="0"/>
            </a:xfrm>
            <a:prstGeom prst="line">
              <a:avLst/>
            </a:prstGeom>
            <a:noFill/>
            <a:ln w="9525">
              <a:solidFill>
                <a:schemeClr val="tx1"/>
              </a:solidFill>
              <a:round/>
              <a:headEnd/>
              <a:tailEnd/>
            </a:ln>
          </p:spPr>
          <p:txBody>
            <a:bodyPr wrap="none"/>
            <a:lstStyle/>
            <a:p>
              <a:endParaRPr lang="en-GB"/>
            </a:p>
          </p:txBody>
        </p:sp>
        <p:sp>
          <p:nvSpPr>
            <p:cNvPr id="13" name="Line 6"/>
            <p:cNvSpPr>
              <a:spLocks noChangeShapeType="1"/>
            </p:cNvSpPr>
            <p:nvPr/>
          </p:nvSpPr>
          <p:spPr bwMode="auto">
            <a:xfrm>
              <a:off x="1752600" y="3048000"/>
              <a:ext cx="1066800" cy="0"/>
            </a:xfrm>
            <a:prstGeom prst="line">
              <a:avLst/>
            </a:prstGeom>
            <a:noFill/>
            <a:ln w="9525">
              <a:solidFill>
                <a:schemeClr val="tx1"/>
              </a:solidFill>
              <a:round/>
              <a:headEnd/>
              <a:tailEnd/>
            </a:ln>
          </p:spPr>
          <p:txBody>
            <a:bodyPr wrap="none"/>
            <a:lstStyle/>
            <a:p>
              <a:endParaRPr lang="en-GB"/>
            </a:p>
          </p:txBody>
        </p:sp>
        <p:sp>
          <p:nvSpPr>
            <p:cNvPr id="14" name="Line 7"/>
            <p:cNvSpPr>
              <a:spLocks noChangeShapeType="1"/>
            </p:cNvSpPr>
            <p:nvPr/>
          </p:nvSpPr>
          <p:spPr bwMode="auto">
            <a:xfrm>
              <a:off x="1524000" y="3581400"/>
              <a:ext cx="1524000" cy="0"/>
            </a:xfrm>
            <a:prstGeom prst="line">
              <a:avLst/>
            </a:prstGeom>
            <a:noFill/>
            <a:ln w="9525">
              <a:solidFill>
                <a:schemeClr val="tx1"/>
              </a:solidFill>
              <a:round/>
              <a:headEnd/>
              <a:tailEnd/>
            </a:ln>
          </p:spPr>
          <p:txBody>
            <a:bodyPr wrap="none"/>
            <a:lstStyle/>
            <a:p>
              <a:endParaRPr lang="en-GB"/>
            </a:p>
          </p:txBody>
        </p:sp>
        <p:sp>
          <p:nvSpPr>
            <p:cNvPr id="15" name="Line 8"/>
            <p:cNvSpPr>
              <a:spLocks noChangeShapeType="1"/>
            </p:cNvSpPr>
            <p:nvPr/>
          </p:nvSpPr>
          <p:spPr bwMode="auto">
            <a:xfrm>
              <a:off x="1295400" y="4191000"/>
              <a:ext cx="1981200" cy="0"/>
            </a:xfrm>
            <a:prstGeom prst="line">
              <a:avLst/>
            </a:prstGeom>
            <a:noFill/>
            <a:ln w="9525">
              <a:solidFill>
                <a:schemeClr val="tx1"/>
              </a:solidFill>
              <a:round/>
              <a:headEnd/>
              <a:tailEnd/>
            </a:ln>
          </p:spPr>
          <p:txBody>
            <a:bodyPr wrap="none"/>
            <a:lstStyle/>
            <a:p>
              <a:endParaRPr lang="en-GB"/>
            </a:p>
          </p:txBody>
        </p:sp>
        <p:sp>
          <p:nvSpPr>
            <p:cNvPr id="16" name="Line 9"/>
            <p:cNvSpPr>
              <a:spLocks noChangeShapeType="1"/>
            </p:cNvSpPr>
            <p:nvPr/>
          </p:nvSpPr>
          <p:spPr bwMode="auto">
            <a:xfrm>
              <a:off x="990600" y="4800600"/>
              <a:ext cx="2590800" cy="0"/>
            </a:xfrm>
            <a:prstGeom prst="line">
              <a:avLst/>
            </a:prstGeom>
            <a:noFill/>
            <a:ln w="9525">
              <a:solidFill>
                <a:schemeClr val="tx1"/>
              </a:solidFill>
              <a:round/>
              <a:headEnd/>
              <a:tailEnd/>
            </a:ln>
          </p:spPr>
          <p:txBody>
            <a:bodyPr wrap="none"/>
            <a:lstStyle/>
            <a:p>
              <a:endParaRPr lang="en-GB"/>
            </a:p>
          </p:txBody>
        </p:sp>
        <p:sp>
          <p:nvSpPr>
            <p:cNvPr id="17" name="Line 10"/>
            <p:cNvSpPr>
              <a:spLocks noChangeShapeType="1"/>
            </p:cNvSpPr>
            <p:nvPr/>
          </p:nvSpPr>
          <p:spPr bwMode="auto">
            <a:xfrm>
              <a:off x="838200" y="5334000"/>
              <a:ext cx="2895600" cy="0"/>
            </a:xfrm>
            <a:prstGeom prst="line">
              <a:avLst/>
            </a:prstGeom>
            <a:noFill/>
            <a:ln w="9525">
              <a:solidFill>
                <a:schemeClr val="tx1"/>
              </a:solidFill>
              <a:round/>
              <a:headEnd/>
              <a:tailEnd/>
            </a:ln>
          </p:spPr>
          <p:txBody>
            <a:bodyPr wrap="none"/>
            <a:lstStyle/>
            <a:p>
              <a:endParaRPr lang="en-GB"/>
            </a:p>
          </p:txBody>
        </p:sp>
        <p:sp>
          <p:nvSpPr>
            <p:cNvPr id="18" name="Text Box 11"/>
            <p:cNvSpPr txBox="1">
              <a:spLocks noChangeArrowheads="1"/>
            </p:cNvSpPr>
            <p:nvPr/>
          </p:nvSpPr>
          <p:spPr bwMode="auto">
            <a:xfrm>
              <a:off x="1905000" y="5622925"/>
              <a:ext cx="762000" cy="396875"/>
            </a:xfrm>
            <a:prstGeom prst="rect">
              <a:avLst/>
            </a:prstGeom>
            <a:noFill/>
            <a:ln w="9525">
              <a:noFill/>
              <a:miter lim="800000"/>
              <a:headEnd/>
              <a:tailEnd/>
            </a:ln>
          </p:spPr>
          <p:txBody>
            <a:bodyPr>
              <a:spAutoFit/>
            </a:bodyPr>
            <a:lstStyle/>
            <a:p>
              <a:pPr algn="ctr">
                <a:spcBef>
                  <a:spcPct val="50000"/>
                </a:spcBef>
              </a:pPr>
              <a:r>
                <a:rPr lang="en-GB" sz="2000">
                  <a:solidFill>
                    <a:schemeClr val="bg1"/>
                  </a:solidFill>
                </a:rPr>
                <a:t>90%</a:t>
              </a:r>
            </a:p>
          </p:txBody>
        </p:sp>
        <p:sp>
          <p:nvSpPr>
            <p:cNvPr id="19" name="Text Box 12"/>
            <p:cNvSpPr txBox="1">
              <a:spLocks noChangeArrowheads="1"/>
            </p:cNvSpPr>
            <p:nvPr/>
          </p:nvSpPr>
          <p:spPr bwMode="auto">
            <a:xfrm>
              <a:off x="1905000" y="2133600"/>
              <a:ext cx="762000" cy="396875"/>
            </a:xfrm>
            <a:prstGeom prst="rect">
              <a:avLst/>
            </a:prstGeom>
            <a:noFill/>
            <a:ln w="9525">
              <a:noFill/>
              <a:miter lim="800000"/>
              <a:headEnd/>
              <a:tailEnd/>
            </a:ln>
          </p:spPr>
          <p:txBody>
            <a:bodyPr>
              <a:spAutoFit/>
            </a:bodyPr>
            <a:lstStyle/>
            <a:p>
              <a:pPr algn="ctr">
                <a:spcBef>
                  <a:spcPct val="50000"/>
                </a:spcBef>
              </a:pPr>
              <a:r>
                <a:rPr lang="en-GB" sz="2000">
                  <a:solidFill>
                    <a:schemeClr val="bg1"/>
                  </a:solidFill>
                </a:rPr>
                <a:t>5%</a:t>
              </a:r>
            </a:p>
          </p:txBody>
        </p:sp>
        <p:sp>
          <p:nvSpPr>
            <p:cNvPr id="20" name="Text Box 13"/>
            <p:cNvSpPr txBox="1">
              <a:spLocks noChangeArrowheads="1"/>
            </p:cNvSpPr>
            <p:nvPr/>
          </p:nvSpPr>
          <p:spPr bwMode="auto">
            <a:xfrm>
              <a:off x="1905000" y="2727325"/>
              <a:ext cx="762000" cy="396875"/>
            </a:xfrm>
            <a:prstGeom prst="rect">
              <a:avLst/>
            </a:prstGeom>
            <a:noFill/>
            <a:ln w="9525">
              <a:noFill/>
              <a:miter lim="800000"/>
              <a:headEnd/>
              <a:tailEnd/>
            </a:ln>
          </p:spPr>
          <p:txBody>
            <a:bodyPr>
              <a:spAutoFit/>
            </a:bodyPr>
            <a:lstStyle/>
            <a:p>
              <a:pPr algn="ctr">
                <a:spcBef>
                  <a:spcPct val="50000"/>
                </a:spcBef>
              </a:pPr>
              <a:r>
                <a:rPr lang="en-GB" sz="2000" dirty="0">
                  <a:solidFill>
                    <a:schemeClr val="bg1"/>
                  </a:solidFill>
                </a:rPr>
                <a:t>10%</a:t>
              </a:r>
            </a:p>
          </p:txBody>
        </p:sp>
        <p:sp>
          <p:nvSpPr>
            <p:cNvPr id="21" name="Text Box 14"/>
            <p:cNvSpPr txBox="1">
              <a:spLocks noChangeArrowheads="1"/>
            </p:cNvSpPr>
            <p:nvPr/>
          </p:nvSpPr>
          <p:spPr bwMode="auto">
            <a:xfrm>
              <a:off x="1905000" y="3260725"/>
              <a:ext cx="762000" cy="396875"/>
            </a:xfrm>
            <a:prstGeom prst="rect">
              <a:avLst/>
            </a:prstGeom>
            <a:noFill/>
            <a:ln w="9525">
              <a:noFill/>
              <a:miter lim="800000"/>
              <a:headEnd/>
              <a:tailEnd/>
            </a:ln>
          </p:spPr>
          <p:txBody>
            <a:bodyPr>
              <a:spAutoFit/>
            </a:bodyPr>
            <a:lstStyle/>
            <a:p>
              <a:pPr algn="ctr">
                <a:spcBef>
                  <a:spcPct val="50000"/>
                </a:spcBef>
              </a:pPr>
              <a:r>
                <a:rPr lang="en-GB" sz="2000" dirty="0">
                  <a:solidFill>
                    <a:schemeClr val="bg1"/>
                  </a:solidFill>
                </a:rPr>
                <a:t>20%</a:t>
              </a:r>
            </a:p>
          </p:txBody>
        </p:sp>
        <p:sp>
          <p:nvSpPr>
            <p:cNvPr id="22" name="Text Box 15"/>
            <p:cNvSpPr txBox="1">
              <a:spLocks noChangeArrowheads="1"/>
            </p:cNvSpPr>
            <p:nvPr/>
          </p:nvSpPr>
          <p:spPr bwMode="auto">
            <a:xfrm>
              <a:off x="1905000" y="3870325"/>
              <a:ext cx="762000" cy="396875"/>
            </a:xfrm>
            <a:prstGeom prst="rect">
              <a:avLst/>
            </a:prstGeom>
            <a:noFill/>
            <a:ln w="9525">
              <a:noFill/>
              <a:miter lim="800000"/>
              <a:headEnd/>
              <a:tailEnd/>
            </a:ln>
          </p:spPr>
          <p:txBody>
            <a:bodyPr>
              <a:spAutoFit/>
            </a:bodyPr>
            <a:lstStyle/>
            <a:p>
              <a:pPr algn="ctr">
                <a:spcBef>
                  <a:spcPct val="50000"/>
                </a:spcBef>
              </a:pPr>
              <a:r>
                <a:rPr lang="en-GB" sz="2000">
                  <a:solidFill>
                    <a:schemeClr val="bg1"/>
                  </a:solidFill>
                </a:rPr>
                <a:t>30%</a:t>
              </a:r>
            </a:p>
          </p:txBody>
        </p:sp>
        <p:sp>
          <p:nvSpPr>
            <p:cNvPr id="23" name="Text Box 16"/>
            <p:cNvSpPr txBox="1">
              <a:spLocks noChangeArrowheads="1"/>
            </p:cNvSpPr>
            <p:nvPr/>
          </p:nvSpPr>
          <p:spPr bwMode="auto">
            <a:xfrm>
              <a:off x="1905000" y="4479925"/>
              <a:ext cx="762000" cy="396875"/>
            </a:xfrm>
            <a:prstGeom prst="rect">
              <a:avLst/>
            </a:prstGeom>
            <a:noFill/>
            <a:ln w="9525">
              <a:noFill/>
              <a:miter lim="800000"/>
              <a:headEnd/>
              <a:tailEnd/>
            </a:ln>
          </p:spPr>
          <p:txBody>
            <a:bodyPr>
              <a:spAutoFit/>
            </a:bodyPr>
            <a:lstStyle/>
            <a:p>
              <a:pPr algn="ctr">
                <a:spcBef>
                  <a:spcPct val="50000"/>
                </a:spcBef>
              </a:pPr>
              <a:r>
                <a:rPr lang="en-GB" sz="2000">
                  <a:solidFill>
                    <a:schemeClr val="bg1"/>
                  </a:solidFill>
                </a:rPr>
                <a:t>50%</a:t>
              </a:r>
            </a:p>
          </p:txBody>
        </p:sp>
        <p:sp>
          <p:nvSpPr>
            <p:cNvPr id="24" name="Text Box 17"/>
            <p:cNvSpPr txBox="1">
              <a:spLocks noChangeArrowheads="1"/>
            </p:cNvSpPr>
            <p:nvPr/>
          </p:nvSpPr>
          <p:spPr bwMode="auto">
            <a:xfrm>
              <a:off x="1905000" y="5013325"/>
              <a:ext cx="762000" cy="396875"/>
            </a:xfrm>
            <a:prstGeom prst="rect">
              <a:avLst/>
            </a:prstGeom>
            <a:noFill/>
            <a:ln w="9525">
              <a:noFill/>
              <a:miter lim="800000"/>
              <a:headEnd/>
              <a:tailEnd/>
            </a:ln>
          </p:spPr>
          <p:txBody>
            <a:bodyPr>
              <a:spAutoFit/>
            </a:bodyPr>
            <a:lstStyle/>
            <a:p>
              <a:pPr algn="ctr">
                <a:spcBef>
                  <a:spcPct val="50000"/>
                </a:spcBef>
              </a:pPr>
              <a:r>
                <a:rPr lang="en-GB" sz="2000">
                  <a:solidFill>
                    <a:schemeClr val="bg1"/>
                  </a:solidFill>
                </a:rPr>
                <a:t>75%</a:t>
              </a:r>
            </a:p>
          </p:txBody>
        </p:sp>
        <p:sp>
          <p:nvSpPr>
            <p:cNvPr id="25" name="Text Box 18"/>
            <p:cNvSpPr txBox="1">
              <a:spLocks noChangeArrowheads="1"/>
            </p:cNvSpPr>
            <p:nvPr/>
          </p:nvSpPr>
          <p:spPr bwMode="auto">
            <a:xfrm>
              <a:off x="5791200" y="1828800"/>
              <a:ext cx="2743200" cy="366713"/>
            </a:xfrm>
            <a:prstGeom prst="rect">
              <a:avLst/>
            </a:prstGeom>
            <a:noFill/>
            <a:ln w="9525">
              <a:noFill/>
              <a:miter lim="800000"/>
              <a:headEnd/>
              <a:tailEnd/>
            </a:ln>
            <a:effectLst/>
          </p:spPr>
          <p:txBody>
            <a:bodyPr>
              <a:spAutoFit/>
            </a:bodyPr>
            <a:lstStyle/>
            <a:p>
              <a:pPr>
                <a:spcBef>
                  <a:spcPct val="50000"/>
                </a:spcBef>
                <a:defRPr/>
              </a:pPr>
              <a:r>
                <a:rPr lang="en-GB">
                  <a:solidFill>
                    <a:schemeClr val="hlink"/>
                  </a:solidFill>
                  <a:effectLst>
                    <a:outerShdw blurRad="38100" dist="38100" dir="2700000" algn="tl">
                      <a:srgbClr val="000000"/>
                    </a:outerShdw>
                  </a:effectLst>
                </a:rPr>
                <a:t>Demonstration</a:t>
              </a:r>
            </a:p>
          </p:txBody>
        </p:sp>
        <p:sp>
          <p:nvSpPr>
            <p:cNvPr id="26" name="Text Box 19"/>
            <p:cNvSpPr txBox="1">
              <a:spLocks noChangeArrowheads="1"/>
            </p:cNvSpPr>
            <p:nvPr/>
          </p:nvSpPr>
          <p:spPr bwMode="auto">
            <a:xfrm>
              <a:off x="5791200" y="5500688"/>
              <a:ext cx="2743200" cy="366712"/>
            </a:xfrm>
            <a:prstGeom prst="rect">
              <a:avLst/>
            </a:prstGeom>
            <a:noFill/>
            <a:ln w="9525">
              <a:noFill/>
              <a:miter lim="800000"/>
              <a:headEnd/>
              <a:tailEnd/>
            </a:ln>
            <a:effectLst/>
          </p:spPr>
          <p:txBody>
            <a:bodyPr>
              <a:spAutoFit/>
            </a:bodyPr>
            <a:lstStyle/>
            <a:p>
              <a:pPr>
                <a:spcBef>
                  <a:spcPct val="50000"/>
                </a:spcBef>
                <a:defRPr/>
              </a:pPr>
              <a:r>
                <a:rPr lang="en-GB">
                  <a:solidFill>
                    <a:srgbClr val="990099"/>
                  </a:solidFill>
                  <a:effectLst>
                    <a:outerShdw blurRad="38100" dist="38100" dir="2700000" algn="tl">
                      <a:srgbClr val="000000"/>
                    </a:outerShdw>
                  </a:effectLst>
                </a:rPr>
                <a:t>Practice by doing</a:t>
              </a:r>
            </a:p>
          </p:txBody>
        </p:sp>
        <p:sp>
          <p:nvSpPr>
            <p:cNvPr id="27" name="Text Box 20"/>
            <p:cNvSpPr txBox="1">
              <a:spLocks noChangeArrowheads="1"/>
            </p:cNvSpPr>
            <p:nvPr/>
          </p:nvSpPr>
          <p:spPr bwMode="auto">
            <a:xfrm>
              <a:off x="5791199" y="3581400"/>
              <a:ext cx="3202675" cy="707886"/>
            </a:xfrm>
            <a:prstGeom prst="rect">
              <a:avLst/>
            </a:prstGeom>
            <a:noFill/>
            <a:ln w="9525">
              <a:noFill/>
              <a:miter lim="800000"/>
              <a:headEnd/>
              <a:tailEnd/>
            </a:ln>
            <a:effectLst/>
          </p:spPr>
          <p:txBody>
            <a:bodyPr wrap="square">
              <a:spAutoFit/>
            </a:bodyPr>
            <a:lstStyle/>
            <a:p>
              <a:pPr>
                <a:spcBef>
                  <a:spcPct val="50000"/>
                </a:spcBef>
                <a:defRPr/>
              </a:pPr>
              <a:r>
                <a:rPr lang="en-GB" sz="2000" dirty="0">
                  <a:solidFill>
                    <a:srgbClr val="33CC33"/>
                  </a:solidFill>
                  <a:effectLst>
                    <a:outerShdw blurRad="38100" dist="38100" dir="2700000" algn="tl">
                      <a:srgbClr val="000000"/>
                    </a:outerShdw>
                  </a:effectLst>
                </a:rPr>
                <a:t>Teaching others / immediate use of learning</a:t>
              </a:r>
            </a:p>
          </p:txBody>
        </p:sp>
        <p:sp>
          <p:nvSpPr>
            <p:cNvPr id="28" name="Text Box 21"/>
            <p:cNvSpPr txBox="1">
              <a:spLocks noChangeArrowheads="1"/>
            </p:cNvSpPr>
            <p:nvPr/>
          </p:nvSpPr>
          <p:spPr bwMode="auto">
            <a:xfrm>
              <a:off x="5791200" y="2438400"/>
              <a:ext cx="2743200" cy="366713"/>
            </a:xfrm>
            <a:prstGeom prst="rect">
              <a:avLst/>
            </a:prstGeom>
            <a:noFill/>
            <a:ln w="9525">
              <a:noFill/>
              <a:miter lim="800000"/>
              <a:headEnd/>
              <a:tailEnd/>
            </a:ln>
            <a:effectLst/>
          </p:spPr>
          <p:txBody>
            <a:bodyPr>
              <a:spAutoFit/>
            </a:bodyPr>
            <a:lstStyle/>
            <a:p>
              <a:pPr>
                <a:spcBef>
                  <a:spcPct val="50000"/>
                </a:spcBef>
                <a:defRPr/>
              </a:pPr>
              <a:r>
                <a:rPr lang="en-GB">
                  <a:solidFill>
                    <a:srgbClr val="FF9900"/>
                  </a:solidFill>
                  <a:effectLst>
                    <a:outerShdw blurRad="38100" dist="38100" dir="2700000" algn="tl">
                      <a:srgbClr val="000000"/>
                    </a:outerShdw>
                  </a:effectLst>
                </a:rPr>
                <a:t>Audio-visual</a:t>
              </a:r>
            </a:p>
          </p:txBody>
        </p:sp>
        <p:sp>
          <p:nvSpPr>
            <p:cNvPr id="29" name="Text Box 22"/>
            <p:cNvSpPr txBox="1">
              <a:spLocks noChangeArrowheads="1"/>
            </p:cNvSpPr>
            <p:nvPr/>
          </p:nvSpPr>
          <p:spPr bwMode="auto">
            <a:xfrm>
              <a:off x="5791200" y="3048000"/>
              <a:ext cx="2743200" cy="366713"/>
            </a:xfrm>
            <a:prstGeom prst="rect">
              <a:avLst/>
            </a:prstGeom>
            <a:noFill/>
            <a:ln w="9525">
              <a:noFill/>
              <a:miter lim="800000"/>
              <a:headEnd/>
              <a:tailEnd/>
            </a:ln>
            <a:effectLst/>
          </p:spPr>
          <p:txBody>
            <a:bodyPr>
              <a:spAutoFit/>
            </a:bodyPr>
            <a:lstStyle/>
            <a:p>
              <a:pPr>
                <a:spcBef>
                  <a:spcPct val="50000"/>
                </a:spcBef>
                <a:defRPr/>
              </a:pPr>
              <a:r>
                <a:rPr lang="en-GB">
                  <a:solidFill>
                    <a:srgbClr val="777777"/>
                  </a:solidFill>
                  <a:effectLst>
                    <a:outerShdw blurRad="38100" dist="38100" dir="2700000" algn="tl">
                      <a:srgbClr val="000000"/>
                    </a:outerShdw>
                  </a:effectLst>
                </a:rPr>
                <a:t>Lecture</a:t>
              </a:r>
            </a:p>
          </p:txBody>
        </p:sp>
        <p:sp>
          <p:nvSpPr>
            <p:cNvPr id="30" name="Text Box 23"/>
            <p:cNvSpPr txBox="1">
              <a:spLocks noChangeArrowheads="1"/>
            </p:cNvSpPr>
            <p:nvPr/>
          </p:nvSpPr>
          <p:spPr bwMode="auto">
            <a:xfrm>
              <a:off x="5791200" y="4303088"/>
              <a:ext cx="2743200" cy="366713"/>
            </a:xfrm>
            <a:prstGeom prst="rect">
              <a:avLst/>
            </a:prstGeom>
            <a:noFill/>
            <a:ln w="9525">
              <a:noFill/>
              <a:miter lim="800000"/>
              <a:headEnd/>
              <a:tailEnd/>
            </a:ln>
            <a:effectLst/>
          </p:spPr>
          <p:txBody>
            <a:bodyPr>
              <a:spAutoFit/>
            </a:bodyPr>
            <a:lstStyle/>
            <a:p>
              <a:pPr>
                <a:spcBef>
                  <a:spcPct val="50000"/>
                </a:spcBef>
                <a:defRPr/>
              </a:pPr>
              <a:r>
                <a:rPr lang="en-GB" dirty="0">
                  <a:solidFill>
                    <a:srgbClr val="0000FF"/>
                  </a:solidFill>
                  <a:effectLst>
                    <a:outerShdw blurRad="38100" dist="38100" dir="2700000" algn="tl">
                      <a:srgbClr val="000000"/>
                    </a:outerShdw>
                  </a:effectLst>
                </a:rPr>
                <a:t>Reading</a:t>
              </a:r>
            </a:p>
          </p:txBody>
        </p:sp>
        <p:sp>
          <p:nvSpPr>
            <p:cNvPr id="31" name="Text Box 24"/>
            <p:cNvSpPr txBox="1">
              <a:spLocks noChangeArrowheads="1"/>
            </p:cNvSpPr>
            <p:nvPr/>
          </p:nvSpPr>
          <p:spPr bwMode="auto">
            <a:xfrm>
              <a:off x="5791200" y="4876800"/>
              <a:ext cx="2743200" cy="366713"/>
            </a:xfrm>
            <a:prstGeom prst="rect">
              <a:avLst/>
            </a:prstGeom>
            <a:noFill/>
            <a:ln w="9525">
              <a:noFill/>
              <a:miter lim="800000"/>
              <a:headEnd/>
              <a:tailEnd/>
            </a:ln>
            <a:effectLst/>
          </p:spPr>
          <p:txBody>
            <a:bodyPr>
              <a:spAutoFit/>
            </a:bodyPr>
            <a:lstStyle/>
            <a:p>
              <a:pPr>
                <a:spcBef>
                  <a:spcPct val="50000"/>
                </a:spcBef>
                <a:defRPr/>
              </a:pPr>
              <a:r>
                <a:rPr lang="en-GB">
                  <a:solidFill>
                    <a:srgbClr val="6600CC"/>
                  </a:solidFill>
                  <a:effectLst>
                    <a:outerShdw blurRad="38100" dist="38100" dir="2700000" algn="tl">
                      <a:srgbClr val="000000"/>
                    </a:outerShdw>
                  </a:effectLst>
                </a:rPr>
                <a:t>Discussion groups</a:t>
              </a:r>
            </a:p>
          </p:txBody>
        </p:sp>
        <p:sp>
          <p:nvSpPr>
            <p:cNvPr id="32" name="Line 25"/>
            <p:cNvSpPr>
              <a:spLocks noChangeShapeType="1"/>
            </p:cNvSpPr>
            <p:nvPr/>
          </p:nvSpPr>
          <p:spPr bwMode="auto">
            <a:xfrm flipH="1">
              <a:off x="3505200" y="3886200"/>
              <a:ext cx="2209800" cy="1828800"/>
            </a:xfrm>
            <a:prstGeom prst="line">
              <a:avLst/>
            </a:prstGeom>
            <a:noFill/>
            <a:ln w="38100">
              <a:solidFill>
                <a:srgbClr val="33CC33"/>
              </a:solidFill>
              <a:round/>
              <a:headEnd/>
              <a:tailEnd type="triangle" w="sm" len="med"/>
            </a:ln>
          </p:spPr>
          <p:txBody>
            <a:bodyPr wrap="none"/>
            <a:lstStyle/>
            <a:p>
              <a:endParaRPr lang="en-GB"/>
            </a:p>
          </p:txBody>
        </p:sp>
        <p:sp>
          <p:nvSpPr>
            <p:cNvPr id="33" name="Line 26"/>
            <p:cNvSpPr>
              <a:spLocks noChangeShapeType="1"/>
            </p:cNvSpPr>
            <p:nvPr/>
          </p:nvSpPr>
          <p:spPr bwMode="auto">
            <a:xfrm flipH="1" flipV="1">
              <a:off x="3200400" y="5105400"/>
              <a:ext cx="2514600" cy="609600"/>
            </a:xfrm>
            <a:prstGeom prst="line">
              <a:avLst/>
            </a:prstGeom>
            <a:noFill/>
            <a:ln w="38100">
              <a:solidFill>
                <a:srgbClr val="990099"/>
              </a:solidFill>
              <a:round/>
              <a:headEnd/>
              <a:tailEnd type="triangle" w="sm" len="med"/>
            </a:ln>
          </p:spPr>
          <p:txBody>
            <a:bodyPr wrap="none"/>
            <a:lstStyle/>
            <a:p>
              <a:endParaRPr lang="en-GB"/>
            </a:p>
          </p:txBody>
        </p:sp>
        <p:sp>
          <p:nvSpPr>
            <p:cNvPr id="34" name="Line 27"/>
            <p:cNvSpPr>
              <a:spLocks noChangeShapeType="1"/>
            </p:cNvSpPr>
            <p:nvPr/>
          </p:nvSpPr>
          <p:spPr bwMode="auto">
            <a:xfrm flipH="1" flipV="1">
              <a:off x="2971800" y="4495800"/>
              <a:ext cx="2743200" cy="609600"/>
            </a:xfrm>
            <a:prstGeom prst="line">
              <a:avLst/>
            </a:prstGeom>
            <a:noFill/>
            <a:ln w="38100">
              <a:solidFill>
                <a:srgbClr val="6600CC"/>
              </a:solidFill>
              <a:round/>
              <a:headEnd/>
              <a:tailEnd type="triangle" w="sm" len="med"/>
            </a:ln>
          </p:spPr>
          <p:txBody>
            <a:bodyPr wrap="none"/>
            <a:lstStyle/>
            <a:p>
              <a:endParaRPr lang="en-GB"/>
            </a:p>
          </p:txBody>
        </p:sp>
        <p:sp>
          <p:nvSpPr>
            <p:cNvPr id="35" name="Line 28"/>
            <p:cNvSpPr>
              <a:spLocks noChangeShapeType="1"/>
            </p:cNvSpPr>
            <p:nvPr/>
          </p:nvSpPr>
          <p:spPr bwMode="auto">
            <a:xfrm flipH="1">
              <a:off x="2895600" y="2057400"/>
              <a:ext cx="2895600" cy="1905000"/>
            </a:xfrm>
            <a:prstGeom prst="line">
              <a:avLst/>
            </a:prstGeom>
            <a:noFill/>
            <a:ln w="38100">
              <a:solidFill>
                <a:schemeClr val="hlink"/>
              </a:solidFill>
              <a:round/>
              <a:headEnd/>
              <a:tailEnd type="triangle" w="sm" len="med"/>
            </a:ln>
          </p:spPr>
          <p:txBody>
            <a:bodyPr wrap="none"/>
            <a:lstStyle/>
            <a:p>
              <a:endParaRPr lang="en-GB"/>
            </a:p>
          </p:txBody>
        </p:sp>
        <p:sp>
          <p:nvSpPr>
            <p:cNvPr id="36" name="Line 29"/>
            <p:cNvSpPr>
              <a:spLocks noChangeShapeType="1"/>
            </p:cNvSpPr>
            <p:nvPr/>
          </p:nvSpPr>
          <p:spPr bwMode="auto">
            <a:xfrm flipH="1">
              <a:off x="2667000" y="2667000"/>
              <a:ext cx="3048000" cy="685800"/>
            </a:xfrm>
            <a:prstGeom prst="line">
              <a:avLst/>
            </a:prstGeom>
            <a:noFill/>
            <a:ln w="38100">
              <a:solidFill>
                <a:srgbClr val="FF9900"/>
              </a:solidFill>
              <a:round/>
              <a:headEnd/>
              <a:tailEnd type="triangle" w="sm" len="med"/>
            </a:ln>
          </p:spPr>
          <p:txBody>
            <a:bodyPr wrap="none"/>
            <a:lstStyle/>
            <a:p>
              <a:endParaRPr lang="en-GB"/>
            </a:p>
          </p:txBody>
        </p:sp>
        <p:sp>
          <p:nvSpPr>
            <p:cNvPr id="37" name="Line 30"/>
            <p:cNvSpPr>
              <a:spLocks noChangeShapeType="1"/>
            </p:cNvSpPr>
            <p:nvPr/>
          </p:nvSpPr>
          <p:spPr bwMode="auto">
            <a:xfrm flipH="1" flipV="1">
              <a:off x="2286000" y="2133600"/>
              <a:ext cx="3505200" cy="1143000"/>
            </a:xfrm>
            <a:prstGeom prst="line">
              <a:avLst/>
            </a:prstGeom>
            <a:noFill/>
            <a:ln w="38100">
              <a:solidFill>
                <a:srgbClr val="777777"/>
              </a:solidFill>
              <a:round/>
              <a:headEnd/>
              <a:tailEnd type="triangle" w="sm" len="med"/>
            </a:ln>
          </p:spPr>
          <p:txBody>
            <a:bodyPr wrap="none"/>
            <a:lstStyle/>
            <a:p>
              <a:endParaRPr lang="en-GB"/>
            </a:p>
          </p:txBody>
        </p:sp>
        <p:sp>
          <p:nvSpPr>
            <p:cNvPr id="38" name="Line 31"/>
            <p:cNvSpPr>
              <a:spLocks noChangeShapeType="1"/>
            </p:cNvSpPr>
            <p:nvPr/>
          </p:nvSpPr>
          <p:spPr bwMode="auto">
            <a:xfrm flipH="1" flipV="1">
              <a:off x="2362200" y="2667000"/>
              <a:ext cx="3429000" cy="1905000"/>
            </a:xfrm>
            <a:prstGeom prst="line">
              <a:avLst/>
            </a:prstGeom>
            <a:noFill/>
            <a:ln w="38100">
              <a:solidFill>
                <a:srgbClr val="0000FF"/>
              </a:solidFill>
              <a:round/>
              <a:headEnd/>
              <a:tailEnd type="triangle" w="sm" len="med"/>
            </a:ln>
          </p:spPr>
          <p:txBody>
            <a:bodyPr wrap="none"/>
            <a:lstStyle/>
            <a:p>
              <a:endParaRPr lang="en-GB"/>
            </a:p>
          </p:txBody>
        </p:sp>
      </p:grpSp>
    </p:spTree>
    <p:extLst>
      <p:ext uri="{BB962C8B-B14F-4D97-AF65-F5344CB8AC3E}">
        <p14:creationId xmlns:p14="http://schemas.microsoft.com/office/powerpoint/2010/main" val="2777994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9395" name="Rectangle 2"/>
          <p:cNvSpPr>
            <a:spLocks noChangeArrowheads="1"/>
          </p:cNvSpPr>
          <p:nvPr/>
        </p:nvSpPr>
        <p:spPr bwMode="auto">
          <a:xfrm>
            <a:off x="1119188" y="1766888"/>
            <a:ext cx="7535862" cy="2554545"/>
          </a:xfrm>
          <a:prstGeom prst="rect">
            <a:avLst/>
          </a:prstGeom>
          <a:noFill/>
          <a:ln w="9525">
            <a:noFill/>
            <a:miter lim="800000"/>
            <a:headEnd/>
            <a:tailEnd/>
          </a:ln>
        </p:spPr>
        <p:txBody>
          <a:bodyPr>
            <a:spAutoFit/>
          </a:bodyPr>
          <a:lstStyle/>
          <a:p>
            <a:r>
              <a:rPr lang="en-US" sz="2000" b="1" dirty="0">
                <a:latin typeface="Arial" charset="0"/>
              </a:rPr>
              <a:t>Task</a:t>
            </a:r>
          </a:p>
          <a:p>
            <a:endParaRPr lang="en-US" sz="2000" dirty="0">
              <a:latin typeface="Arial" charset="0"/>
            </a:endParaRPr>
          </a:p>
          <a:p>
            <a:r>
              <a:rPr lang="en-US" sz="2000" dirty="0">
                <a:latin typeface="Arial" charset="0"/>
              </a:rPr>
              <a:t>Using the information from </a:t>
            </a:r>
            <a:r>
              <a:rPr lang="en-US" sz="2000" dirty="0" smtClean="0">
                <a:latin typeface="Arial" charset="0"/>
              </a:rPr>
              <a:t>today create a plan for the micro-teach session you will be doing later this afternoon.</a:t>
            </a:r>
          </a:p>
          <a:p>
            <a:endParaRPr lang="en-US" sz="2000" dirty="0">
              <a:latin typeface="Arial" charset="0"/>
            </a:endParaRPr>
          </a:p>
          <a:p>
            <a:r>
              <a:rPr lang="en-GB" sz="2000" dirty="0" smtClean="0">
                <a:latin typeface="Arial" charset="0"/>
              </a:rPr>
              <a:t>Use the plan you did first thing this morning as a point of reference to help you.  </a:t>
            </a:r>
            <a:endParaRPr lang="en-US" sz="2000" dirty="0">
              <a:latin typeface="Arial" charset="0"/>
            </a:endParaRPr>
          </a:p>
          <a:p>
            <a:endParaRPr lang="en-US" sz="2000" dirty="0" smtClean="0">
              <a:latin typeface="Arial" charset="0"/>
            </a:endParaRPr>
          </a:p>
        </p:txBody>
      </p:sp>
      <p:sp>
        <p:nvSpPr>
          <p:cNvPr id="59396" name="Rectangle 3"/>
          <p:cNvSpPr>
            <a:spLocks noChangeArrowheads="1"/>
          </p:cNvSpPr>
          <p:nvPr/>
        </p:nvSpPr>
        <p:spPr bwMode="auto">
          <a:xfrm>
            <a:off x="1103313" y="1069975"/>
            <a:ext cx="6180137" cy="708025"/>
          </a:xfrm>
          <a:prstGeom prst="rect">
            <a:avLst/>
          </a:prstGeom>
          <a:noFill/>
          <a:ln w="9525">
            <a:noFill/>
            <a:miter lim="800000"/>
            <a:headEnd/>
            <a:tailEnd/>
          </a:ln>
        </p:spPr>
        <p:txBody>
          <a:bodyPr>
            <a:spAutoFit/>
          </a:bodyPr>
          <a:lstStyle/>
          <a:p>
            <a:r>
              <a:rPr lang="en-US" sz="4000">
                <a:latin typeface="Arial" charset="0"/>
              </a:rPr>
              <a:t>Structuring Your Learning</a:t>
            </a: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0419" name="Rectangle 2"/>
          <p:cNvSpPr>
            <a:spLocks noChangeArrowheads="1"/>
          </p:cNvSpPr>
          <p:nvPr/>
        </p:nvSpPr>
        <p:spPr bwMode="auto">
          <a:xfrm>
            <a:off x="1109663" y="1785938"/>
            <a:ext cx="7405687" cy="2862322"/>
          </a:xfrm>
          <a:prstGeom prst="rect">
            <a:avLst/>
          </a:prstGeom>
          <a:noFill/>
          <a:ln w="9525">
            <a:noFill/>
            <a:miter lim="800000"/>
            <a:headEnd/>
            <a:tailEnd/>
          </a:ln>
        </p:spPr>
        <p:txBody>
          <a:bodyPr>
            <a:spAutoFit/>
          </a:bodyPr>
          <a:lstStyle/>
          <a:p>
            <a:endParaRPr lang="en-US" sz="2000" dirty="0">
              <a:latin typeface="Arial" charset="0"/>
            </a:endParaRPr>
          </a:p>
          <a:p>
            <a:r>
              <a:rPr lang="en-US" sz="2000" dirty="0">
                <a:latin typeface="Arial" charset="0"/>
              </a:rPr>
              <a:t>In small groups you will be delivering your 10 minute training</a:t>
            </a:r>
          </a:p>
          <a:p>
            <a:endParaRPr lang="en-US" sz="2000" dirty="0">
              <a:latin typeface="Arial" charset="0"/>
            </a:endParaRPr>
          </a:p>
          <a:p>
            <a:r>
              <a:rPr lang="en-US" sz="2000" dirty="0">
                <a:latin typeface="Arial" charset="0"/>
              </a:rPr>
              <a:t>For each training slot there will be a </a:t>
            </a:r>
            <a:r>
              <a:rPr lang="en-US" sz="2000" b="1" dirty="0" smtClean="0">
                <a:latin typeface="Arial" charset="0"/>
              </a:rPr>
              <a:t>presenter</a:t>
            </a:r>
            <a:r>
              <a:rPr lang="en-US" sz="2000" dirty="0">
                <a:latin typeface="Arial" charset="0"/>
              </a:rPr>
              <a:t> </a:t>
            </a:r>
            <a:r>
              <a:rPr lang="en-US" sz="2000" dirty="0" smtClean="0">
                <a:latin typeface="Arial" charset="0"/>
              </a:rPr>
              <a:t>and </a:t>
            </a:r>
            <a:r>
              <a:rPr lang="en-US" sz="2000" b="1" dirty="0">
                <a:latin typeface="Arial" charset="0"/>
              </a:rPr>
              <a:t>2</a:t>
            </a:r>
            <a:r>
              <a:rPr lang="en-US" sz="2000" b="1" dirty="0" smtClean="0">
                <a:latin typeface="Arial" charset="0"/>
              </a:rPr>
              <a:t> ‘students’</a:t>
            </a:r>
            <a:r>
              <a:rPr lang="en-US" sz="2000" dirty="0" smtClean="0">
                <a:latin typeface="Arial" charset="0"/>
              </a:rPr>
              <a:t> - These </a:t>
            </a:r>
            <a:r>
              <a:rPr lang="en-US" sz="2000" dirty="0">
                <a:latin typeface="Arial" charset="0"/>
              </a:rPr>
              <a:t>roles will be rotated so everyone has a go</a:t>
            </a:r>
          </a:p>
          <a:p>
            <a:endParaRPr lang="en-US" sz="2000" dirty="0">
              <a:latin typeface="Arial" charset="0"/>
            </a:endParaRPr>
          </a:p>
          <a:p>
            <a:r>
              <a:rPr lang="en-US" sz="2000" dirty="0">
                <a:latin typeface="Arial" charset="0"/>
              </a:rPr>
              <a:t>Each turn will have 15mins, 10 min for delivery (</a:t>
            </a:r>
            <a:r>
              <a:rPr lang="en-US" sz="2000" dirty="0" smtClean="0">
                <a:latin typeface="Arial" charset="0"/>
              </a:rPr>
              <a:t>tops) and 5 minutes changeover time.</a:t>
            </a:r>
          </a:p>
          <a:p>
            <a:endParaRPr lang="en-US" sz="2000" dirty="0">
              <a:latin typeface="Arial" charset="0"/>
            </a:endParaRPr>
          </a:p>
        </p:txBody>
      </p:sp>
      <p:sp>
        <p:nvSpPr>
          <p:cNvPr id="60420" name="Rectangle 3"/>
          <p:cNvSpPr>
            <a:spLocks noChangeArrowheads="1"/>
          </p:cNvSpPr>
          <p:nvPr/>
        </p:nvSpPr>
        <p:spPr bwMode="auto">
          <a:xfrm>
            <a:off x="1109663" y="397143"/>
            <a:ext cx="3827462" cy="1323439"/>
          </a:xfrm>
          <a:prstGeom prst="rect">
            <a:avLst/>
          </a:prstGeom>
          <a:noFill/>
          <a:ln w="9525">
            <a:noFill/>
            <a:miter lim="800000"/>
            <a:headEnd/>
            <a:tailEnd/>
          </a:ln>
        </p:spPr>
        <p:txBody>
          <a:bodyPr wrap="square">
            <a:spAutoFit/>
          </a:bodyPr>
          <a:lstStyle/>
          <a:p>
            <a:r>
              <a:rPr lang="en-US" sz="4000" dirty="0" smtClean="0">
                <a:latin typeface="Arial" charset="0"/>
              </a:rPr>
              <a:t>Delivering your </a:t>
            </a:r>
          </a:p>
          <a:p>
            <a:r>
              <a:rPr lang="en-US" sz="4000" dirty="0" smtClean="0">
                <a:latin typeface="Arial" charset="0"/>
              </a:rPr>
              <a:t>training</a:t>
            </a: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43" name="Rectangle 2"/>
          <p:cNvSpPr>
            <a:spLocks noChangeArrowheads="1"/>
          </p:cNvSpPr>
          <p:nvPr/>
        </p:nvSpPr>
        <p:spPr bwMode="auto">
          <a:xfrm>
            <a:off x="1103313" y="2266950"/>
            <a:ext cx="5818187" cy="1938992"/>
          </a:xfrm>
          <a:prstGeom prst="rect">
            <a:avLst/>
          </a:prstGeom>
          <a:noFill/>
          <a:ln w="9525">
            <a:noFill/>
            <a:miter lim="800000"/>
            <a:headEnd/>
            <a:tailEnd/>
          </a:ln>
        </p:spPr>
        <p:txBody>
          <a:bodyPr wrap="square">
            <a:spAutoFit/>
          </a:bodyPr>
          <a:lstStyle/>
          <a:p>
            <a:r>
              <a:rPr lang="en-US" sz="2000" b="1" dirty="0" smtClean="0">
                <a:latin typeface="Arial" charset="0"/>
              </a:rPr>
              <a:t>What did you learn from observing others?</a:t>
            </a:r>
          </a:p>
          <a:p>
            <a:endParaRPr lang="en-US" sz="2000" b="1" dirty="0">
              <a:latin typeface="Arial" charset="0"/>
            </a:endParaRPr>
          </a:p>
          <a:p>
            <a:r>
              <a:rPr lang="en-US" sz="2000" b="1" dirty="0" smtClean="0">
                <a:latin typeface="Arial" charset="0"/>
              </a:rPr>
              <a:t>What did you learn from feedback from others?</a:t>
            </a:r>
          </a:p>
          <a:p>
            <a:endParaRPr lang="en-US" sz="2000" b="1" dirty="0">
              <a:latin typeface="Arial" charset="0"/>
            </a:endParaRPr>
          </a:p>
          <a:p>
            <a:r>
              <a:rPr lang="en-US" sz="2000" b="1" dirty="0" smtClean="0">
                <a:latin typeface="Arial" charset="0"/>
              </a:rPr>
              <a:t>What will you do differently as a result?</a:t>
            </a:r>
            <a:endParaRPr lang="en-US" sz="2000" dirty="0">
              <a:latin typeface="Arial" charset="0"/>
            </a:endParaRPr>
          </a:p>
        </p:txBody>
      </p:sp>
      <p:sp>
        <p:nvSpPr>
          <p:cNvPr id="61444" name="Rectangle 3"/>
          <p:cNvSpPr>
            <a:spLocks noChangeArrowheads="1"/>
          </p:cNvSpPr>
          <p:nvPr/>
        </p:nvSpPr>
        <p:spPr bwMode="auto">
          <a:xfrm>
            <a:off x="1103313" y="1069975"/>
            <a:ext cx="6180137" cy="708025"/>
          </a:xfrm>
          <a:prstGeom prst="rect">
            <a:avLst/>
          </a:prstGeom>
          <a:noFill/>
          <a:ln w="9525">
            <a:noFill/>
            <a:miter lim="800000"/>
            <a:headEnd/>
            <a:tailEnd/>
          </a:ln>
        </p:spPr>
        <p:txBody>
          <a:bodyPr>
            <a:spAutoFit/>
          </a:bodyPr>
          <a:lstStyle/>
          <a:p>
            <a:r>
              <a:rPr lang="en-US" sz="4000" dirty="0" smtClean="0">
                <a:latin typeface="Arial" charset="0"/>
              </a:rPr>
              <a:t>Feedback/Reflection</a:t>
            </a:r>
            <a:endParaRPr lang="en-US" sz="4000" dirty="0">
              <a:latin typeface="Arial" charset="0"/>
            </a:endParaRP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4996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9" name="TextBox 2"/>
          <p:cNvSpPr txBox="1">
            <a:spLocks noChangeArrowheads="1"/>
          </p:cNvSpPr>
          <p:nvPr/>
        </p:nvSpPr>
        <p:spPr bwMode="auto">
          <a:xfrm>
            <a:off x="1240056" y="139184"/>
            <a:ext cx="7407275" cy="1692771"/>
          </a:xfrm>
          <a:prstGeom prst="rect">
            <a:avLst/>
          </a:prstGeom>
          <a:noFill/>
          <a:ln w="9525">
            <a:noFill/>
            <a:miter lim="800000"/>
            <a:headEnd/>
            <a:tailEnd/>
          </a:ln>
        </p:spPr>
        <p:txBody>
          <a:bodyPr>
            <a:spAutoFit/>
          </a:bodyPr>
          <a:lstStyle/>
          <a:p>
            <a:r>
              <a:rPr lang="en-US" sz="4000" dirty="0" smtClean="0">
                <a:solidFill>
                  <a:prstClr val="white"/>
                </a:solidFill>
                <a:latin typeface="Arial" charset="0"/>
              </a:rPr>
              <a:t>Learning Outcomes</a:t>
            </a:r>
            <a:endParaRPr lang="en-US" sz="4000" dirty="0">
              <a:solidFill>
                <a:prstClr val="white"/>
              </a:solidFill>
              <a:latin typeface="Arial" charset="0"/>
            </a:endParaRPr>
          </a:p>
          <a:p>
            <a:endParaRPr lang="en-US" sz="4000" dirty="0">
              <a:solidFill>
                <a:prstClr val="white"/>
              </a:solidFill>
              <a:latin typeface="Arial" charset="0"/>
            </a:endParaRPr>
          </a:p>
          <a:p>
            <a:endParaRPr lang="en-US" dirty="0">
              <a:solidFill>
                <a:prstClr val="white"/>
              </a:solidFill>
              <a:latin typeface="Arial" charset="0"/>
            </a:endParaRPr>
          </a:p>
        </p:txBody>
      </p:sp>
      <p:pic>
        <p:nvPicPr>
          <p:cNvPr id="2" name="Picture 1"/>
          <p:cNvPicPr>
            <a:picLocks noChangeAspect="1"/>
          </p:cNvPicPr>
          <p:nvPr/>
        </p:nvPicPr>
        <p:blipFill>
          <a:blip r:embed="rId4"/>
          <a:stretch>
            <a:fillRect/>
          </a:stretch>
        </p:blipFill>
        <p:spPr>
          <a:xfrm>
            <a:off x="993338" y="968450"/>
            <a:ext cx="7157324" cy="4517528"/>
          </a:xfrm>
          <a:prstGeom prst="rect">
            <a:avLst/>
          </a:prstGeom>
        </p:spPr>
      </p:pic>
    </p:spTree>
    <p:extLst>
      <p:ext uri="{BB962C8B-B14F-4D97-AF65-F5344CB8AC3E}">
        <p14:creationId xmlns:p14="http://schemas.microsoft.com/office/powerpoint/2010/main" val="2890409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TextBox 2"/>
          <p:cNvSpPr txBox="1">
            <a:spLocks noChangeArrowheads="1"/>
          </p:cNvSpPr>
          <p:nvPr/>
        </p:nvSpPr>
        <p:spPr bwMode="auto">
          <a:xfrm>
            <a:off x="1133475" y="1701800"/>
            <a:ext cx="7688263" cy="2816156"/>
          </a:xfrm>
          <a:prstGeom prst="rect">
            <a:avLst/>
          </a:prstGeom>
          <a:noFill/>
          <a:ln w="9525">
            <a:noFill/>
            <a:miter lim="800000"/>
            <a:headEnd/>
            <a:tailEnd/>
          </a:ln>
        </p:spPr>
        <p:txBody>
          <a:bodyPr>
            <a:spAutoFit/>
          </a:bodyPr>
          <a:lstStyle/>
          <a:p>
            <a:pPr marL="265113" indent="-265113">
              <a:spcAft>
                <a:spcPts val="1800"/>
              </a:spcAft>
              <a:buFont typeface="Arial" charset="0"/>
              <a:buChar char="•"/>
            </a:pPr>
            <a:r>
              <a:rPr lang="en-US" sz="2200" dirty="0" smtClean="0">
                <a:latin typeface="Arial" charset="0"/>
              </a:rPr>
              <a:t>More information about Higher Education </a:t>
            </a:r>
            <a:r>
              <a:rPr lang="en-US" sz="2200" dirty="0">
                <a:latin typeface="Arial" charset="0"/>
              </a:rPr>
              <a:t>Academy awards </a:t>
            </a:r>
            <a:r>
              <a:rPr lang="en-US" sz="2200" dirty="0" smtClean="0">
                <a:latin typeface="Arial" charset="0"/>
                <a:hlinkClick r:id="rId3"/>
              </a:rPr>
              <a:t>here</a:t>
            </a:r>
            <a:r>
              <a:rPr lang="en-US" sz="2200" dirty="0" smtClean="0">
                <a:latin typeface="Arial" charset="0"/>
              </a:rPr>
              <a:t> </a:t>
            </a:r>
          </a:p>
          <a:p>
            <a:pPr marL="265113" indent="-265113">
              <a:spcAft>
                <a:spcPts val="1800"/>
              </a:spcAft>
              <a:buFont typeface="Arial" charset="0"/>
              <a:buChar char="•"/>
            </a:pPr>
            <a:endParaRPr lang="en-US" sz="2200" dirty="0">
              <a:latin typeface="Arial" charset="0"/>
            </a:endParaRPr>
          </a:p>
          <a:p>
            <a:pPr marL="265113" indent="-265113">
              <a:spcAft>
                <a:spcPts val="1800"/>
              </a:spcAft>
              <a:buFont typeface="Arial" charset="0"/>
              <a:buChar char="•"/>
            </a:pPr>
            <a:r>
              <a:rPr lang="en-US" sz="2200" dirty="0" smtClean="0">
                <a:latin typeface="Arial" charset="0"/>
              </a:rPr>
              <a:t>More information about professional registration </a:t>
            </a:r>
            <a:r>
              <a:rPr lang="en-US" sz="2200" dirty="0">
                <a:latin typeface="Arial" charset="0"/>
              </a:rPr>
              <a:t>for Technicians </a:t>
            </a:r>
            <a:r>
              <a:rPr lang="en-US" sz="2200" dirty="0" smtClean="0">
                <a:latin typeface="Arial" charset="0"/>
                <a:hlinkClick r:id="rId4"/>
              </a:rPr>
              <a:t>here</a:t>
            </a:r>
            <a:r>
              <a:rPr lang="en-US" sz="2200" dirty="0" smtClean="0">
                <a:latin typeface="Arial" charset="0"/>
              </a:rPr>
              <a:t> </a:t>
            </a:r>
            <a:endParaRPr lang="en-US" sz="2200" dirty="0">
              <a:latin typeface="Arial" charset="0"/>
            </a:endParaRPr>
          </a:p>
          <a:p>
            <a:pPr marL="265113" indent="-265113">
              <a:spcAft>
                <a:spcPts val="1800"/>
              </a:spcAft>
              <a:buFont typeface="Arial" charset="0"/>
              <a:buChar char="•"/>
            </a:pPr>
            <a:endParaRPr lang="en-US" sz="2200" dirty="0">
              <a:latin typeface="Arial" charset="0"/>
            </a:endParaRPr>
          </a:p>
        </p:txBody>
      </p:sp>
      <p:sp>
        <p:nvSpPr>
          <p:cNvPr id="10244" name="Rectangle 5"/>
          <p:cNvSpPr>
            <a:spLocks noChangeArrowheads="1"/>
          </p:cNvSpPr>
          <p:nvPr/>
        </p:nvSpPr>
        <p:spPr bwMode="auto">
          <a:xfrm>
            <a:off x="1204913" y="708025"/>
            <a:ext cx="2574744" cy="707886"/>
          </a:xfrm>
          <a:prstGeom prst="rect">
            <a:avLst/>
          </a:prstGeom>
          <a:noFill/>
          <a:ln w="9525">
            <a:noFill/>
            <a:miter lim="800000"/>
            <a:headEnd/>
            <a:tailEnd/>
          </a:ln>
        </p:spPr>
        <p:txBody>
          <a:bodyPr wrap="none">
            <a:spAutoFit/>
          </a:bodyPr>
          <a:lstStyle/>
          <a:p>
            <a:r>
              <a:rPr lang="en-US" sz="4000" b="1" dirty="0" smtClean="0">
                <a:latin typeface="Arial" charset="0"/>
                <a:cs typeface="Arial" charset="0"/>
              </a:rPr>
              <a:t>Follow up</a:t>
            </a:r>
            <a:endParaRPr lang="en-US" sz="4000" b="1" dirty="0">
              <a:latin typeface="Arial" charset="0"/>
              <a:cs typeface="Arial" charset="0"/>
            </a:endParaRPr>
          </a:p>
        </p:txBody>
      </p:sp>
      <p:pic>
        <p:nvPicPr>
          <p:cNvPr id="10245" name="Picture 7" descr="http://www.clickconsult.com/Internet-Marketing-Blog/wp-content/uploads/2011/01/twitter_newbird_boxed_blueonwhite.png"/>
          <p:cNvPicPr>
            <a:picLocks noChangeAspect="1" noChangeArrowheads="1"/>
          </p:cNvPicPr>
          <p:nvPr/>
        </p:nvPicPr>
        <p:blipFill>
          <a:blip r:embed="rId5">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10246"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a:solidFill>
                  <a:schemeClr val="bg1"/>
                </a:solidFill>
                <a:latin typeface="Arial" charset="0"/>
              </a:rPr>
              <a:t>@HEaTEDtechs</a:t>
            </a:r>
          </a:p>
          <a:p>
            <a:r>
              <a:rPr lang="en-US" sz="2000" b="1">
                <a:solidFill>
                  <a:schemeClr val="bg1"/>
                </a:solidFill>
                <a:latin typeface="Arial" charset="0"/>
              </a:rPr>
              <a:t>#HEaTEDcourse</a:t>
            </a:r>
            <a:endParaRPr lang="en-GB" sz="2000" b="1">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267" name="TextBox 2"/>
          <p:cNvSpPr txBox="1">
            <a:spLocks noChangeArrowheads="1"/>
          </p:cNvSpPr>
          <p:nvPr/>
        </p:nvSpPr>
        <p:spPr bwMode="auto">
          <a:xfrm>
            <a:off x="1100138" y="735013"/>
            <a:ext cx="7304087" cy="522287"/>
          </a:xfrm>
          <a:prstGeom prst="rect">
            <a:avLst/>
          </a:prstGeom>
          <a:noFill/>
          <a:ln w="9525">
            <a:noFill/>
            <a:miter lim="800000"/>
            <a:headEnd/>
            <a:tailEnd/>
          </a:ln>
        </p:spPr>
        <p:txBody>
          <a:bodyPr>
            <a:spAutoFit/>
          </a:bodyPr>
          <a:lstStyle/>
          <a:p>
            <a:r>
              <a:rPr lang="en-US" altLang="en-US" sz="2800" b="1">
                <a:latin typeface="Arial" charset="0"/>
              </a:rPr>
              <a:t>HEaTED Member Benefits</a:t>
            </a:r>
          </a:p>
        </p:txBody>
      </p:sp>
      <p:sp>
        <p:nvSpPr>
          <p:cNvPr id="11268" name="TextBox 1"/>
          <p:cNvSpPr txBox="1">
            <a:spLocks noChangeArrowheads="1"/>
          </p:cNvSpPr>
          <p:nvPr/>
        </p:nvSpPr>
        <p:spPr bwMode="auto">
          <a:xfrm>
            <a:off x="1092200" y="1495425"/>
            <a:ext cx="8051800" cy="4516438"/>
          </a:xfrm>
          <a:prstGeom prst="rect">
            <a:avLst/>
          </a:prstGeom>
          <a:noFill/>
          <a:ln w="9525">
            <a:noFill/>
            <a:miter lim="800000"/>
            <a:headEnd/>
            <a:tailEnd/>
          </a:ln>
        </p:spPr>
        <p:txBody>
          <a:bodyPr>
            <a:spAutoFit/>
          </a:bodyPr>
          <a:lstStyle/>
          <a:p>
            <a:pPr marL="171450" indent="-171450">
              <a:spcBef>
                <a:spcPts val="600"/>
              </a:spcBef>
              <a:spcAft>
                <a:spcPts val="300"/>
              </a:spcAft>
              <a:buFont typeface="Arial" charset="0"/>
              <a:buChar char="•"/>
            </a:pPr>
            <a:r>
              <a:rPr lang="en-GB" altLang="en-US" sz="2200">
                <a:latin typeface="Arial" charset="0"/>
                <a:cs typeface="Arial" charset="0"/>
              </a:rPr>
              <a:t>Institutional and Individual Membership – sign up </a:t>
            </a:r>
            <a:r>
              <a:rPr lang="en-GB" altLang="en-US" sz="2200">
                <a:latin typeface="Arial" charset="0"/>
                <a:cs typeface="Arial" charset="0"/>
                <a:hlinkClick r:id="rId4"/>
              </a:rPr>
              <a:t>online</a:t>
            </a:r>
            <a:endParaRPr lang="en-GB" altLang="en-US" sz="2200">
              <a:latin typeface="Arial" charset="0"/>
              <a:cs typeface="Arial" charset="0"/>
            </a:endParaRPr>
          </a:p>
          <a:p>
            <a:pPr marL="171450" indent="-171450">
              <a:spcBef>
                <a:spcPts val="600"/>
              </a:spcBef>
              <a:spcAft>
                <a:spcPts val="300"/>
              </a:spcAft>
              <a:buFont typeface="Arial" charset="0"/>
              <a:buChar char="•"/>
            </a:pPr>
            <a:r>
              <a:rPr lang="en-GB" altLang="en-US" sz="2200">
                <a:latin typeface="Arial" charset="0"/>
                <a:cs typeface="Arial" charset="0"/>
              </a:rPr>
              <a:t>Biweekly eNewsletter and biannual Updates</a:t>
            </a:r>
          </a:p>
          <a:p>
            <a:pPr marL="171450" indent="-171450">
              <a:spcBef>
                <a:spcPts val="600"/>
              </a:spcBef>
              <a:spcAft>
                <a:spcPts val="300"/>
              </a:spcAft>
              <a:buFont typeface="Arial" charset="0"/>
              <a:buChar char="•"/>
            </a:pPr>
            <a:r>
              <a:rPr lang="en-GB" altLang="en-US" sz="2200">
                <a:latin typeface="Arial" charset="0"/>
                <a:cs typeface="Arial" charset="0"/>
                <a:hlinkClick r:id="rId5"/>
              </a:rPr>
              <a:t>Training Directory</a:t>
            </a:r>
            <a:r>
              <a:rPr lang="en-GB" altLang="en-US" sz="2200">
                <a:latin typeface="Arial" charset="0"/>
                <a:cs typeface="Arial" charset="0"/>
              </a:rPr>
              <a:t> with over 250 specialist courses</a:t>
            </a:r>
          </a:p>
          <a:p>
            <a:pPr marL="171450" indent="-171450">
              <a:spcBef>
                <a:spcPts val="600"/>
              </a:spcBef>
              <a:spcAft>
                <a:spcPts val="300"/>
              </a:spcAft>
              <a:buFont typeface="Arial" charset="0"/>
              <a:buChar char="•"/>
            </a:pPr>
            <a:r>
              <a:rPr lang="en-GB" altLang="en-US" sz="2200">
                <a:latin typeface="Arial" charset="0"/>
                <a:cs typeface="Arial" charset="0"/>
              </a:rPr>
              <a:t>Access to over 60 ‘Useful Guides’ soft skills resources</a:t>
            </a:r>
          </a:p>
          <a:p>
            <a:pPr marL="171450" indent="-171450">
              <a:spcBef>
                <a:spcPts val="600"/>
              </a:spcBef>
              <a:spcAft>
                <a:spcPts val="300"/>
              </a:spcAft>
              <a:buFont typeface="Arial" charset="0"/>
              <a:buChar char="•"/>
            </a:pPr>
            <a:r>
              <a:rPr lang="en-GB" altLang="en-US" sz="2200">
                <a:latin typeface="Arial" charset="0"/>
                <a:cs typeface="Arial" charset="0"/>
              </a:rPr>
              <a:t>Free </a:t>
            </a:r>
            <a:r>
              <a:rPr lang="en-GB" altLang="en-US" sz="2200">
                <a:latin typeface="Arial" charset="0"/>
                <a:cs typeface="Arial" charset="0"/>
                <a:hlinkClick r:id="rId6"/>
              </a:rPr>
              <a:t>Regional Network Events</a:t>
            </a:r>
            <a:r>
              <a:rPr lang="en-GB" altLang="en-US" sz="2200">
                <a:latin typeface="Arial" charset="0"/>
                <a:cs typeface="Arial" charset="0"/>
              </a:rPr>
              <a:t> in every region</a:t>
            </a:r>
          </a:p>
          <a:p>
            <a:pPr marL="171450" indent="-171450">
              <a:spcBef>
                <a:spcPts val="600"/>
              </a:spcBef>
              <a:spcAft>
                <a:spcPts val="300"/>
              </a:spcAft>
              <a:buFont typeface="Arial" charset="0"/>
              <a:buChar char="•"/>
            </a:pPr>
            <a:r>
              <a:rPr lang="en-GB" altLang="en-US" sz="2200">
                <a:latin typeface="Arial" charset="0"/>
                <a:cs typeface="Arial" charset="0"/>
              </a:rPr>
              <a:t>Competency Assessment Toolkit for Technical Staff</a:t>
            </a:r>
          </a:p>
          <a:p>
            <a:pPr marL="171450" indent="-171450">
              <a:spcBef>
                <a:spcPts val="600"/>
              </a:spcBef>
              <a:spcAft>
                <a:spcPts val="300"/>
              </a:spcAft>
              <a:buFont typeface="Arial" charset="0"/>
              <a:buChar char="•"/>
            </a:pPr>
            <a:r>
              <a:rPr lang="en-GB" altLang="en-US" sz="2200">
                <a:latin typeface="Arial" charset="0"/>
                <a:cs typeface="Arial" charset="0"/>
              </a:rPr>
              <a:t>Support to deliver your own courses</a:t>
            </a:r>
          </a:p>
          <a:p>
            <a:pPr marL="171450" indent="-171450">
              <a:spcBef>
                <a:spcPts val="600"/>
              </a:spcBef>
              <a:spcAft>
                <a:spcPts val="300"/>
              </a:spcAft>
              <a:buFont typeface="Arial" charset="0"/>
              <a:buChar char="•"/>
            </a:pPr>
            <a:r>
              <a:rPr lang="en-GB" altLang="en-US" sz="2200">
                <a:latin typeface="Arial" charset="0"/>
                <a:cs typeface="Arial" charset="0"/>
              </a:rPr>
              <a:t>Sign posting routes to </a:t>
            </a:r>
            <a:r>
              <a:rPr lang="en-GB" altLang="en-US" sz="2200">
                <a:latin typeface="Arial" charset="0"/>
                <a:cs typeface="Arial" charset="0"/>
                <a:hlinkClick r:id="rId7"/>
              </a:rPr>
              <a:t>Professional Registration</a:t>
            </a:r>
            <a:endParaRPr lang="en-GB" altLang="en-US" sz="2200">
              <a:latin typeface="Arial" charset="0"/>
              <a:cs typeface="Arial" charset="0"/>
            </a:endParaRPr>
          </a:p>
          <a:p>
            <a:pPr marL="171450" indent="-171450">
              <a:spcBef>
                <a:spcPts val="600"/>
              </a:spcBef>
              <a:spcAft>
                <a:spcPts val="300"/>
              </a:spcAft>
              <a:buFont typeface="Arial" charset="0"/>
              <a:buChar char="•"/>
            </a:pPr>
            <a:r>
              <a:rPr lang="en-GB" altLang="en-US" sz="2200">
                <a:latin typeface="Arial" charset="0"/>
                <a:cs typeface="Arial" charset="0"/>
                <a:hlinkClick r:id="rId8"/>
              </a:rPr>
              <a:t>Online Community Groups</a:t>
            </a:r>
            <a:endParaRPr lang="en-GB" altLang="en-US" sz="2200">
              <a:latin typeface="Arial" charset="0"/>
              <a:cs typeface="Arial" charset="0"/>
            </a:endParaRPr>
          </a:p>
          <a:p>
            <a:pPr marL="171450" indent="-171450">
              <a:spcBef>
                <a:spcPts val="600"/>
              </a:spcBef>
              <a:spcAft>
                <a:spcPts val="300"/>
              </a:spcAft>
              <a:buFont typeface="Arial" charset="0"/>
              <a:buChar char="•"/>
            </a:pPr>
            <a:r>
              <a:rPr lang="en-GB" altLang="en-US" sz="2200">
                <a:latin typeface="Arial" charset="0"/>
                <a:cs typeface="Arial" charset="0"/>
              </a:rPr>
              <a:t>Annual Conference</a:t>
            </a:r>
            <a:endParaRPr lang="en-US" altLang="en-US" sz="2200">
              <a:latin typeface="Arial" charset="0"/>
              <a:cs typeface="Arial" charset="0"/>
            </a:endParaRPr>
          </a:p>
        </p:txBody>
      </p:sp>
      <p:pic>
        <p:nvPicPr>
          <p:cNvPr id="11269" name="Picture 7" descr="http://www.clickconsult.com/Internet-Marketing-Blog/wp-content/uploads/2011/01/twitter_newbird_boxed_blueonwhite.png"/>
          <p:cNvPicPr>
            <a:picLocks noChangeAspect="1" noChangeArrowheads="1"/>
          </p:cNvPicPr>
          <p:nvPr/>
        </p:nvPicPr>
        <p:blipFill>
          <a:blip r:embed="rId9">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11270" name="Rectangle 3"/>
          <p:cNvSpPr>
            <a:spLocks noChangeArrowheads="1"/>
          </p:cNvSpPr>
          <p:nvPr/>
        </p:nvSpPr>
        <p:spPr bwMode="auto">
          <a:xfrm>
            <a:off x="6988175" y="606742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TextBox 2"/>
          <p:cNvSpPr txBox="1">
            <a:spLocks noChangeArrowheads="1"/>
          </p:cNvSpPr>
          <p:nvPr/>
        </p:nvSpPr>
        <p:spPr bwMode="auto">
          <a:xfrm>
            <a:off x="1204913" y="512763"/>
            <a:ext cx="7991475" cy="3800475"/>
          </a:xfrm>
          <a:prstGeom prst="rect">
            <a:avLst/>
          </a:prstGeom>
          <a:noFill/>
          <a:ln w="9525">
            <a:noFill/>
            <a:miter lim="800000"/>
            <a:headEnd/>
            <a:tailEnd/>
          </a:ln>
        </p:spPr>
        <p:txBody>
          <a:bodyPr>
            <a:spAutoFit/>
          </a:bodyPr>
          <a:lstStyle/>
          <a:p>
            <a:r>
              <a:rPr lang="en-US" sz="4500" b="1">
                <a:solidFill>
                  <a:schemeClr val="bg1"/>
                </a:solidFill>
                <a:latin typeface="Arial" charset="0"/>
                <a:cs typeface="Arial" charset="0"/>
              </a:rPr>
              <a:t>Contact HEaTED</a:t>
            </a:r>
          </a:p>
          <a:p>
            <a:endParaRPr lang="en-US" sz="500" b="1">
              <a:solidFill>
                <a:schemeClr val="bg1"/>
              </a:solidFill>
              <a:latin typeface="Arial" charset="0"/>
              <a:cs typeface="Arial" charset="0"/>
            </a:endParaRPr>
          </a:p>
          <a:p>
            <a:endParaRPr lang="en-US" sz="500" b="1">
              <a:solidFill>
                <a:schemeClr val="bg1"/>
              </a:solidFill>
              <a:latin typeface="Arial" charset="0"/>
              <a:cs typeface="Arial" charset="0"/>
            </a:endParaRPr>
          </a:p>
          <a:p>
            <a:endParaRPr lang="en-US" sz="2800">
              <a:solidFill>
                <a:schemeClr val="bg1"/>
              </a:solidFill>
              <a:latin typeface="Arial" charset="0"/>
              <a:cs typeface="Arial" charset="0"/>
            </a:endParaRPr>
          </a:p>
          <a:p>
            <a:endParaRPr lang="en-US" sz="2200" b="1">
              <a:solidFill>
                <a:schemeClr val="bg1"/>
              </a:solidFill>
              <a:latin typeface="Arial" charset="0"/>
              <a:cs typeface="Arial" charset="0"/>
            </a:endParaRPr>
          </a:p>
          <a:p>
            <a:r>
              <a:rPr lang="en-US" sz="2800" b="1">
                <a:solidFill>
                  <a:schemeClr val="bg1"/>
                </a:solidFill>
                <a:latin typeface="Arial" charset="0"/>
                <a:cs typeface="Arial" charset="0"/>
              </a:rPr>
              <a:t>HEaTED Central Team</a:t>
            </a:r>
          </a:p>
          <a:p>
            <a:r>
              <a:rPr lang="en-US" sz="2200">
                <a:solidFill>
                  <a:schemeClr val="bg1"/>
                </a:solidFill>
                <a:latin typeface="Arial" charset="0"/>
                <a:cs typeface="Arial" charset="0"/>
              </a:rPr>
              <a:t>admin@heated.ac.uk</a:t>
            </a:r>
          </a:p>
          <a:p>
            <a:r>
              <a:rPr lang="en-US" sz="2200">
                <a:solidFill>
                  <a:schemeClr val="bg1"/>
                </a:solidFill>
                <a:latin typeface="Arial" charset="0"/>
                <a:cs typeface="Arial" charset="0"/>
              </a:rPr>
              <a:t>01904 328173</a:t>
            </a:r>
          </a:p>
          <a:p>
            <a:endParaRPr lang="en-US" sz="2200">
              <a:solidFill>
                <a:schemeClr val="bg1"/>
              </a:solidFill>
              <a:latin typeface="Arial" charset="0"/>
              <a:cs typeface="Arial" charset="0"/>
            </a:endParaRPr>
          </a:p>
          <a:p>
            <a:r>
              <a:rPr lang="en-US" sz="2200">
                <a:solidFill>
                  <a:schemeClr val="bg1"/>
                </a:solidFill>
                <a:latin typeface="Arial" charset="0"/>
                <a:cs typeface="Arial" charset="0"/>
              </a:rPr>
              <a:t>	  @HEaTEDtechs</a:t>
            </a:r>
          </a:p>
          <a:p>
            <a:endParaRPr lang="en-US" sz="2000">
              <a:solidFill>
                <a:schemeClr val="bg1"/>
              </a:solidFill>
              <a:latin typeface="Century Gothic" pitchFamily="34" charset="0"/>
            </a:endParaRPr>
          </a:p>
        </p:txBody>
      </p:sp>
      <p:pic>
        <p:nvPicPr>
          <p:cNvPr id="12292" name="Picture 7" descr="http://www.clickconsult.com/Internet-Marketing-Blog/wp-content/uploads/2011/01/twitter_newbird_boxed_blueonwhite.png"/>
          <p:cNvPicPr>
            <a:picLocks noChangeAspect="1" noChangeArrowheads="1"/>
          </p:cNvPicPr>
          <p:nvPr/>
        </p:nvPicPr>
        <p:blipFill>
          <a:blip r:embed="rId3">
            <a:clrChange>
              <a:clrFrom>
                <a:srgbClr val="FFFFFF"/>
              </a:clrFrom>
              <a:clrTo>
                <a:srgbClr val="FFFFFF">
                  <a:alpha val="0"/>
                </a:srgbClr>
              </a:clrTo>
            </a:clrChange>
            <a:lum bright="100000" contrast="-100000"/>
          </a:blip>
          <a:srcRect/>
          <a:stretch>
            <a:fillRect/>
          </a:stretch>
        </p:blipFill>
        <p:spPr bwMode="auto">
          <a:xfrm>
            <a:off x="965200" y="3327400"/>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extBox 2"/>
          <p:cNvSpPr txBox="1">
            <a:spLocks noChangeArrowheads="1"/>
          </p:cNvSpPr>
          <p:nvPr/>
        </p:nvSpPr>
        <p:spPr bwMode="auto">
          <a:xfrm>
            <a:off x="1541462" y="633412"/>
            <a:ext cx="6630987" cy="4832092"/>
          </a:xfrm>
          <a:prstGeom prst="rect">
            <a:avLst/>
          </a:prstGeom>
          <a:noFill/>
          <a:ln w="9525">
            <a:noFill/>
            <a:miter lim="800000"/>
            <a:headEnd/>
            <a:tailEnd/>
          </a:ln>
        </p:spPr>
        <p:txBody>
          <a:bodyPr wrap="square">
            <a:spAutoFit/>
          </a:bodyPr>
          <a:lstStyle/>
          <a:p>
            <a:r>
              <a:rPr lang="en-US" sz="4000" dirty="0" smtClean="0">
                <a:solidFill>
                  <a:schemeClr val="bg1"/>
                </a:solidFill>
                <a:latin typeface="Arial" charset="0"/>
              </a:rPr>
              <a:t>Getting to know you</a:t>
            </a:r>
          </a:p>
          <a:p>
            <a:endParaRPr lang="en-US" sz="4000" dirty="0">
              <a:solidFill>
                <a:schemeClr val="bg1"/>
              </a:solidFill>
              <a:latin typeface="Arial" charset="0"/>
            </a:endParaRPr>
          </a:p>
          <a:p>
            <a:endParaRPr lang="en-US" sz="2000" dirty="0" smtClean="0">
              <a:solidFill>
                <a:schemeClr val="bg1"/>
              </a:solidFill>
              <a:latin typeface="Arial" charset="0"/>
            </a:endParaRPr>
          </a:p>
          <a:p>
            <a:r>
              <a:rPr lang="en-US" dirty="0" smtClean="0">
                <a:solidFill>
                  <a:schemeClr val="bg1"/>
                </a:solidFill>
                <a:latin typeface="Arial" charset="0"/>
              </a:rPr>
              <a:t>What are your expectations of the day?</a:t>
            </a:r>
          </a:p>
          <a:p>
            <a:endParaRPr lang="en-US" dirty="0">
              <a:solidFill>
                <a:schemeClr val="bg1"/>
              </a:solidFill>
              <a:latin typeface="Arial" charset="0"/>
            </a:endParaRPr>
          </a:p>
          <a:p>
            <a:r>
              <a:rPr lang="en-US" dirty="0" smtClean="0">
                <a:solidFill>
                  <a:schemeClr val="bg1"/>
                </a:solidFill>
                <a:latin typeface="Arial" charset="0"/>
              </a:rPr>
              <a:t>When have you experienced effective training?</a:t>
            </a:r>
          </a:p>
          <a:p>
            <a:endParaRPr lang="en-US" dirty="0">
              <a:solidFill>
                <a:schemeClr val="bg1"/>
              </a:solidFill>
              <a:latin typeface="Arial" charset="0"/>
            </a:endParaRPr>
          </a:p>
          <a:p>
            <a:r>
              <a:rPr lang="en-US" dirty="0" smtClean="0">
                <a:solidFill>
                  <a:schemeClr val="bg1"/>
                </a:solidFill>
                <a:latin typeface="Arial" charset="0"/>
              </a:rPr>
              <a:t>What made it effective?</a:t>
            </a:r>
            <a:endParaRPr lang="en-US" dirty="0">
              <a:solidFill>
                <a:schemeClr val="bg1"/>
              </a:solidFill>
              <a:latin typeface="Arial" charset="0"/>
            </a:endParaRPr>
          </a:p>
          <a:p>
            <a:endParaRPr lang="en-US" sz="2000" dirty="0">
              <a:solidFill>
                <a:schemeClr val="bg1"/>
              </a:solidFill>
              <a:latin typeface="Arial" charset="0"/>
            </a:endParaRPr>
          </a:p>
          <a:p>
            <a:endParaRPr lang="en-GB" sz="2000" dirty="0">
              <a:solidFill>
                <a:schemeClr val="bg1"/>
              </a:solidFill>
              <a:latin typeface="Arial" charset="0"/>
            </a:endParaRPr>
          </a:p>
          <a:p>
            <a:endParaRPr lang="en-US" sz="4800" dirty="0">
              <a:solidFill>
                <a:schemeClr val="bg1"/>
              </a:solidFill>
              <a:latin typeface="Century Gothic" pitchFamily="34" charset="0"/>
            </a:endParaRPr>
          </a:p>
        </p:txBody>
      </p:sp>
    </p:spTree>
    <p:extLst>
      <p:ext uri="{BB962C8B-B14F-4D97-AF65-F5344CB8AC3E}">
        <p14:creationId xmlns:p14="http://schemas.microsoft.com/office/powerpoint/2010/main" val="34856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TextBox 2"/>
          <p:cNvSpPr txBox="1">
            <a:spLocks noChangeArrowheads="1"/>
          </p:cNvSpPr>
          <p:nvPr/>
        </p:nvSpPr>
        <p:spPr bwMode="auto">
          <a:xfrm>
            <a:off x="1664292" y="349749"/>
            <a:ext cx="6630987" cy="830997"/>
          </a:xfrm>
          <a:prstGeom prst="rect">
            <a:avLst/>
          </a:prstGeom>
          <a:noFill/>
          <a:ln w="9525">
            <a:noFill/>
            <a:miter lim="800000"/>
            <a:headEnd/>
            <a:tailEnd/>
          </a:ln>
        </p:spPr>
        <p:txBody>
          <a:bodyPr wrap="square">
            <a:spAutoFit/>
          </a:bodyPr>
          <a:lstStyle/>
          <a:p>
            <a:r>
              <a:rPr lang="en-US" sz="4800" dirty="0" smtClean="0">
                <a:solidFill>
                  <a:schemeClr val="bg1"/>
                </a:solidFill>
                <a:latin typeface="Century Gothic" pitchFamily="34" charset="0"/>
              </a:rPr>
              <a:t>The Teaching Cycle</a:t>
            </a:r>
            <a:endParaRPr lang="en-US" sz="4800" dirty="0">
              <a:solidFill>
                <a:schemeClr val="bg1"/>
              </a:solidFill>
              <a:latin typeface="Century Gothic" pitchFamily="34" charset="0"/>
            </a:endParaRPr>
          </a:p>
        </p:txBody>
      </p:sp>
      <p:pic>
        <p:nvPicPr>
          <p:cNvPr id="4" name="Content Placeholder 3"/>
          <p:cNvPicPr>
            <a:picLocks noGrp="1" noChangeAspect="1"/>
          </p:cNvPicPr>
          <p:nvPr>
            <p:ph idx="1"/>
          </p:nvPr>
        </p:nvPicPr>
        <p:blipFill>
          <a:blip r:embed="rId4"/>
          <a:stretch>
            <a:fillRect/>
          </a:stretch>
        </p:blipFill>
        <p:spPr>
          <a:xfrm>
            <a:off x="2048399" y="1340893"/>
            <a:ext cx="5311852" cy="4525963"/>
          </a:xfrm>
          <a:prstGeom prst="rect">
            <a:avLst/>
          </a:prstGeom>
        </p:spPr>
      </p:pic>
    </p:spTree>
    <p:extLst>
      <p:ext uri="{BB962C8B-B14F-4D97-AF65-F5344CB8AC3E}">
        <p14:creationId xmlns:p14="http://schemas.microsoft.com/office/powerpoint/2010/main" val="435642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lide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04" name="Rectangle 3"/>
          <p:cNvSpPr>
            <a:spLocks noChangeArrowheads="1"/>
          </p:cNvSpPr>
          <p:nvPr/>
        </p:nvSpPr>
        <p:spPr bwMode="auto">
          <a:xfrm>
            <a:off x="1103313" y="425589"/>
            <a:ext cx="4282263" cy="707886"/>
          </a:xfrm>
          <a:prstGeom prst="rect">
            <a:avLst/>
          </a:prstGeom>
          <a:noFill/>
          <a:ln w="9525">
            <a:noFill/>
            <a:miter lim="800000"/>
            <a:headEnd/>
            <a:tailEnd/>
          </a:ln>
        </p:spPr>
        <p:txBody>
          <a:bodyPr wrap="none">
            <a:spAutoFit/>
          </a:bodyPr>
          <a:lstStyle/>
          <a:p>
            <a:r>
              <a:rPr lang="en-US" sz="4000" dirty="0" smtClean="0">
                <a:latin typeface="Arial" charset="0"/>
              </a:rPr>
              <a:t>Effective Learning</a:t>
            </a:r>
            <a:endParaRPr lang="en-GB" sz="4000" dirty="0"/>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81125" y="1323975"/>
            <a:ext cx="6143625" cy="4607719"/>
          </a:xfrm>
          <a:prstGeom prst="rect">
            <a:avLst/>
          </a:prstGeom>
          <a:ln>
            <a:solidFill>
              <a:schemeClr val="tx1"/>
            </a:solidFill>
          </a:ln>
        </p:spPr>
      </p:pic>
    </p:spTree>
    <p:extLst>
      <p:ext uri="{BB962C8B-B14F-4D97-AF65-F5344CB8AC3E}">
        <p14:creationId xmlns:p14="http://schemas.microsoft.com/office/powerpoint/2010/main" val="3777635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267" name="TextBox 1"/>
          <p:cNvSpPr txBox="1">
            <a:spLocks noChangeArrowheads="1"/>
          </p:cNvSpPr>
          <p:nvPr/>
        </p:nvSpPr>
        <p:spPr bwMode="auto">
          <a:xfrm>
            <a:off x="1184275" y="1271588"/>
            <a:ext cx="6778625" cy="2554287"/>
          </a:xfrm>
          <a:prstGeom prst="rect">
            <a:avLst/>
          </a:prstGeom>
          <a:noFill/>
          <a:ln w="9525">
            <a:noFill/>
            <a:miter lim="800000"/>
            <a:headEnd/>
            <a:tailEnd/>
          </a:ln>
        </p:spPr>
        <p:txBody>
          <a:bodyPr>
            <a:spAutoFit/>
          </a:bodyPr>
          <a:lstStyle/>
          <a:p>
            <a:pPr>
              <a:spcAft>
                <a:spcPts val="600"/>
              </a:spcAft>
            </a:pPr>
            <a:endParaRPr lang="en-GB" sz="2800">
              <a:latin typeface="Arial" charset="0"/>
            </a:endParaRPr>
          </a:p>
          <a:p>
            <a:pPr>
              <a:spcAft>
                <a:spcPts val="600"/>
              </a:spcAft>
            </a:pPr>
            <a:endParaRPr lang="en-GB" sz="2800">
              <a:latin typeface="Arial" charset="0"/>
            </a:endParaRPr>
          </a:p>
          <a:p>
            <a:pPr>
              <a:spcAft>
                <a:spcPts val="600"/>
              </a:spcAft>
            </a:pPr>
            <a:endParaRPr lang="en-GB" sz="2800">
              <a:latin typeface="Arial" charset="0"/>
            </a:endParaRPr>
          </a:p>
          <a:p>
            <a:pPr>
              <a:spcAft>
                <a:spcPts val="600"/>
              </a:spcAft>
            </a:pPr>
            <a:endParaRPr lang="en-GB" sz="2800">
              <a:latin typeface="Arial" charset="0"/>
            </a:endParaRPr>
          </a:p>
          <a:p>
            <a:pPr>
              <a:spcAft>
                <a:spcPts val="600"/>
              </a:spcAft>
            </a:pPr>
            <a:r>
              <a:rPr lang="en-GB" sz="2800">
                <a:latin typeface="Arial" charset="0"/>
              </a:rPr>
              <a:t> </a:t>
            </a:r>
          </a:p>
        </p:txBody>
      </p:sp>
      <p:sp>
        <p:nvSpPr>
          <p:cNvPr id="4" name="Rectangle 3"/>
          <p:cNvSpPr>
            <a:spLocks noChangeArrowheads="1"/>
          </p:cNvSpPr>
          <p:nvPr/>
        </p:nvSpPr>
        <p:spPr bwMode="auto">
          <a:xfrm>
            <a:off x="1182688" y="1128713"/>
            <a:ext cx="7599362" cy="4401205"/>
          </a:xfrm>
          <a:prstGeom prst="rect">
            <a:avLst/>
          </a:prstGeom>
          <a:noFill/>
          <a:ln w="9525">
            <a:noFill/>
            <a:miter lim="800000"/>
            <a:headEnd/>
            <a:tailEnd/>
          </a:ln>
        </p:spPr>
        <p:txBody>
          <a:bodyPr wrap="square">
            <a:spAutoFit/>
          </a:bodyPr>
          <a:lstStyle/>
          <a:p>
            <a:pPr>
              <a:defRPr/>
            </a:pPr>
            <a:r>
              <a:rPr lang="en-US" sz="4000" dirty="0">
                <a:latin typeface="Arial" charset="0"/>
              </a:rPr>
              <a:t>Training Needs Analysis</a:t>
            </a:r>
          </a:p>
          <a:p>
            <a:pPr>
              <a:defRPr/>
            </a:pPr>
            <a:endParaRPr lang="en-US" sz="2000" b="1" dirty="0">
              <a:latin typeface="Arial" charset="0"/>
            </a:endParaRPr>
          </a:p>
          <a:p>
            <a:pPr>
              <a:defRPr/>
            </a:pPr>
            <a:r>
              <a:rPr lang="en-US" sz="2000" dirty="0">
                <a:latin typeface="Arial" charset="0"/>
              </a:rPr>
              <a:t>Before running any training you need to </a:t>
            </a:r>
            <a:r>
              <a:rPr lang="en-US" sz="2000" dirty="0" smtClean="0">
                <a:latin typeface="Arial" charset="0"/>
              </a:rPr>
              <a:t>know what </a:t>
            </a:r>
            <a:r>
              <a:rPr lang="en-US" sz="2000" i="1" dirty="0" smtClean="0">
                <a:latin typeface="Arial" charset="0"/>
              </a:rPr>
              <a:t>experience</a:t>
            </a:r>
            <a:r>
              <a:rPr lang="en-US" sz="2000" dirty="0" smtClean="0">
                <a:latin typeface="Arial" charset="0"/>
              </a:rPr>
              <a:t> and </a:t>
            </a:r>
            <a:r>
              <a:rPr lang="en-US" sz="2000" i="1" dirty="0" smtClean="0">
                <a:latin typeface="Arial" charset="0"/>
              </a:rPr>
              <a:t>knowledge</a:t>
            </a:r>
            <a:r>
              <a:rPr lang="en-US" sz="2000" dirty="0" smtClean="0">
                <a:latin typeface="Arial" charset="0"/>
              </a:rPr>
              <a:t> your students already have</a:t>
            </a:r>
            <a:r>
              <a:rPr lang="en-US" sz="2000" dirty="0">
                <a:latin typeface="Arial" charset="0"/>
              </a:rPr>
              <a:t> </a:t>
            </a:r>
            <a:r>
              <a:rPr lang="en-US" sz="2000" dirty="0" smtClean="0">
                <a:latin typeface="Arial" charset="0"/>
              </a:rPr>
              <a:t>and what training they need</a:t>
            </a:r>
          </a:p>
          <a:p>
            <a:pPr>
              <a:defRPr/>
            </a:pPr>
            <a:endParaRPr lang="en-US" sz="2000" b="1" dirty="0">
              <a:latin typeface="Arial" charset="0"/>
            </a:endParaRPr>
          </a:p>
          <a:p>
            <a:pPr>
              <a:defRPr/>
            </a:pPr>
            <a:r>
              <a:rPr lang="en-US" sz="2000" dirty="0">
                <a:latin typeface="Arial" charset="0"/>
              </a:rPr>
              <a:t>How do you find out?</a:t>
            </a:r>
          </a:p>
          <a:p>
            <a:pPr>
              <a:defRPr/>
            </a:pPr>
            <a:endParaRPr lang="en-US" sz="2000" dirty="0">
              <a:latin typeface="Arial" charset="0"/>
            </a:endParaRPr>
          </a:p>
          <a:p>
            <a:pPr marL="176213" indent="-176213">
              <a:buFont typeface="Arial" pitchFamily="34" charset="0"/>
              <a:buChar char="•"/>
              <a:defRPr/>
            </a:pPr>
            <a:r>
              <a:rPr lang="en-US" sz="2000" dirty="0">
                <a:latin typeface="Arial" charset="0"/>
              </a:rPr>
              <a:t>Ask them</a:t>
            </a:r>
          </a:p>
          <a:p>
            <a:pPr marL="176213" indent="-176213">
              <a:buFont typeface="Arial" pitchFamily="34" charset="0"/>
              <a:buChar char="•"/>
              <a:defRPr/>
            </a:pPr>
            <a:r>
              <a:rPr lang="en-US" sz="2000" dirty="0">
                <a:latin typeface="Arial" charset="0"/>
              </a:rPr>
              <a:t>Ask lecturer</a:t>
            </a:r>
          </a:p>
          <a:p>
            <a:pPr marL="176213" indent="-176213">
              <a:buFont typeface="Arial" pitchFamily="34" charset="0"/>
              <a:buChar char="•"/>
              <a:defRPr/>
            </a:pPr>
            <a:r>
              <a:rPr lang="en-US" sz="2000" dirty="0">
                <a:latin typeface="Arial" charset="0"/>
              </a:rPr>
              <a:t>Questionnaires</a:t>
            </a:r>
          </a:p>
          <a:p>
            <a:pPr marL="176213" indent="-176213">
              <a:buFont typeface="Arial" pitchFamily="34" charset="0"/>
              <a:buChar char="•"/>
              <a:defRPr/>
            </a:pPr>
            <a:r>
              <a:rPr lang="en-US" sz="2000" dirty="0">
                <a:latin typeface="Arial" charset="0"/>
              </a:rPr>
              <a:t>Prior performance</a:t>
            </a:r>
          </a:p>
          <a:p>
            <a:pPr marL="176213" indent="-176213">
              <a:buFont typeface="Arial" pitchFamily="34" charset="0"/>
              <a:buChar char="•"/>
              <a:defRPr/>
            </a:pPr>
            <a:r>
              <a:rPr lang="en-US" sz="2000" dirty="0">
                <a:latin typeface="Arial" charset="0"/>
              </a:rPr>
              <a:t>Check </a:t>
            </a:r>
            <a:r>
              <a:rPr lang="en-US" sz="2000" dirty="0" smtClean="0">
                <a:latin typeface="Arial" charset="0"/>
              </a:rPr>
              <a:t>lists</a:t>
            </a:r>
            <a:endParaRPr lang="en-US" sz="2000" dirty="0">
              <a:latin typeface="Arial" charset="0"/>
            </a:endParaRP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7" end="7"/>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 calcmode="lin" valueType="num">
                                      <p:cBhvr additive="base">
                                        <p:cTn id="15"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 calcmode="lin" valueType="num">
                                      <p:cBhvr additive="base">
                                        <p:cTn id="23"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Content Placeholder 7"/>
          <p:cNvSpPr>
            <a:spLocks noGrp="1"/>
          </p:cNvSpPr>
          <p:nvPr>
            <p:ph sz="half" idx="1"/>
          </p:nvPr>
        </p:nvSpPr>
        <p:spPr>
          <a:xfrm>
            <a:off x="1103312" y="1409700"/>
            <a:ext cx="5907087" cy="4038599"/>
          </a:xfrm>
        </p:spPr>
        <p:txBody>
          <a:bodyPr/>
          <a:lstStyle/>
          <a:p>
            <a:r>
              <a:rPr lang="en-GB" sz="2000" dirty="0" smtClean="0">
                <a:latin typeface="Arial" pitchFamily="34" charset="0"/>
                <a:cs typeface="Arial" pitchFamily="34" charset="0"/>
              </a:rPr>
              <a:t>Learning styles</a:t>
            </a:r>
          </a:p>
          <a:p>
            <a:r>
              <a:rPr lang="en-GB" sz="2000" dirty="0" smtClean="0">
                <a:latin typeface="Arial" pitchFamily="34" charset="0"/>
                <a:cs typeface="Arial" pitchFamily="34" charset="0"/>
              </a:rPr>
              <a:t>Age</a:t>
            </a:r>
          </a:p>
          <a:p>
            <a:r>
              <a:rPr lang="en-GB" sz="2000" dirty="0" smtClean="0">
                <a:latin typeface="Arial" pitchFamily="34" charset="0"/>
                <a:cs typeface="Arial" pitchFamily="34" charset="0"/>
              </a:rPr>
              <a:t>Gender</a:t>
            </a:r>
          </a:p>
          <a:p>
            <a:r>
              <a:rPr lang="en-GB" sz="2000" dirty="0" smtClean="0">
                <a:latin typeface="Arial" pitchFamily="34" charset="0"/>
                <a:cs typeface="Arial" pitchFamily="34" charset="0"/>
              </a:rPr>
              <a:t>Disability</a:t>
            </a:r>
          </a:p>
          <a:p>
            <a:r>
              <a:rPr lang="en-GB" sz="2000" dirty="0" smtClean="0">
                <a:latin typeface="Arial" pitchFamily="34" charset="0"/>
                <a:cs typeface="Arial" pitchFamily="34" charset="0"/>
              </a:rPr>
              <a:t>Learning difficulty</a:t>
            </a:r>
          </a:p>
          <a:p>
            <a:r>
              <a:rPr lang="en-GB" sz="2000" dirty="0" smtClean="0">
                <a:latin typeface="Arial" pitchFamily="34" charset="0"/>
                <a:cs typeface="Arial" pitchFamily="34" charset="0"/>
              </a:rPr>
              <a:t>Cultural, ethnic and religious background</a:t>
            </a:r>
          </a:p>
          <a:p>
            <a:r>
              <a:rPr lang="en-GB" sz="2000" dirty="0" smtClean="0">
                <a:latin typeface="Arial" pitchFamily="34" charset="0"/>
                <a:cs typeface="Arial" pitchFamily="34" charset="0"/>
              </a:rPr>
              <a:t>Interests and preferences</a:t>
            </a:r>
          </a:p>
          <a:p>
            <a:r>
              <a:rPr lang="en-GB" sz="2000" dirty="0" smtClean="0">
                <a:latin typeface="Arial" pitchFamily="34" charset="0"/>
                <a:cs typeface="Arial" pitchFamily="34" charset="0"/>
              </a:rPr>
              <a:t>Socio-economic background</a:t>
            </a:r>
          </a:p>
        </p:txBody>
      </p:sp>
      <p:sp>
        <p:nvSpPr>
          <p:cNvPr id="6" name="TextBox 5"/>
          <p:cNvSpPr txBox="1"/>
          <p:nvPr/>
        </p:nvSpPr>
        <p:spPr>
          <a:xfrm>
            <a:off x="1103312" y="457200"/>
            <a:ext cx="4325938" cy="707886"/>
          </a:xfrm>
          <a:prstGeom prst="rect">
            <a:avLst/>
          </a:prstGeom>
          <a:noFill/>
        </p:spPr>
        <p:txBody>
          <a:bodyPr wrap="square" rtlCol="0">
            <a:spAutoFit/>
          </a:bodyPr>
          <a:lstStyle/>
          <a:p>
            <a:r>
              <a:rPr lang="en-GB" sz="4000" dirty="0" smtClean="0">
                <a:latin typeface="Arial" pitchFamily="34" charset="0"/>
                <a:cs typeface="Arial" pitchFamily="34" charset="0"/>
              </a:rPr>
              <a:t>What?</a:t>
            </a:r>
          </a:p>
        </p:txBody>
      </p:sp>
      <p:pic>
        <p:nvPicPr>
          <p:cNvPr id="7"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6083" name="Rectangle 2"/>
          <p:cNvSpPr>
            <a:spLocks noChangeArrowheads="1"/>
          </p:cNvSpPr>
          <p:nvPr/>
        </p:nvSpPr>
        <p:spPr bwMode="auto">
          <a:xfrm>
            <a:off x="1135063" y="1905000"/>
            <a:ext cx="7158037" cy="2862322"/>
          </a:xfrm>
          <a:prstGeom prst="rect">
            <a:avLst/>
          </a:prstGeom>
          <a:noFill/>
          <a:ln w="9525">
            <a:noFill/>
            <a:miter lim="800000"/>
            <a:headEnd/>
            <a:tailEnd/>
          </a:ln>
        </p:spPr>
        <p:txBody>
          <a:bodyPr wrap="square">
            <a:spAutoFit/>
          </a:bodyPr>
          <a:lstStyle/>
          <a:p>
            <a:pPr>
              <a:lnSpc>
                <a:spcPct val="150000"/>
              </a:lnSpc>
            </a:pPr>
            <a:r>
              <a:rPr lang="en-GB" sz="2000" dirty="0" smtClean="0">
                <a:latin typeface="Arial" pitchFamily="34" charset="0"/>
                <a:cs typeface="Arial" pitchFamily="34" charset="0"/>
              </a:rPr>
              <a:t>What can you do?</a:t>
            </a:r>
          </a:p>
          <a:p>
            <a:pPr>
              <a:lnSpc>
                <a:spcPct val="150000"/>
              </a:lnSpc>
            </a:pPr>
            <a:endParaRPr lang="en-GB" sz="2000" dirty="0" smtClean="0">
              <a:latin typeface="Arial" pitchFamily="34" charset="0"/>
              <a:cs typeface="Arial" pitchFamily="34" charset="0"/>
            </a:endParaRPr>
          </a:p>
          <a:p>
            <a:pPr>
              <a:lnSpc>
                <a:spcPct val="150000"/>
              </a:lnSpc>
            </a:pPr>
            <a:r>
              <a:rPr lang="en-GB" sz="2000" dirty="0" smtClean="0">
                <a:latin typeface="Arial" pitchFamily="34" charset="0"/>
                <a:cs typeface="Arial" pitchFamily="34" charset="0"/>
              </a:rPr>
              <a:t>Methods of assessment:</a:t>
            </a:r>
          </a:p>
          <a:p>
            <a:pPr marL="457200" indent="-457200">
              <a:lnSpc>
                <a:spcPct val="150000"/>
              </a:lnSpc>
              <a:buFont typeface="Arial" pitchFamily="34" charset="0"/>
              <a:buChar char="•"/>
            </a:pPr>
            <a:r>
              <a:rPr lang="en-GB" sz="2000" dirty="0" smtClean="0">
                <a:latin typeface="Arial" pitchFamily="34" charset="0"/>
                <a:cs typeface="Arial" pitchFamily="34" charset="0"/>
              </a:rPr>
              <a:t>Observation</a:t>
            </a:r>
          </a:p>
          <a:p>
            <a:pPr marL="457200" indent="-457200">
              <a:lnSpc>
                <a:spcPct val="150000"/>
              </a:lnSpc>
              <a:buFont typeface="Arial" pitchFamily="34" charset="0"/>
              <a:buChar char="•"/>
            </a:pPr>
            <a:r>
              <a:rPr lang="en-GB" sz="2000" dirty="0" smtClean="0">
                <a:latin typeface="Arial" pitchFamily="34" charset="0"/>
                <a:cs typeface="Arial" pitchFamily="34" charset="0"/>
              </a:rPr>
              <a:t>Questioning</a:t>
            </a:r>
          </a:p>
          <a:p>
            <a:pPr marL="457200" indent="-457200">
              <a:lnSpc>
                <a:spcPct val="150000"/>
              </a:lnSpc>
              <a:buFont typeface="Arial" pitchFamily="34" charset="0"/>
              <a:buChar char="•"/>
            </a:pPr>
            <a:r>
              <a:rPr lang="en-GB" sz="2000" dirty="0" smtClean="0">
                <a:latin typeface="Arial" pitchFamily="34" charset="0"/>
                <a:cs typeface="Arial" pitchFamily="34" charset="0"/>
              </a:rPr>
              <a:t>Learning from each other </a:t>
            </a:r>
          </a:p>
        </p:txBody>
      </p:sp>
      <p:sp>
        <p:nvSpPr>
          <p:cNvPr id="46084" name="Rectangle 3"/>
          <p:cNvSpPr>
            <a:spLocks noChangeArrowheads="1"/>
          </p:cNvSpPr>
          <p:nvPr/>
        </p:nvSpPr>
        <p:spPr bwMode="auto">
          <a:xfrm>
            <a:off x="1125539" y="285750"/>
            <a:ext cx="4532312" cy="1323439"/>
          </a:xfrm>
          <a:prstGeom prst="rect">
            <a:avLst/>
          </a:prstGeom>
          <a:noFill/>
          <a:ln w="9525">
            <a:noFill/>
            <a:miter lim="800000"/>
            <a:headEnd/>
            <a:tailEnd/>
          </a:ln>
        </p:spPr>
        <p:txBody>
          <a:bodyPr wrap="square">
            <a:spAutoFit/>
          </a:bodyPr>
          <a:lstStyle/>
          <a:p>
            <a:r>
              <a:rPr lang="en-US" sz="4000" dirty="0" smtClean="0">
                <a:latin typeface="Arial" charset="0"/>
              </a:rPr>
              <a:t>How do you know they are learning?</a:t>
            </a:r>
            <a:endParaRPr lang="en-US" sz="4000" dirty="0">
              <a:latin typeface="Arial" charset="0"/>
            </a:endParaRPr>
          </a:p>
        </p:txBody>
      </p:sp>
      <p:pic>
        <p:nvPicPr>
          <p:cNvPr id="6"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7"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 calcmode="lin" valueType="num">
                                      <p:cBhvr additive="base">
                                        <p:cTn id="7"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anim calcmode="lin" valueType="num">
                                      <p:cBhvr additive="base">
                                        <p:cTn id="11"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anim calcmode="lin" valueType="num">
                                      <p:cBhvr additive="base">
                                        <p:cTn id="15"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anim calcmode="lin" valueType="num">
                                      <p:cBhvr additive="base">
                                        <p:cTn id="19"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0" y="101600"/>
            <a:ext cx="9144000" cy="6858000"/>
          </a:xfrm>
          <a:prstGeom prst="rect">
            <a:avLst/>
          </a:prstGeom>
          <a:noFill/>
          <a:ln w="9525">
            <a:noFill/>
            <a:miter lim="800000"/>
            <a:headEnd/>
            <a:tailEnd/>
          </a:ln>
        </p:spPr>
      </p:pic>
      <p:sp>
        <p:nvSpPr>
          <p:cNvPr id="36867" name="Rectangle 2"/>
          <p:cNvSpPr>
            <a:spLocks noChangeArrowheads="1"/>
          </p:cNvSpPr>
          <p:nvPr/>
        </p:nvSpPr>
        <p:spPr bwMode="auto">
          <a:xfrm>
            <a:off x="1196975" y="1291075"/>
            <a:ext cx="5638800" cy="3631763"/>
          </a:xfrm>
          <a:prstGeom prst="rect">
            <a:avLst/>
          </a:prstGeom>
          <a:noFill/>
          <a:ln w="9525">
            <a:noFill/>
            <a:miter lim="800000"/>
            <a:headEnd/>
            <a:tailEnd/>
          </a:ln>
        </p:spPr>
        <p:txBody>
          <a:bodyPr wrap="square">
            <a:spAutoFit/>
          </a:bodyPr>
          <a:lstStyle/>
          <a:p>
            <a:pPr marL="171450" indent="-171450">
              <a:lnSpc>
                <a:spcPct val="150000"/>
              </a:lnSpc>
              <a:spcAft>
                <a:spcPts val="400"/>
              </a:spcAft>
              <a:buFont typeface="Arial" pitchFamily="34" charset="0"/>
              <a:buChar char="•"/>
            </a:pPr>
            <a:r>
              <a:rPr lang="en-GB" sz="2000" dirty="0" smtClean="0">
                <a:latin typeface="Arial" charset="0"/>
              </a:rPr>
              <a:t> make </a:t>
            </a:r>
            <a:r>
              <a:rPr lang="en-GB" sz="2000" dirty="0">
                <a:latin typeface="Arial" charset="0"/>
              </a:rPr>
              <a:t>it specific and about  what happened</a:t>
            </a:r>
          </a:p>
          <a:p>
            <a:pPr marL="171450" indent="-171450">
              <a:lnSpc>
                <a:spcPct val="150000"/>
              </a:lnSpc>
              <a:spcAft>
                <a:spcPts val="400"/>
              </a:spcAft>
              <a:buFont typeface="Arial" pitchFamily="34" charset="0"/>
              <a:buChar char="•"/>
            </a:pPr>
            <a:r>
              <a:rPr lang="en-GB" sz="2000" dirty="0">
                <a:latin typeface="Arial" charset="0"/>
              </a:rPr>
              <a:t> positive language  (no buts‘)</a:t>
            </a:r>
          </a:p>
          <a:p>
            <a:pPr marL="171450" indent="-171450">
              <a:lnSpc>
                <a:spcPct val="150000"/>
              </a:lnSpc>
              <a:spcAft>
                <a:spcPts val="400"/>
              </a:spcAft>
              <a:buFont typeface="Arial" pitchFamily="34" charset="0"/>
              <a:buChar char="•"/>
            </a:pPr>
            <a:r>
              <a:rPr lang="en-GB" sz="2000" dirty="0">
                <a:latin typeface="Arial" charset="0"/>
              </a:rPr>
              <a:t> try not to be judgemental</a:t>
            </a:r>
          </a:p>
          <a:p>
            <a:pPr marL="171450" indent="-171450">
              <a:lnSpc>
                <a:spcPct val="150000"/>
              </a:lnSpc>
              <a:spcAft>
                <a:spcPts val="400"/>
              </a:spcAft>
              <a:buFont typeface="Arial" pitchFamily="34" charset="0"/>
              <a:buChar char="•"/>
            </a:pPr>
            <a:r>
              <a:rPr lang="en-GB" sz="2000" dirty="0">
                <a:latin typeface="Arial" charset="0"/>
              </a:rPr>
              <a:t> try not to use I feel </a:t>
            </a:r>
          </a:p>
          <a:p>
            <a:pPr marL="171450" indent="-171450">
              <a:lnSpc>
                <a:spcPct val="150000"/>
              </a:lnSpc>
              <a:spcAft>
                <a:spcPts val="400"/>
              </a:spcAft>
              <a:buFont typeface="Arial" pitchFamily="34" charset="0"/>
              <a:buChar char="•"/>
            </a:pPr>
            <a:r>
              <a:rPr lang="en-GB" sz="2000" dirty="0">
                <a:latin typeface="Arial" charset="0"/>
              </a:rPr>
              <a:t> keep it factual an analysis of what happened </a:t>
            </a:r>
          </a:p>
          <a:p>
            <a:pPr marL="171450" indent="-171450">
              <a:lnSpc>
                <a:spcPct val="150000"/>
              </a:lnSpc>
              <a:spcAft>
                <a:spcPts val="400"/>
              </a:spcAft>
              <a:buFont typeface="Arial" pitchFamily="34" charset="0"/>
              <a:buChar char="•"/>
            </a:pPr>
            <a:r>
              <a:rPr lang="en-GB" sz="2000" dirty="0">
                <a:latin typeface="Arial" charset="0"/>
              </a:rPr>
              <a:t> link feedback to the future (idea’s and options</a:t>
            </a:r>
            <a:r>
              <a:rPr lang="en-GB" sz="2000" dirty="0" smtClean="0">
                <a:latin typeface="Arial" charset="0"/>
              </a:rPr>
              <a:t>)</a:t>
            </a:r>
          </a:p>
          <a:p>
            <a:pPr>
              <a:lnSpc>
                <a:spcPct val="150000"/>
              </a:lnSpc>
              <a:spcAft>
                <a:spcPts val="400"/>
              </a:spcAft>
            </a:pPr>
            <a:endParaRPr lang="en-GB" sz="2000" dirty="0">
              <a:latin typeface="Arial" charset="0"/>
            </a:endParaRPr>
          </a:p>
        </p:txBody>
      </p:sp>
      <p:sp>
        <p:nvSpPr>
          <p:cNvPr id="36868" name="Rectangle 3"/>
          <p:cNvSpPr>
            <a:spLocks noChangeArrowheads="1"/>
          </p:cNvSpPr>
          <p:nvPr/>
        </p:nvSpPr>
        <p:spPr bwMode="auto">
          <a:xfrm>
            <a:off x="1196975" y="493713"/>
            <a:ext cx="2470150" cy="708025"/>
          </a:xfrm>
          <a:prstGeom prst="rect">
            <a:avLst/>
          </a:prstGeom>
          <a:noFill/>
          <a:ln w="9525">
            <a:noFill/>
            <a:miter lim="800000"/>
            <a:headEnd/>
            <a:tailEnd/>
          </a:ln>
        </p:spPr>
        <p:txBody>
          <a:bodyPr>
            <a:spAutoFit/>
          </a:bodyPr>
          <a:lstStyle/>
          <a:p>
            <a:r>
              <a:rPr lang="en-US" sz="4000">
                <a:latin typeface="Arial" charset="0"/>
              </a:rPr>
              <a:t>Feedback</a:t>
            </a:r>
          </a:p>
        </p:txBody>
      </p:sp>
      <p:sp>
        <p:nvSpPr>
          <p:cNvPr id="5" name="TextBox 4"/>
          <p:cNvSpPr txBox="1"/>
          <p:nvPr/>
        </p:nvSpPr>
        <p:spPr>
          <a:xfrm>
            <a:off x="1196975" y="4889500"/>
            <a:ext cx="5943600" cy="707886"/>
          </a:xfrm>
          <a:prstGeom prst="rect">
            <a:avLst/>
          </a:prstGeom>
          <a:noFill/>
        </p:spPr>
        <p:txBody>
          <a:bodyPr wrap="square" rtlCol="0">
            <a:spAutoFit/>
          </a:bodyPr>
          <a:lstStyle/>
          <a:p>
            <a:r>
              <a:rPr lang="en-GB" sz="2000" b="1" dirty="0" smtClean="0">
                <a:latin typeface="Arial" pitchFamily="34" charset="0"/>
                <a:cs typeface="Arial" pitchFamily="34" charset="0"/>
              </a:rPr>
              <a:t>What about you? How do you gather evaluation feedback on your training?  </a:t>
            </a:r>
            <a:endParaRPr lang="en-GB" sz="2000" b="1" dirty="0">
              <a:latin typeface="Arial" pitchFamily="34" charset="0"/>
              <a:cs typeface="Arial" pitchFamily="34" charset="0"/>
            </a:endParaRPr>
          </a:p>
        </p:txBody>
      </p:sp>
      <p:pic>
        <p:nvPicPr>
          <p:cNvPr id="7" name="Picture 7" descr="http://www.clickconsult.com/Internet-Marketing-Blog/wp-content/uploads/2011/01/twitter_newbird_boxed_blueonwhite.png"/>
          <p:cNvPicPr>
            <a:picLocks noChangeAspect="1" noChangeArrowheads="1"/>
          </p:cNvPicPr>
          <p:nvPr/>
        </p:nvPicPr>
        <p:blipFill>
          <a:blip r:embed="rId4">
            <a:clrChange>
              <a:clrFrom>
                <a:srgbClr val="FFFFFF"/>
              </a:clrFrom>
              <a:clrTo>
                <a:srgbClr val="FFFFFF">
                  <a:alpha val="0"/>
                </a:srgbClr>
              </a:clrTo>
            </a:clrChange>
            <a:lum bright="100000" contrast="-100000"/>
          </a:blip>
          <a:srcRect t="15208" b="8025"/>
          <a:stretch>
            <a:fillRect/>
          </a:stretch>
        </p:blipFill>
        <p:spPr bwMode="auto">
          <a:xfrm>
            <a:off x="6124575" y="6069013"/>
            <a:ext cx="1028700" cy="788987"/>
          </a:xfrm>
          <a:prstGeom prst="rect">
            <a:avLst/>
          </a:prstGeom>
          <a:noFill/>
          <a:ln w="9525">
            <a:noFill/>
            <a:miter lim="800000"/>
            <a:headEnd/>
            <a:tailEnd/>
          </a:ln>
        </p:spPr>
      </p:pic>
      <p:sp>
        <p:nvSpPr>
          <p:cNvPr id="8" name="Rectangle 3"/>
          <p:cNvSpPr>
            <a:spLocks noChangeArrowheads="1"/>
          </p:cNvSpPr>
          <p:nvPr/>
        </p:nvSpPr>
        <p:spPr bwMode="auto">
          <a:xfrm>
            <a:off x="6988175" y="6086475"/>
            <a:ext cx="2335213" cy="708025"/>
          </a:xfrm>
          <a:prstGeom prst="rect">
            <a:avLst/>
          </a:prstGeom>
          <a:noFill/>
          <a:ln w="9525">
            <a:noFill/>
            <a:miter lim="800000"/>
            <a:headEnd/>
            <a:tailEnd/>
          </a:ln>
        </p:spPr>
        <p:txBody>
          <a:bodyPr>
            <a:spAutoFit/>
          </a:bodyPr>
          <a:lstStyle/>
          <a:p>
            <a:r>
              <a:rPr lang="en-US" sz="2000" b="1" dirty="0">
                <a:solidFill>
                  <a:schemeClr val="bg1"/>
                </a:solidFill>
                <a:latin typeface="Arial" charset="0"/>
              </a:rPr>
              <a:t>@</a:t>
            </a:r>
            <a:r>
              <a:rPr lang="en-US" sz="2000" b="1" dirty="0" err="1">
                <a:solidFill>
                  <a:schemeClr val="bg1"/>
                </a:solidFill>
                <a:latin typeface="Arial" charset="0"/>
              </a:rPr>
              <a:t>HEaTEDtechs</a:t>
            </a:r>
            <a:endParaRPr lang="en-US" sz="2000" b="1" dirty="0">
              <a:solidFill>
                <a:schemeClr val="bg1"/>
              </a:solidFill>
              <a:latin typeface="Arial" charset="0"/>
            </a:endParaRPr>
          </a:p>
          <a:p>
            <a:r>
              <a:rPr lang="en-US" sz="2000" b="1" dirty="0">
                <a:solidFill>
                  <a:schemeClr val="bg1"/>
                </a:solidFill>
                <a:latin typeface="Arial" charset="0"/>
              </a:rPr>
              <a:t>#</a:t>
            </a:r>
            <a:r>
              <a:rPr lang="en-US" sz="2000" b="1" dirty="0" err="1">
                <a:solidFill>
                  <a:schemeClr val="bg1"/>
                </a:solidFill>
                <a:latin typeface="Arial" charset="0"/>
              </a:rPr>
              <a:t>HEaTEDcourse</a:t>
            </a:r>
            <a:endParaRPr lang="en-GB"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7179</TotalTime>
  <Words>1008</Words>
  <Application>Microsoft Office PowerPoint</Application>
  <PresentationFormat>On-screen Show (4:3)</PresentationFormat>
  <Paragraphs>256</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MS PGothic</vt:lpstr>
      <vt:lpstr>Arial</vt:lpstr>
      <vt:lpstr>Calibri</vt:lpstr>
      <vt:lpstr>Century Gothic</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respond to individual needs?</vt:lpstr>
      <vt:lpstr>How can you achieve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 27</dc:creator>
  <cp:lastModifiedBy>Sue Churm</cp:lastModifiedBy>
  <cp:revision>279</cp:revision>
  <dcterms:created xsi:type="dcterms:W3CDTF">2012-05-24T15:57:35Z</dcterms:created>
  <dcterms:modified xsi:type="dcterms:W3CDTF">2015-10-14T09:58:47Z</dcterms:modified>
</cp:coreProperties>
</file>