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6" r:id="rId3"/>
    <p:sldId id="258" r:id="rId4"/>
    <p:sldId id="269" r:id="rId5"/>
    <p:sldId id="275" r:id="rId6"/>
    <p:sldId id="280" r:id="rId7"/>
    <p:sldId id="274" r:id="rId8"/>
    <p:sldId id="276" r:id="rId9"/>
    <p:sldId id="277" r:id="rId10"/>
    <p:sldId id="278" r:id="rId11"/>
    <p:sldId id="282" r:id="rId12"/>
    <p:sldId id="283" r:id="rId13"/>
    <p:sldId id="28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86" autoAdjust="0"/>
  </p:normalViewPr>
  <p:slideViewPr>
    <p:cSldViewPr snapToGrid="0" snapToObjects="1">
      <p:cViewPr>
        <p:scale>
          <a:sx n="66" d="100"/>
          <a:sy n="66" d="100"/>
        </p:scale>
        <p:origin x="-149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656D6B-9B69-874E-85B6-26B43125885C}"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BF5F12-38F2-F44C-A93A-B2101F6D559A}" type="slidenum">
              <a:rPr lang="en-US" smtClean="0"/>
              <a:t>‹#›</a:t>
            </a:fld>
            <a:endParaRPr lang="en-US"/>
          </a:p>
        </p:txBody>
      </p:sp>
    </p:spTree>
    <p:extLst>
      <p:ext uri="{BB962C8B-B14F-4D97-AF65-F5344CB8AC3E}">
        <p14:creationId xmlns:p14="http://schemas.microsoft.com/office/powerpoint/2010/main" val="31577649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smtClean="0"/>
          </a:p>
        </p:txBody>
      </p:sp>
      <p:sp>
        <p:nvSpPr>
          <p:cNvPr id="4" name="Slide Number Placeholder 3"/>
          <p:cNvSpPr>
            <a:spLocks noGrp="1"/>
          </p:cNvSpPr>
          <p:nvPr>
            <p:ph type="sldNum" sz="quarter" idx="10"/>
          </p:nvPr>
        </p:nvSpPr>
        <p:spPr/>
        <p:txBody>
          <a:bodyPr/>
          <a:lstStyle/>
          <a:p>
            <a:fld id="{0DBF5F12-38F2-F44C-A93A-B2101F6D559A}" type="slidenum">
              <a:rPr lang="en-US" smtClean="0"/>
              <a:t>2</a:t>
            </a:fld>
            <a:endParaRPr lang="en-US"/>
          </a:p>
        </p:txBody>
      </p:sp>
    </p:spTree>
    <p:extLst>
      <p:ext uri="{BB962C8B-B14F-4D97-AF65-F5344CB8AC3E}">
        <p14:creationId xmlns:p14="http://schemas.microsoft.com/office/powerpoint/2010/main" val="1280408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pPr>
              <a:defRPr/>
            </a:pPr>
            <a:fld id="{3D455B50-BF54-6740-8888-0D4922F3B555}" type="slidenum">
              <a:rPr lang="en-GB" smtClean="0"/>
              <a:pPr>
                <a:defRPr/>
              </a:pPr>
              <a:t>13</a:t>
            </a:fld>
            <a:endParaRPr lang="en-GB" dirty="0"/>
          </a:p>
        </p:txBody>
      </p:sp>
    </p:spTree>
    <p:extLst>
      <p:ext uri="{BB962C8B-B14F-4D97-AF65-F5344CB8AC3E}">
        <p14:creationId xmlns:p14="http://schemas.microsoft.com/office/powerpoint/2010/main" val="229251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F5F12-38F2-F44C-A93A-B2101F6D559A}" type="slidenum">
              <a:rPr lang="en-US" smtClean="0"/>
              <a:t>3</a:t>
            </a:fld>
            <a:endParaRPr lang="en-US"/>
          </a:p>
        </p:txBody>
      </p:sp>
    </p:spTree>
    <p:extLst>
      <p:ext uri="{BB962C8B-B14F-4D97-AF65-F5344CB8AC3E}">
        <p14:creationId xmlns:p14="http://schemas.microsoft.com/office/powerpoint/2010/main" val="364977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F5F12-38F2-F44C-A93A-B2101F6D559A}" type="slidenum">
              <a:rPr lang="en-US" smtClean="0"/>
              <a:t>4</a:t>
            </a:fld>
            <a:endParaRPr lang="en-US"/>
          </a:p>
        </p:txBody>
      </p:sp>
    </p:spTree>
    <p:extLst>
      <p:ext uri="{BB962C8B-B14F-4D97-AF65-F5344CB8AC3E}">
        <p14:creationId xmlns:p14="http://schemas.microsoft.com/office/powerpoint/2010/main" val="3649776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F5F12-38F2-F44C-A93A-B2101F6D559A}" type="slidenum">
              <a:rPr lang="en-US" smtClean="0"/>
              <a:t>5</a:t>
            </a:fld>
            <a:endParaRPr lang="en-US"/>
          </a:p>
        </p:txBody>
      </p:sp>
    </p:spTree>
    <p:extLst>
      <p:ext uri="{BB962C8B-B14F-4D97-AF65-F5344CB8AC3E}">
        <p14:creationId xmlns:p14="http://schemas.microsoft.com/office/powerpoint/2010/main" val="364977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F5F12-38F2-F44C-A93A-B2101F6D559A}" type="slidenum">
              <a:rPr lang="en-US" smtClean="0"/>
              <a:t>6</a:t>
            </a:fld>
            <a:endParaRPr lang="en-US"/>
          </a:p>
        </p:txBody>
      </p:sp>
    </p:spTree>
    <p:extLst>
      <p:ext uri="{BB962C8B-B14F-4D97-AF65-F5344CB8AC3E}">
        <p14:creationId xmlns:p14="http://schemas.microsoft.com/office/powerpoint/2010/main" val="364977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F5F12-38F2-F44C-A93A-B2101F6D559A}" type="slidenum">
              <a:rPr lang="en-US" smtClean="0"/>
              <a:t>7</a:t>
            </a:fld>
            <a:endParaRPr lang="en-US"/>
          </a:p>
        </p:txBody>
      </p:sp>
    </p:spTree>
    <p:extLst>
      <p:ext uri="{BB962C8B-B14F-4D97-AF65-F5344CB8AC3E}">
        <p14:creationId xmlns:p14="http://schemas.microsoft.com/office/powerpoint/2010/main" val="364977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0DBF5F12-38F2-F44C-A93A-B2101F6D559A}" type="slidenum">
              <a:rPr lang="en-US" smtClean="0"/>
              <a:t>8</a:t>
            </a:fld>
            <a:endParaRPr lang="en-US"/>
          </a:p>
        </p:txBody>
      </p:sp>
    </p:spTree>
    <p:extLst>
      <p:ext uri="{BB962C8B-B14F-4D97-AF65-F5344CB8AC3E}">
        <p14:creationId xmlns:p14="http://schemas.microsoft.com/office/powerpoint/2010/main" val="364977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By means</a:t>
            </a:r>
            <a:r>
              <a:rPr lang="en-US" baseline="0" dirty="0" smtClean="0"/>
              <a:t> of an example </a:t>
            </a:r>
            <a:r>
              <a:rPr lang="en-US" baseline="0" dirty="0" err="1" smtClean="0"/>
              <a:t>Paddon</a:t>
            </a:r>
            <a:r>
              <a:rPr lang="en-US" baseline="0" dirty="0" smtClean="0"/>
              <a:t> et al. (</a:t>
            </a:r>
            <a:r>
              <a:rPr lang="en-US" baseline="0" dirty="0" err="1" smtClean="0"/>
              <a:t>Kiesling</a:t>
            </a:r>
            <a:r>
              <a:rPr lang="en-US" baseline="0" dirty="0" smtClean="0"/>
              <a:t> lab) assembled the genes identified in green into a pathway and expressed them in yeast, allowing them to produce high yields of the compound </a:t>
            </a:r>
            <a:r>
              <a:rPr lang="en-US" baseline="0" dirty="0" err="1" smtClean="0"/>
              <a:t>artemisinic</a:t>
            </a:r>
            <a:r>
              <a:rPr lang="en-US" baseline="0" dirty="0" smtClean="0"/>
              <a:t> acid, a precursor to </a:t>
            </a:r>
            <a:r>
              <a:rPr lang="en-US" baseline="0" dirty="0" err="1" smtClean="0"/>
              <a:t>artemisinin</a:t>
            </a:r>
            <a:r>
              <a:rPr lang="en-US" baseline="0" dirty="0" smtClean="0"/>
              <a:t> which is used to treat malaria.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ARE WE OK USING FIGURES PULLED FROM NON-OPEN ACCESS PAPERS?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It’s important to</a:t>
            </a:r>
            <a:r>
              <a:rPr lang="en-US" baseline="0" dirty="0" smtClean="0"/>
              <a:t> understand that there are several levels of complexity that occur when expressing pathways in a chassis. The pathway itself may not be optimal, and when expressed in the context of the chassis and it’s own metabolic pathways there are added complications of pathway fluxes, toxicity, etc.  This section </a:t>
            </a:r>
            <a:r>
              <a:rPr lang="en-US" baseline="0" dirty="0" err="1" smtClean="0"/>
              <a:t>focusses</a:t>
            </a:r>
            <a:r>
              <a:rPr lang="en-US" baseline="0" dirty="0" smtClean="0"/>
              <a:t> on experimental ways to </a:t>
            </a:r>
            <a:r>
              <a:rPr lang="en-US" baseline="0" dirty="0" err="1" smtClean="0"/>
              <a:t>optimise</a:t>
            </a:r>
            <a:r>
              <a:rPr lang="en-US" baseline="0" dirty="0" smtClean="0"/>
              <a:t> these pathways, aside from the modeling that can be done at the outset.</a:t>
            </a:r>
            <a:endParaRPr lang="en-US" dirty="0" smtClean="0"/>
          </a:p>
          <a:p>
            <a:endParaRPr lang="en-US" dirty="0" smtClean="0"/>
          </a:p>
          <a:p>
            <a:endParaRPr lang="en-US" dirty="0" smtClean="0"/>
          </a:p>
          <a:p>
            <a:r>
              <a:rPr lang="en-US" dirty="0" smtClean="0"/>
              <a:t>KEY POINT:</a:t>
            </a:r>
          </a:p>
          <a:p>
            <a:r>
              <a:rPr lang="en-US" sz="2800" dirty="0" smtClean="0"/>
              <a:t>In synthetic biology </a:t>
            </a:r>
            <a:r>
              <a:rPr lang="en-US" sz="2800" dirty="0" err="1" smtClean="0"/>
              <a:t>optimisation</a:t>
            </a:r>
            <a:r>
              <a:rPr lang="en-US" sz="2800" dirty="0" smtClean="0"/>
              <a:t> can be done through a variety of methods:</a:t>
            </a:r>
          </a:p>
          <a:p>
            <a:pPr lvl="1"/>
            <a:r>
              <a:rPr lang="en-US" dirty="0" smtClean="0"/>
              <a:t>1) Engineering the pathway expression levels (constitutive expression) </a:t>
            </a:r>
          </a:p>
          <a:p>
            <a:pPr lvl="1"/>
            <a:r>
              <a:rPr lang="en-US" dirty="0" smtClean="0"/>
              <a:t>2) Controlling when (temporal) the parts of the pathway are expressed</a:t>
            </a:r>
          </a:p>
          <a:p>
            <a:pPr lvl="1"/>
            <a:r>
              <a:rPr lang="en-US" dirty="0" smtClean="0"/>
              <a:t>3) Controlling where (spatial) they are </a:t>
            </a:r>
            <a:r>
              <a:rPr lang="en-US" dirty="0" err="1" smtClean="0"/>
              <a:t>synthesised</a:t>
            </a:r>
            <a:r>
              <a:rPr lang="en-US" dirty="0" smtClean="0"/>
              <a:t>/</a:t>
            </a:r>
            <a:r>
              <a:rPr lang="en-US" dirty="0" err="1" smtClean="0"/>
              <a:t>localised</a:t>
            </a:r>
            <a:r>
              <a:rPr lang="en-US" dirty="0" smtClean="0"/>
              <a:t> in the cell.</a:t>
            </a:r>
          </a:p>
          <a:p>
            <a:endParaRPr lang="en-US" dirty="0"/>
          </a:p>
        </p:txBody>
      </p:sp>
      <p:sp>
        <p:nvSpPr>
          <p:cNvPr id="4" name="Slide Number Placeholder 3"/>
          <p:cNvSpPr>
            <a:spLocks noGrp="1"/>
          </p:cNvSpPr>
          <p:nvPr>
            <p:ph type="sldNum" sz="quarter" idx="10"/>
          </p:nvPr>
        </p:nvSpPr>
        <p:spPr/>
        <p:txBody>
          <a:bodyPr/>
          <a:lstStyle/>
          <a:p>
            <a:fld id="{0DBF5F12-38F2-F44C-A93A-B2101F6D559A}" type="slidenum">
              <a:rPr lang="en-US" smtClean="0"/>
              <a:t>9</a:t>
            </a:fld>
            <a:endParaRPr lang="en-US"/>
          </a:p>
        </p:txBody>
      </p:sp>
    </p:spTree>
    <p:extLst>
      <p:ext uri="{BB962C8B-B14F-4D97-AF65-F5344CB8AC3E}">
        <p14:creationId xmlns:p14="http://schemas.microsoft.com/office/powerpoint/2010/main" val="364977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F5F12-38F2-F44C-A93A-B2101F6D559A}" type="slidenum">
              <a:rPr lang="en-US" smtClean="0"/>
              <a:t>10</a:t>
            </a:fld>
            <a:endParaRPr lang="en-US"/>
          </a:p>
        </p:txBody>
      </p:sp>
    </p:spTree>
    <p:extLst>
      <p:ext uri="{BB962C8B-B14F-4D97-AF65-F5344CB8AC3E}">
        <p14:creationId xmlns:p14="http://schemas.microsoft.com/office/powerpoint/2010/main" val="3649776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0CA7018-AFB5-2042-BDE6-DC557C62166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404203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CA7018-AFB5-2042-BDE6-DC557C62166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139008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CA7018-AFB5-2042-BDE6-DC557C62166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69633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CA7018-AFB5-2042-BDE6-DC557C62166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2021118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0CA7018-AFB5-2042-BDE6-DC557C62166D}"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72754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0CA7018-AFB5-2042-BDE6-DC557C62166D}"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33006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0CA7018-AFB5-2042-BDE6-DC557C62166D}"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353121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0CA7018-AFB5-2042-BDE6-DC557C62166D}"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83062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A7018-AFB5-2042-BDE6-DC557C62166D}"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342359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0CA7018-AFB5-2042-BDE6-DC557C62166D}"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298941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0CA7018-AFB5-2042-BDE6-DC557C62166D}"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B4D39-E62A-084A-9444-DD9990C1E60F}" type="slidenum">
              <a:rPr lang="en-US" smtClean="0"/>
              <a:t>‹#›</a:t>
            </a:fld>
            <a:endParaRPr lang="en-US"/>
          </a:p>
        </p:txBody>
      </p:sp>
    </p:spTree>
    <p:extLst>
      <p:ext uri="{BB962C8B-B14F-4D97-AF65-F5344CB8AC3E}">
        <p14:creationId xmlns:p14="http://schemas.microsoft.com/office/powerpoint/2010/main" val="345064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A7018-AFB5-2042-BDE6-DC557C62166D}" type="datetimeFigureOut">
              <a:rPr lang="en-US" smtClean="0"/>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B4D39-E62A-084A-9444-DD9990C1E60F}" type="slidenum">
              <a:rPr lang="en-US" smtClean="0"/>
              <a:t>‹#›</a:t>
            </a:fld>
            <a:endParaRPr lang="en-US"/>
          </a:p>
        </p:txBody>
      </p:sp>
    </p:spTree>
    <p:extLst>
      <p:ext uri="{BB962C8B-B14F-4D97-AF65-F5344CB8AC3E}">
        <p14:creationId xmlns:p14="http://schemas.microsoft.com/office/powerpoint/2010/main" val="4047613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hyperlink" Target="mailto:sandra.taylor@manchester.ac.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75688" y="0"/>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sp>
        <p:nvSpPr>
          <p:cNvPr id="6" name="Rectangle 13"/>
          <p:cNvSpPr>
            <a:spLocks noChangeArrowheads="1"/>
          </p:cNvSpPr>
          <p:nvPr/>
        </p:nvSpPr>
        <p:spPr bwMode="auto">
          <a:xfrm>
            <a:off x="0" y="-112713"/>
            <a:ext cx="41275" cy="298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016" tIns="10008" rIns="20016" bIns="10008" anchor="ctr">
            <a:spAutoFit/>
          </a:bodyPr>
          <a:lstStyle/>
          <a:p>
            <a:endParaRPr lang="en-GB" sz="1800" dirty="0">
              <a:latin typeface="Calibri" charset="0"/>
              <a:ea typeface="Calibri"/>
              <a:cs typeface="Calibri" charset="0"/>
            </a:endParaRPr>
          </a:p>
        </p:txBody>
      </p:sp>
      <p:sp>
        <p:nvSpPr>
          <p:cNvPr id="7" name="Rectangle 6"/>
          <p:cNvSpPr/>
          <p:nvPr/>
        </p:nvSpPr>
        <p:spPr>
          <a:xfrm>
            <a:off x="0" y="1700213"/>
            <a:ext cx="8675688" cy="20288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anchor="ctr"/>
          <a:lstStyle/>
          <a:p>
            <a:pPr algn="ctr" fontAlgn="auto">
              <a:spcBef>
                <a:spcPts val="0"/>
              </a:spcBef>
              <a:spcAft>
                <a:spcPts val="0"/>
              </a:spcAft>
              <a:defRPr/>
            </a:pPr>
            <a:endParaRPr lang="en-GB" sz="1800"/>
          </a:p>
        </p:txBody>
      </p:sp>
      <p:sp>
        <p:nvSpPr>
          <p:cNvPr id="8" name="Rectangle 7"/>
          <p:cNvSpPr/>
          <p:nvPr/>
        </p:nvSpPr>
        <p:spPr>
          <a:xfrm rot="16200000" flipV="1">
            <a:off x="8328025" y="42863"/>
            <a:ext cx="274638" cy="18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anchor="ctr"/>
          <a:lstStyle/>
          <a:p>
            <a:pPr algn="ctr" fontAlgn="auto">
              <a:spcBef>
                <a:spcPts val="0"/>
              </a:spcBef>
              <a:spcAft>
                <a:spcPts val="0"/>
              </a:spcAft>
              <a:defRPr/>
            </a:pPr>
            <a:endParaRPr lang="en-GB" sz="1800"/>
          </a:p>
        </p:txBody>
      </p:sp>
      <p:sp>
        <p:nvSpPr>
          <p:cNvPr id="9" name="Rectangle 8"/>
          <p:cNvSpPr/>
          <p:nvPr/>
        </p:nvSpPr>
        <p:spPr>
          <a:xfrm>
            <a:off x="-12700" y="1857375"/>
            <a:ext cx="8688388" cy="17129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0016" tIns="10008" rIns="20016" bIns="10008" anchor="ctr"/>
          <a:lstStyle/>
          <a:p>
            <a:pPr algn="ctr" fontAlgn="auto">
              <a:spcBef>
                <a:spcPts val="0"/>
              </a:spcBef>
              <a:spcAft>
                <a:spcPts val="0"/>
              </a:spcAft>
              <a:defRPr/>
            </a:pPr>
            <a:endParaRPr lang="en-GB" sz="1800"/>
          </a:p>
        </p:txBody>
      </p:sp>
      <p:pic>
        <p:nvPicPr>
          <p:cNvPr id="10" name="Picture 113" descr="MIB02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1976438"/>
            <a:ext cx="107632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5" descr="MIB04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0413" y="2139950"/>
            <a:ext cx="147637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2" descr="MIB020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02138" y="2124075"/>
            <a:ext cx="1473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1" descr="MIB033_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3738" y="1976438"/>
            <a:ext cx="109537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1" descr="MIB084_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65288" y="2139950"/>
            <a:ext cx="1477962"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9" descr="MIB084.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9263" y="1928813"/>
            <a:ext cx="1108075"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descr="TAB_col_white_backgroun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288" y="188913"/>
            <a:ext cx="16557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95536" y="4437112"/>
            <a:ext cx="8064896" cy="954107"/>
          </a:xfrm>
          <a:prstGeom prst="rect">
            <a:avLst/>
          </a:prstGeom>
          <a:noFill/>
        </p:spPr>
        <p:txBody>
          <a:bodyPr wrap="square">
            <a:spAutoFit/>
          </a:bodyPr>
          <a:lstStyle/>
          <a:p>
            <a:pPr algn="ctr" fontAlgn="auto">
              <a:spcBef>
                <a:spcPts val="0"/>
              </a:spcBef>
              <a:spcAft>
                <a:spcPts val="0"/>
              </a:spcAft>
              <a:defRPr/>
            </a:pPr>
            <a:r>
              <a:rPr lang="en-GB" sz="2400" dirty="0"/>
              <a:t>Past, Present and Future – how I came to </a:t>
            </a:r>
            <a:r>
              <a:rPr lang="en-GB" sz="2400" dirty="0" smtClean="0"/>
              <a:t>support </a:t>
            </a:r>
            <a:r>
              <a:rPr lang="en-GB" sz="2400" dirty="0"/>
              <a:t>SYNBIOCHEM</a:t>
            </a:r>
            <a:endParaRPr lang="en-GB" sz="1100" b="1" dirty="0">
              <a:solidFill>
                <a:schemeClr val="tx1">
                  <a:lumMod val="65000"/>
                  <a:lumOff val="35000"/>
                </a:schemeClr>
              </a:solidFill>
              <a:latin typeface="+mn-lt"/>
              <a:ea typeface="Calibri"/>
              <a:cs typeface="Calibri"/>
            </a:endParaRPr>
          </a:p>
          <a:p>
            <a:pPr algn="ctr" fontAlgn="auto">
              <a:spcBef>
                <a:spcPts val="0"/>
              </a:spcBef>
              <a:spcAft>
                <a:spcPts val="0"/>
              </a:spcAft>
              <a:defRPr/>
            </a:pPr>
            <a:r>
              <a:rPr lang="en-GB" sz="1600" dirty="0">
                <a:solidFill>
                  <a:schemeClr val="tx1">
                    <a:lumMod val="65000"/>
                    <a:lumOff val="35000"/>
                  </a:schemeClr>
                </a:solidFill>
                <a:ea typeface="Calibri"/>
                <a:cs typeface="Calibri"/>
              </a:rPr>
              <a:t>Sandra Taylor, Senior Research Technician, BSc (Hons), </a:t>
            </a:r>
            <a:r>
              <a:rPr lang="en-GB" sz="1600" dirty="0" smtClean="0">
                <a:solidFill>
                  <a:schemeClr val="tx1">
                    <a:lumMod val="65000"/>
                    <a:lumOff val="35000"/>
                  </a:schemeClr>
                </a:solidFill>
                <a:ea typeface="Calibri"/>
                <a:cs typeface="Calibri"/>
              </a:rPr>
              <a:t>MPhil</a:t>
            </a:r>
            <a:r>
              <a:rPr lang="en-GB" sz="1600" dirty="0">
                <a:solidFill>
                  <a:schemeClr val="tx1">
                    <a:lumMod val="65000"/>
                    <a:lumOff val="35000"/>
                  </a:schemeClr>
                </a:solidFill>
                <a:ea typeface="Calibri"/>
                <a:cs typeface="Calibri"/>
              </a:rPr>
              <a:t>, </a:t>
            </a:r>
            <a:r>
              <a:rPr lang="en-GB" sz="1600" dirty="0" err="1" smtClean="0">
                <a:solidFill>
                  <a:schemeClr val="tx1">
                    <a:lumMod val="65000"/>
                    <a:lumOff val="35000"/>
                  </a:schemeClr>
                </a:solidFill>
                <a:ea typeface="Calibri"/>
                <a:cs typeface="Calibri"/>
              </a:rPr>
              <a:t>RSci</a:t>
            </a:r>
            <a:r>
              <a:rPr lang="en-GB" sz="1600" dirty="0">
                <a:solidFill>
                  <a:schemeClr val="tx1">
                    <a:lumMod val="65000"/>
                    <a:lumOff val="35000"/>
                  </a:schemeClr>
                </a:solidFill>
                <a:ea typeface="Calibri"/>
                <a:cs typeface="Calibri"/>
              </a:rPr>
              <a:t>, </a:t>
            </a:r>
            <a:r>
              <a:rPr lang="en-GB" sz="1600" dirty="0" err="1" smtClean="0">
                <a:solidFill>
                  <a:schemeClr val="tx1">
                    <a:lumMod val="65000"/>
                    <a:lumOff val="35000"/>
                  </a:schemeClr>
                </a:solidFill>
                <a:ea typeface="Calibri"/>
                <a:cs typeface="Calibri"/>
              </a:rPr>
              <a:t>MIScT</a:t>
            </a:r>
            <a:endParaRPr lang="en-GB" sz="1600" dirty="0" smtClean="0">
              <a:solidFill>
                <a:schemeClr val="tx1">
                  <a:lumMod val="65000"/>
                  <a:lumOff val="35000"/>
                </a:schemeClr>
              </a:solidFill>
              <a:ea typeface="Calibri"/>
              <a:cs typeface="Calibri"/>
            </a:endParaRPr>
          </a:p>
          <a:p>
            <a:pPr algn="ctr" fontAlgn="auto">
              <a:spcBef>
                <a:spcPts val="0"/>
              </a:spcBef>
              <a:spcAft>
                <a:spcPts val="0"/>
              </a:spcAft>
              <a:defRPr/>
            </a:pPr>
            <a:r>
              <a:rPr lang="en-GB" sz="1600" dirty="0">
                <a:solidFill>
                  <a:schemeClr val="tx1">
                    <a:lumMod val="65000"/>
                    <a:lumOff val="35000"/>
                  </a:schemeClr>
                </a:solidFill>
                <a:ea typeface="Calibri"/>
                <a:cs typeface="Calibri"/>
                <a:hlinkClick r:id="rId9"/>
              </a:rPr>
              <a:t>s</a:t>
            </a:r>
            <a:r>
              <a:rPr lang="en-GB" sz="1600" dirty="0" smtClean="0">
                <a:solidFill>
                  <a:schemeClr val="tx1">
                    <a:lumMod val="65000"/>
                    <a:lumOff val="35000"/>
                  </a:schemeClr>
                </a:solidFill>
                <a:ea typeface="Calibri"/>
                <a:cs typeface="Calibri"/>
                <a:hlinkClick r:id="rId9"/>
              </a:rPr>
              <a:t>andra.taylor@manchester.ac.uk</a:t>
            </a:r>
            <a:r>
              <a:rPr lang="en-GB" sz="1600" dirty="0" smtClean="0">
                <a:solidFill>
                  <a:schemeClr val="tx1">
                    <a:lumMod val="65000"/>
                    <a:lumOff val="35000"/>
                  </a:schemeClr>
                </a:solidFill>
                <a:ea typeface="Calibri"/>
                <a:cs typeface="Calibri"/>
              </a:rPr>
              <a:t> </a:t>
            </a:r>
            <a:endParaRPr lang="en-GB" sz="1600" dirty="0">
              <a:solidFill>
                <a:schemeClr val="tx1">
                  <a:lumMod val="65000"/>
                  <a:lumOff val="35000"/>
                </a:schemeClr>
              </a:solidFill>
              <a:ea typeface="Calibri"/>
              <a:cs typeface="Calibri"/>
            </a:endParaRPr>
          </a:p>
        </p:txBody>
      </p:sp>
      <p:pic>
        <p:nvPicPr>
          <p:cNvPr id="18" name="Picture 17"/>
          <p:cNvPicPr>
            <a:picLocks noChangeAspect="1"/>
          </p:cNvPicPr>
          <p:nvPr/>
        </p:nvPicPr>
        <p:blipFill>
          <a:blip r:embed="rId10"/>
          <a:stretch>
            <a:fillRect/>
          </a:stretch>
        </p:blipFill>
        <p:spPr>
          <a:xfrm>
            <a:off x="5364088" y="188640"/>
            <a:ext cx="3096344" cy="844457"/>
          </a:xfrm>
          <a:prstGeom prst="rect">
            <a:avLst/>
          </a:prstGeom>
        </p:spPr>
      </p:pic>
    </p:spTree>
    <p:extLst>
      <p:ext uri="{BB962C8B-B14F-4D97-AF65-F5344CB8AC3E}">
        <p14:creationId xmlns:p14="http://schemas.microsoft.com/office/powerpoint/2010/main" val="3851808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26739" y="6231467"/>
            <a:ext cx="1456267" cy="669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60332" y="5997349"/>
            <a:ext cx="1503755" cy="731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7" name="Rectangle 16"/>
          <p:cNvSpPr/>
          <p:nvPr/>
        </p:nvSpPr>
        <p:spPr>
          <a:xfrm>
            <a:off x="8675688" y="8467"/>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1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355"/>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stretch>
            <a:fillRect/>
          </a:stretch>
        </p:blipFill>
        <p:spPr>
          <a:xfrm>
            <a:off x="6660232" y="125099"/>
            <a:ext cx="1848207" cy="504056"/>
          </a:xfrm>
          <a:prstGeom prst="rect">
            <a:avLst/>
          </a:prstGeom>
        </p:spPr>
      </p:pic>
      <p:sp>
        <p:nvSpPr>
          <p:cNvPr id="23" name="TextBox 22"/>
          <p:cNvSpPr txBox="1"/>
          <p:nvPr/>
        </p:nvSpPr>
        <p:spPr>
          <a:xfrm>
            <a:off x="395288" y="836613"/>
            <a:ext cx="8280400" cy="646331"/>
          </a:xfrm>
          <a:prstGeom prst="rect">
            <a:avLst/>
          </a:prstGeom>
          <a:noFill/>
        </p:spPr>
        <p:txBody>
          <a:bodyPr>
            <a:spAutoFit/>
          </a:bodyPr>
          <a:lstStyle/>
          <a:p>
            <a:pPr algn="ctr">
              <a:defRPr/>
            </a:pPr>
            <a:r>
              <a:rPr lang="en-GB" sz="3600" dirty="0">
                <a:solidFill>
                  <a:srgbClr val="7F7F7F"/>
                </a:solidFill>
              </a:rPr>
              <a:t>And to keep a fresh outlook</a:t>
            </a:r>
            <a:endParaRPr lang="en-US" sz="3600" b="1" dirty="0">
              <a:solidFill>
                <a:srgbClr val="7F7F7F"/>
              </a:solidFill>
              <a:ea typeface="Calibri"/>
              <a:cs typeface="Calibri"/>
            </a:endParaRPr>
          </a:p>
        </p:txBody>
      </p:sp>
      <p:sp>
        <p:nvSpPr>
          <p:cNvPr id="8" name="Content Placeholder 2"/>
          <p:cNvSpPr>
            <a:spLocks noGrp="1"/>
          </p:cNvSpPr>
          <p:nvPr>
            <p:ph idx="1"/>
          </p:nvPr>
        </p:nvSpPr>
        <p:spPr>
          <a:xfrm>
            <a:off x="457200" y="1971675"/>
            <a:ext cx="8229600" cy="4525963"/>
          </a:xfrm>
        </p:spPr>
        <p:txBody>
          <a:bodyPr>
            <a:normAutofit/>
          </a:bodyPr>
          <a:lstStyle/>
          <a:p>
            <a:r>
              <a:rPr lang="en-GB" sz="2800" dirty="0" smtClean="0"/>
              <a:t>Life long learning</a:t>
            </a:r>
          </a:p>
          <a:p>
            <a:r>
              <a:rPr lang="en-GB" sz="2800" dirty="0" smtClean="0"/>
              <a:t>Higher education (part time MPhil)</a:t>
            </a:r>
          </a:p>
          <a:p>
            <a:r>
              <a:rPr lang="en-GB" sz="2800" dirty="0" smtClean="0"/>
              <a:t>Continuing Professional Development</a:t>
            </a:r>
          </a:p>
          <a:p>
            <a:r>
              <a:rPr lang="en-GB" sz="2800" dirty="0" smtClean="0"/>
              <a:t>Organising speakers for seminars/network meetings</a:t>
            </a:r>
          </a:p>
          <a:p>
            <a:r>
              <a:rPr lang="en-GB" sz="2800" dirty="0" smtClean="0"/>
              <a:t>Professional Registration/trained assessor</a:t>
            </a:r>
          </a:p>
          <a:p>
            <a:r>
              <a:rPr lang="en-GB" sz="2800" dirty="0" smtClean="0"/>
              <a:t>Always take any opportunities offered</a:t>
            </a:r>
          </a:p>
          <a:p>
            <a:r>
              <a:rPr lang="en-GB" sz="2800" dirty="0" smtClean="0"/>
              <a:t>Always ask!</a:t>
            </a:r>
          </a:p>
          <a:p>
            <a:endParaRPr lang="en-GB" sz="2800" dirty="0"/>
          </a:p>
        </p:txBody>
      </p:sp>
    </p:spTree>
    <p:extLst>
      <p:ext uri="{BB962C8B-B14F-4D97-AF65-F5344CB8AC3E}">
        <p14:creationId xmlns:p14="http://schemas.microsoft.com/office/powerpoint/2010/main" val="338043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94" y="2705734"/>
            <a:ext cx="8729663"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6915" y="461060"/>
            <a:ext cx="5957432" cy="188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38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5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0" descr="TAB_col_white_backgroun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15888"/>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95288" y="836613"/>
            <a:ext cx="8280400" cy="369332"/>
          </a:xfrm>
          <a:prstGeom prst="rect">
            <a:avLst/>
          </a:prstGeom>
          <a:noFill/>
        </p:spPr>
        <p:txBody>
          <a:bodyPr>
            <a:spAutoFit/>
          </a:bodyPr>
          <a:lstStyle/>
          <a:p>
            <a:pPr>
              <a:defRPr/>
            </a:pPr>
            <a:r>
              <a:rPr lang="en-US" b="1" dirty="0" smtClean="0">
                <a:solidFill>
                  <a:schemeClr val="tx1">
                    <a:lumMod val="65000"/>
                    <a:lumOff val="35000"/>
                  </a:schemeClr>
                </a:solidFill>
                <a:latin typeface="Calibri"/>
                <a:ea typeface="Calibri"/>
                <a:cs typeface="Calibri"/>
              </a:rPr>
              <a:t>DESIGN-BUILD-TEST (What is SYNBIOCHEM?)</a:t>
            </a:r>
            <a:endParaRPr lang="en-US" b="1" dirty="0">
              <a:solidFill>
                <a:schemeClr val="tx1">
                  <a:lumMod val="65000"/>
                  <a:lumOff val="35000"/>
                </a:schemeClr>
              </a:solidFill>
              <a:latin typeface="+mn-lt"/>
              <a:ea typeface="Calibri"/>
              <a:cs typeface="Calibri"/>
            </a:endParaRPr>
          </a:p>
        </p:txBody>
      </p:sp>
      <p:pic>
        <p:nvPicPr>
          <p:cNvPr id="13" name="Picture 12"/>
          <p:cNvPicPr>
            <a:picLocks noChangeAspect="1"/>
          </p:cNvPicPr>
          <p:nvPr/>
        </p:nvPicPr>
        <p:blipFill>
          <a:blip r:embed="rId4"/>
          <a:stretch>
            <a:fillRect/>
          </a:stretch>
        </p:blipFill>
        <p:spPr>
          <a:xfrm>
            <a:off x="6660232" y="116632"/>
            <a:ext cx="1848207" cy="504056"/>
          </a:xfrm>
          <a:prstGeom prst="rect">
            <a:avLst/>
          </a:prstGeom>
        </p:spPr>
      </p:pic>
      <p:sp>
        <p:nvSpPr>
          <p:cNvPr id="15" name="Rectangle 14"/>
          <p:cNvSpPr/>
          <p:nvPr/>
        </p:nvSpPr>
        <p:spPr>
          <a:xfrm>
            <a:off x="8675688" y="0"/>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8" name="Picture 7"/>
          <p:cNvPicPr>
            <a:picLocks noChangeAspect="1"/>
          </p:cNvPicPr>
          <p:nvPr/>
        </p:nvPicPr>
        <p:blipFill>
          <a:blip r:embed="rId5"/>
          <a:stretch>
            <a:fillRect/>
          </a:stretch>
        </p:blipFill>
        <p:spPr>
          <a:xfrm>
            <a:off x="2123728" y="1636241"/>
            <a:ext cx="4902196" cy="4589390"/>
          </a:xfrm>
          <a:prstGeom prst="rect">
            <a:avLst/>
          </a:prstGeom>
        </p:spPr>
      </p:pic>
      <p:sp>
        <p:nvSpPr>
          <p:cNvPr id="3" name="Hexagon 2"/>
          <p:cNvSpPr/>
          <p:nvPr/>
        </p:nvSpPr>
        <p:spPr>
          <a:xfrm rot="5400000">
            <a:off x="4311969" y="3415510"/>
            <a:ext cx="1028698" cy="928686"/>
          </a:xfrm>
          <a:prstGeom prst="hexagon">
            <a:avLst/>
          </a:prstGeom>
          <a:solidFill>
            <a:srgbClr val="92D050">
              <a:alpha val="18000"/>
            </a:srgbClr>
          </a:solid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3536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867" y="1917342"/>
            <a:ext cx="7475008" cy="825858"/>
          </a:xfrm>
        </p:spPr>
        <p:txBody>
          <a:bodyPr>
            <a:normAutofit/>
          </a:bodyPr>
          <a:lstStyle/>
          <a:p>
            <a:r>
              <a:rPr lang="en-GB" sz="2000" dirty="0"/>
              <a:t>1987 - First lab job veterinary tests </a:t>
            </a:r>
            <a:r>
              <a:rPr lang="en-GB" sz="2000" dirty="0" smtClean="0"/>
              <a:t>Bacteriology </a:t>
            </a:r>
            <a:r>
              <a:rPr lang="en-GB" sz="2000" dirty="0"/>
              <a:t>post mortems) blood, urine, faeces tests etc.</a:t>
            </a:r>
          </a:p>
          <a:p>
            <a:pPr marL="0" indent="0">
              <a:buNone/>
            </a:pPr>
            <a:endParaRPr lang="en-US" sz="2000" dirty="0" smtClean="0"/>
          </a:p>
        </p:txBody>
      </p:sp>
      <p:sp>
        <p:nvSpPr>
          <p:cNvPr id="7" name="Rectangle 6"/>
          <p:cNvSpPr/>
          <p:nvPr/>
        </p:nvSpPr>
        <p:spPr>
          <a:xfrm>
            <a:off x="8675688" y="0"/>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6660232" y="116632"/>
            <a:ext cx="1848207" cy="504056"/>
          </a:xfrm>
          <a:prstGeom prst="rect">
            <a:avLst/>
          </a:prstGeom>
        </p:spPr>
      </p:pic>
      <p:sp>
        <p:nvSpPr>
          <p:cNvPr id="10" name="TextBox 9"/>
          <p:cNvSpPr txBox="1"/>
          <p:nvPr/>
        </p:nvSpPr>
        <p:spPr>
          <a:xfrm>
            <a:off x="395288" y="836613"/>
            <a:ext cx="8280400" cy="523220"/>
          </a:xfrm>
          <a:prstGeom prst="rect">
            <a:avLst/>
          </a:prstGeom>
          <a:noFill/>
        </p:spPr>
        <p:txBody>
          <a:bodyPr>
            <a:spAutoFit/>
          </a:bodyPr>
          <a:lstStyle/>
          <a:p>
            <a:pPr>
              <a:defRPr/>
            </a:pPr>
            <a:r>
              <a:rPr lang="en-GB" sz="2800" dirty="0">
                <a:solidFill>
                  <a:schemeClr val="bg1">
                    <a:lumMod val="50000"/>
                  </a:schemeClr>
                </a:solidFill>
              </a:rPr>
              <a:t>Small beginnings in </a:t>
            </a:r>
            <a:r>
              <a:rPr lang="en-GB" sz="2800" dirty="0" smtClean="0">
                <a:solidFill>
                  <a:schemeClr val="bg1">
                    <a:lumMod val="50000"/>
                  </a:schemeClr>
                </a:solidFill>
              </a:rPr>
              <a:t>Norwich, after </a:t>
            </a:r>
            <a:r>
              <a:rPr lang="en-GB" sz="2800" dirty="0">
                <a:solidFill>
                  <a:schemeClr val="bg1">
                    <a:lumMod val="50000"/>
                  </a:schemeClr>
                </a:solidFill>
              </a:rPr>
              <a:t>my first degree</a:t>
            </a:r>
            <a:endParaRPr lang="en-US" sz="2800" b="1" dirty="0">
              <a:solidFill>
                <a:schemeClr val="bg1">
                  <a:lumMod val="50000"/>
                </a:schemeClr>
              </a:solidFill>
              <a:ea typeface="Calibri"/>
              <a:cs typeface="Calibri"/>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298" y="2924177"/>
            <a:ext cx="3095625" cy="309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104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28039" y="930276"/>
            <a:ext cx="8280400" cy="1200329"/>
          </a:xfrm>
          <a:prstGeom prst="rect">
            <a:avLst/>
          </a:prstGeom>
          <a:noFill/>
        </p:spPr>
        <p:txBody>
          <a:bodyPr>
            <a:spAutoFit/>
          </a:bodyPr>
          <a:lstStyle/>
          <a:p>
            <a:pPr algn="ctr">
              <a:defRPr/>
            </a:pPr>
            <a:r>
              <a:rPr lang="en-GB" sz="2400" dirty="0">
                <a:solidFill>
                  <a:schemeClr val="bg1">
                    <a:lumMod val="50000"/>
                  </a:schemeClr>
                </a:solidFill>
              </a:rPr>
              <a:t>Plant Molecular Genetics </a:t>
            </a:r>
            <a:br>
              <a:rPr lang="en-GB" sz="2400" dirty="0">
                <a:solidFill>
                  <a:schemeClr val="bg1">
                    <a:lumMod val="50000"/>
                  </a:schemeClr>
                </a:solidFill>
              </a:rPr>
            </a:br>
            <a:r>
              <a:rPr lang="en-GB" sz="2400" dirty="0">
                <a:solidFill>
                  <a:schemeClr val="bg1">
                    <a:lumMod val="50000"/>
                  </a:schemeClr>
                </a:solidFill>
              </a:rPr>
              <a:t>1988 to 1998 – the lab grew from 6 to 16 people and several papers were published on the way that flowering is controlled.</a:t>
            </a:r>
            <a:endParaRPr lang="en-US" sz="2400" b="1" dirty="0">
              <a:solidFill>
                <a:schemeClr val="bg1">
                  <a:lumMod val="50000"/>
                </a:schemeClr>
              </a:solidFill>
              <a:ea typeface="Calibri"/>
              <a:cs typeface="Calibri"/>
            </a:endParaRPr>
          </a:p>
        </p:txBody>
      </p:sp>
      <p:sp>
        <p:nvSpPr>
          <p:cNvPr id="26" name="Rectangle 25"/>
          <p:cNvSpPr/>
          <p:nvPr/>
        </p:nvSpPr>
        <p:spPr>
          <a:xfrm>
            <a:off x="8675688" y="0"/>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27"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4"/>
          <a:stretch>
            <a:fillRect/>
          </a:stretch>
        </p:blipFill>
        <p:spPr>
          <a:xfrm>
            <a:off x="6660232" y="116632"/>
            <a:ext cx="1848207" cy="504056"/>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2554994"/>
            <a:ext cx="7743825" cy="3591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80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26739" y="6231467"/>
            <a:ext cx="1456267" cy="669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60332" y="5910618"/>
            <a:ext cx="1503755" cy="731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7" name="Rectangle 16"/>
          <p:cNvSpPr/>
          <p:nvPr/>
        </p:nvSpPr>
        <p:spPr>
          <a:xfrm>
            <a:off x="8675688" y="8467"/>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1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355"/>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stretch>
            <a:fillRect/>
          </a:stretch>
        </p:blipFill>
        <p:spPr>
          <a:xfrm>
            <a:off x="6660232" y="125099"/>
            <a:ext cx="1848207" cy="504056"/>
          </a:xfrm>
          <a:prstGeom prst="rect">
            <a:avLst/>
          </a:prstGeom>
        </p:spPr>
      </p:pic>
      <p:sp>
        <p:nvSpPr>
          <p:cNvPr id="23" name="TextBox 22"/>
          <p:cNvSpPr txBox="1"/>
          <p:nvPr/>
        </p:nvSpPr>
        <p:spPr>
          <a:xfrm>
            <a:off x="395288" y="836613"/>
            <a:ext cx="8280400" cy="707886"/>
          </a:xfrm>
          <a:prstGeom prst="rect">
            <a:avLst/>
          </a:prstGeom>
          <a:noFill/>
        </p:spPr>
        <p:txBody>
          <a:bodyPr>
            <a:spAutoFit/>
          </a:bodyPr>
          <a:lstStyle/>
          <a:p>
            <a:pPr algn="ctr">
              <a:defRPr/>
            </a:pPr>
            <a:r>
              <a:rPr lang="en-GB" sz="2000" dirty="0">
                <a:solidFill>
                  <a:srgbClr val="7F7F7F"/>
                </a:solidFill>
              </a:rPr>
              <a:t>1998 to 2001: Biochemistry Division, School of Biological Sciences, Manchester University – I supported 6 research groups, sharing expertise. </a:t>
            </a:r>
          </a:p>
        </p:txBody>
      </p:sp>
      <p:sp>
        <p:nvSpPr>
          <p:cNvPr id="2" name="TextBox 1"/>
          <p:cNvSpPr txBox="1"/>
          <p:nvPr/>
        </p:nvSpPr>
        <p:spPr>
          <a:xfrm>
            <a:off x="971550" y="5643406"/>
            <a:ext cx="6515100" cy="707886"/>
          </a:xfrm>
          <a:prstGeom prst="rect">
            <a:avLst/>
          </a:prstGeom>
          <a:noFill/>
        </p:spPr>
        <p:txBody>
          <a:bodyPr wrap="square" rtlCol="0">
            <a:spAutoFit/>
          </a:bodyPr>
          <a:lstStyle/>
          <a:p>
            <a:pPr algn="ctr"/>
            <a:r>
              <a:rPr lang="en-GB" sz="2000" dirty="0"/>
              <a:t>Topics from cell division (in toads) to asthma (in horses and people), and cultured human cells. </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724" y="2270125"/>
            <a:ext cx="3461147" cy="259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8704" y="2270125"/>
            <a:ext cx="3488027" cy="259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963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26739" y="6231467"/>
            <a:ext cx="1456267" cy="669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60332" y="5997349"/>
            <a:ext cx="1503755" cy="731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7" name="Rectangle 16"/>
          <p:cNvSpPr/>
          <p:nvPr/>
        </p:nvSpPr>
        <p:spPr>
          <a:xfrm>
            <a:off x="8675688" y="8467"/>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1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355"/>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stretch>
            <a:fillRect/>
          </a:stretch>
        </p:blipFill>
        <p:spPr>
          <a:xfrm>
            <a:off x="6660232" y="125099"/>
            <a:ext cx="1848207" cy="504056"/>
          </a:xfrm>
          <a:prstGeom prst="rect">
            <a:avLst/>
          </a:prstGeom>
        </p:spPr>
      </p:pic>
      <p:sp>
        <p:nvSpPr>
          <p:cNvPr id="23" name="TextBox 22"/>
          <p:cNvSpPr txBox="1"/>
          <p:nvPr/>
        </p:nvSpPr>
        <p:spPr>
          <a:xfrm>
            <a:off x="395288" y="836613"/>
            <a:ext cx="8280400" cy="646331"/>
          </a:xfrm>
          <a:prstGeom prst="rect">
            <a:avLst/>
          </a:prstGeom>
          <a:noFill/>
        </p:spPr>
        <p:txBody>
          <a:bodyPr>
            <a:spAutoFit/>
          </a:bodyPr>
          <a:lstStyle/>
          <a:p>
            <a:pPr algn="ctr">
              <a:defRPr/>
            </a:pPr>
            <a:r>
              <a:rPr lang="en-GB" sz="3600" dirty="0">
                <a:solidFill>
                  <a:srgbClr val="7F7F7F"/>
                </a:solidFill>
              </a:rPr>
              <a:t>Career Break from 2001 to 2007</a:t>
            </a:r>
            <a:endParaRPr lang="en-US" sz="3600" b="1" dirty="0">
              <a:solidFill>
                <a:srgbClr val="7F7F7F"/>
              </a:solidFill>
              <a:ea typeface="Calibri"/>
              <a:cs typeface="Calibri"/>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0332" y="2147393"/>
            <a:ext cx="3677691" cy="367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4"/>
          <p:cNvSpPr>
            <a:spLocks noGrp="1"/>
          </p:cNvSpPr>
          <p:nvPr>
            <p:ph idx="1"/>
          </p:nvPr>
        </p:nvSpPr>
        <p:spPr>
          <a:xfrm>
            <a:off x="318510" y="2124076"/>
            <a:ext cx="3910590" cy="3701008"/>
          </a:xfrm>
        </p:spPr>
        <p:txBody>
          <a:bodyPr>
            <a:normAutofit/>
          </a:bodyPr>
          <a:lstStyle/>
          <a:p>
            <a:r>
              <a:rPr lang="en-GB" sz="2800" dirty="0" smtClean="0"/>
              <a:t>Starting again after 6 years was a challenge but I soon got back up to speed. Technical roles are very varied, never boring, a bit like being a Mum!</a:t>
            </a:r>
            <a:endParaRPr lang="en-GB" sz="2800" dirty="0"/>
          </a:p>
        </p:txBody>
      </p:sp>
    </p:spTree>
    <p:extLst>
      <p:ext uri="{BB962C8B-B14F-4D97-AF65-F5344CB8AC3E}">
        <p14:creationId xmlns:p14="http://schemas.microsoft.com/office/powerpoint/2010/main" val="3380431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26739" y="6231467"/>
            <a:ext cx="1456267" cy="669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60332" y="5997349"/>
            <a:ext cx="1503755" cy="731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7" name="Rectangle 16"/>
          <p:cNvSpPr/>
          <p:nvPr/>
        </p:nvSpPr>
        <p:spPr>
          <a:xfrm>
            <a:off x="8675688" y="8467"/>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1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355"/>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stretch>
            <a:fillRect/>
          </a:stretch>
        </p:blipFill>
        <p:spPr>
          <a:xfrm>
            <a:off x="6660232" y="125099"/>
            <a:ext cx="1848207" cy="504056"/>
          </a:xfrm>
          <a:prstGeom prst="rect">
            <a:avLst/>
          </a:prstGeom>
        </p:spPr>
      </p:pic>
      <p:sp>
        <p:nvSpPr>
          <p:cNvPr id="23" name="TextBox 22"/>
          <p:cNvSpPr txBox="1"/>
          <p:nvPr/>
        </p:nvSpPr>
        <p:spPr>
          <a:xfrm>
            <a:off x="395288" y="836613"/>
            <a:ext cx="8280400" cy="646331"/>
          </a:xfrm>
          <a:prstGeom prst="rect">
            <a:avLst/>
          </a:prstGeom>
          <a:noFill/>
        </p:spPr>
        <p:txBody>
          <a:bodyPr>
            <a:spAutoFit/>
          </a:bodyPr>
          <a:lstStyle/>
          <a:p>
            <a:pPr algn="ctr">
              <a:defRPr/>
            </a:pPr>
            <a:r>
              <a:rPr lang="en-GB" sz="3600" dirty="0" smtClean="0">
                <a:solidFill>
                  <a:srgbClr val="7F7F7F"/>
                </a:solidFill>
              </a:rPr>
              <a:t>2007 to present</a:t>
            </a:r>
            <a:endParaRPr lang="en-US" sz="3600" b="1" dirty="0">
              <a:solidFill>
                <a:srgbClr val="7F7F7F"/>
              </a:solidFill>
              <a:ea typeface="Calibri"/>
              <a:cs typeface="Calibri"/>
            </a:endParaRPr>
          </a:p>
        </p:txBody>
      </p:sp>
      <p:sp>
        <p:nvSpPr>
          <p:cNvPr id="9" name="Content Placeholder 4"/>
          <p:cNvSpPr>
            <a:spLocks noGrp="1"/>
          </p:cNvSpPr>
          <p:nvPr>
            <p:ph idx="1"/>
          </p:nvPr>
        </p:nvSpPr>
        <p:spPr>
          <a:xfrm>
            <a:off x="318510" y="2124076"/>
            <a:ext cx="4041822" cy="3701008"/>
          </a:xfrm>
        </p:spPr>
        <p:txBody>
          <a:bodyPr>
            <a:normAutofit fontScale="92500" lnSpcReduction="10000"/>
          </a:bodyPr>
          <a:lstStyle/>
          <a:p>
            <a:r>
              <a:rPr lang="en-GB" sz="2800" dirty="0" smtClean="0"/>
              <a:t>I spent 7 years in the Michael Smith Building (Life Sciences) – various roles (cell culture, cloning, yeast two-hybrid)</a:t>
            </a:r>
          </a:p>
          <a:p>
            <a:r>
              <a:rPr lang="en-GB" sz="2800" dirty="0" smtClean="0"/>
              <a:t>In 2014 I moved to the MIB – more Chemistry/Biochemistry focussed</a:t>
            </a:r>
            <a:endParaRPr lang="en-GB" sz="2800"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7770" y="4142608"/>
            <a:ext cx="2771775" cy="2088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7770" y="1740492"/>
            <a:ext cx="2771775" cy="207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7959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26739" y="6231467"/>
            <a:ext cx="1456267" cy="669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60332" y="5997349"/>
            <a:ext cx="1503755" cy="731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7" name="Rectangle 16"/>
          <p:cNvSpPr/>
          <p:nvPr/>
        </p:nvSpPr>
        <p:spPr>
          <a:xfrm>
            <a:off x="8675688" y="8467"/>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1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355"/>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stretch>
            <a:fillRect/>
          </a:stretch>
        </p:blipFill>
        <p:spPr>
          <a:xfrm>
            <a:off x="6660232" y="125099"/>
            <a:ext cx="1848207" cy="504056"/>
          </a:xfrm>
          <a:prstGeom prst="rect">
            <a:avLst/>
          </a:prstGeom>
        </p:spPr>
      </p:pic>
      <p:sp>
        <p:nvSpPr>
          <p:cNvPr id="23" name="TextBox 22"/>
          <p:cNvSpPr txBox="1"/>
          <p:nvPr/>
        </p:nvSpPr>
        <p:spPr>
          <a:xfrm>
            <a:off x="395288" y="836613"/>
            <a:ext cx="8280400" cy="584775"/>
          </a:xfrm>
          <a:prstGeom prst="rect">
            <a:avLst/>
          </a:prstGeom>
          <a:noFill/>
        </p:spPr>
        <p:txBody>
          <a:bodyPr>
            <a:spAutoFit/>
          </a:bodyPr>
          <a:lstStyle/>
          <a:p>
            <a:pPr algn="ctr">
              <a:defRPr/>
            </a:pPr>
            <a:r>
              <a:rPr lang="en-US" sz="3200" dirty="0">
                <a:solidFill>
                  <a:srgbClr val="7F7F7F"/>
                </a:solidFill>
              </a:rPr>
              <a:t>Present Challenges Supporting SYNBIOCHEM</a:t>
            </a:r>
            <a:endParaRPr lang="en-US" sz="3200" b="1" dirty="0">
              <a:solidFill>
                <a:srgbClr val="7F7F7F"/>
              </a:solidFill>
              <a:ea typeface="Calibri"/>
              <a:cs typeface="Calibri"/>
            </a:endParaRPr>
          </a:p>
        </p:txBody>
      </p:sp>
      <p:sp>
        <p:nvSpPr>
          <p:cNvPr id="8" name="Content Placeholder 2"/>
          <p:cNvSpPr>
            <a:spLocks noGrp="1"/>
          </p:cNvSpPr>
          <p:nvPr>
            <p:ph idx="1"/>
          </p:nvPr>
        </p:nvSpPr>
        <p:spPr>
          <a:xfrm>
            <a:off x="457200" y="1600200"/>
            <a:ext cx="8229600" cy="4525963"/>
          </a:xfrm>
        </p:spPr>
        <p:txBody>
          <a:bodyPr>
            <a:normAutofit/>
          </a:bodyPr>
          <a:lstStyle/>
          <a:p>
            <a:r>
              <a:rPr lang="en-GB" sz="2800" dirty="0" smtClean="0"/>
              <a:t>New subject(s) and equipment to learn about</a:t>
            </a:r>
          </a:p>
          <a:p>
            <a:r>
              <a:rPr lang="en-GB" sz="2800" dirty="0" smtClean="0"/>
              <a:t>The new SYMBIOCHEM team is 10 people and 4 robots! </a:t>
            </a:r>
          </a:p>
          <a:p>
            <a:r>
              <a:rPr lang="en-GB" sz="2800" dirty="0" smtClean="0"/>
              <a:t>IT technology means writing electronic lab notebooks instead of paper ones!</a:t>
            </a:r>
          </a:p>
          <a:p>
            <a:r>
              <a:rPr lang="en-GB" sz="2800" dirty="0" smtClean="0"/>
              <a:t>The new team is multidisciplinary so lots to learn but good fun! </a:t>
            </a:r>
          </a:p>
          <a:p>
            <a:r>
              <a:rPr lang="en-GB" sz="2800" smtClean="0"/>
              <a:t>And </a:t>
            </a:r>
            <a:r>
              <a:rPr lang="en-GB" sz="2800" dirty="0" smtClean="0"/>
              <a:t>this is the age of writing DNA as opposed to just </a:t>
            </a:r>
            <a:r>
              <a:rPr lang="en-GB" sz="2800" smtClean="0"/>
              <a:t>reading it!</a:t>
            </a:r>
            <a:endParaRPr lang="en-GB" sz="2800" dirty="0" smtClean="0"/>
          </a:p>
          <a:p>
            <a:endParaRPr lang="en-GB" sz="2800" dirty="0"/>
          </a:p>
        </p:txBody>
      </p:sp>
    </p:spTree>
    <p:extLst>
      <p:ext uri="{BB962C8B-B14F-4D97-AF65-F5344CB8AC3E}">
        <p14:creationId xmlns:p14="http://schemas.microsoft.com/office/powerpoint/2010/main" val="3380431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26739" y="6231467"/>
            <a:ext cx="1456267" cy="669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60332" y="5997349"/>
            <a:ext cx="1503755" cy="731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7" name="Rectangle 16"/>
          <p:cNvSpPr/>
          <p:nvPr/>
        </p:nvSpPr>
        <p:spPr>
          <a:xfrm>
            <a:off x="8675688" y="8467"/>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1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355"/>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stretch>
            <a:fillRect/>
          </a:stretch>
        </p:blipFill>
        <p:spPr>
          <a:xfrm>
            <a:off x="6660232" y="125099"/>
            <a:ext cx="1848207" cy="504056"/>
          </a:xfrm>
          <a:prstGeom prst="rect">
            <a:avLst/>
          </a:prstGeom>
        </p:spPr>
      </p:pic>
      <p:sp>
        <p:nvSpPr>
          <p:cNvPr id="23" name="TextBox 22"/>
          <p:cNvSpPr txBox="1"/>
          <p:nvPr/>
        </p:nvSpPr>
        <p:spPr>
          <a:xfrm>
            <a:off x="395288" y="836613"/>
            <a:ext cx="8280400" cy="646331"/>
          </a:xfrm>
          <a:prstGeom prst="rect">
            <a:avLst/>
          </a:prstGeom>
          <a:noFill/>
        </p:spPr>
        <p:txBody>
          <a:bodyPr>
            <a:spAutoFit/>
          </a:bodyPr>
          <a:lstStyle/>
          <a:p>
            <a:pPr algn="ctr">
              <a:defRPr/>
            </a:pPr>
            <a:r>
              <a:rPr lang="en-US" sz="3600" dirty="0" err="1">
                <a:solidFill>
                  <a:srgbClr val="7F7F7F"/>
                </a:solidFill>
              </a:rPr>
              <a:t>Nano</a:t>
            </a:r>
            <a:r>
              <a:rPr lang="en-US" sz="3600" dirty="0">
                <a:solidFill>
                  <a:srgbClr val="7F7F7F"/>
                </a:solidFill>
              </a:rPr>
              <a:t>-scale 3D printing?!</a:t>
            </a:r>
            <a:endParaRPr lang="en-US" sz="3600" b="1" dirty="0">
              <a:solidFill>
                <a:srgbClr val="7F7F7F"/>
              </a:solidFill>
              <a:ea typeface="Calibri"/>
              <a:cs typeface="Calibri"/>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6350" y="1646239"/>
            <a:ext cx="6194296" cy="403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54121" y="5769802"/>
            <a:ext cx="6912768" cy="923330"/>
          </a:xfrm>
          <a:prstGeom prst="rect">
            <a:avLst/>
          </a:prstGeom>
          <a:noFill/>
        </p:spPr>
        <p:txBody>
          <a:bodyPr wrap="square" rtlCol="0">
            <a:spAutoFit/>
          </a:bodyPr>
          <a:lstStyle/>
          <a:p>
            <a:pPr algn="ctr"/>
            <a:r>
              <a:rPr lang="en-GB" dirty="0" smtClean="0"/>
              <a:t>Micro-titre plates with 96, 384 or even 1536 sample wells – technology is being developed to “write” strings of DNA into these tiny wells using 3D </a:t>
            </a:r>
            <a:r>
              <a:rPr lang="en-GB" dirty="0" err="1" smtClean="0"/>
              <a:t>nano</a:t>
            </a:r>
            <a:r>
              <a:rPr lang="en-GB" dirty="0" smtClean="0"/>
              <a:t>-printing technology.</a:t>
            </a:r>
            <a:endParaRPr lang="en-GB" dirty="0"/>
          </a:p>
        </p:txBody>
      </p:sp>
    </p:spTree>
    <p:extLst>
      <p:ext uri="{BB962C8B-B14F-4D97-AF65-F5344CB8AC3E}">
        <p14:creationId xmlns:p14="http://schemas.microsoft.com/office/powerpoint/2010/main" val="3380431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26739" y="6231467"/>
            <a:ext cx="1456267" cy="6694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360332" y="5997349"/>
            <a:ext cx="1503755" cy="7310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7" name="Rectangle 16"/>
          <p:cNvSpPr/>
          <p:nvPr/>
        </p:nvSpPr>
        <p:spPr>
          <a:xfrm>
            <a:off x="8675688" y="8467"/>
            <a:ext cx="46831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solidFill>
                <a:srgbClr val="FFFFFF"/>
              </a:solidFill>
              <a:latin typeface="Calibri" charset="0"/>
              <a:ea typeface="Calibri"/>
              <a:cs typeface="Calibri"/>
            </a:endParaRPr>
          </a:p>
        </p:txBody>
      </p:sp>
      <p:pic>
        <p:nvPicPr>
          <p:cNvPr id="18" name="Picture 20" descr="TAB_col_white_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4355"/>
            <a:ext cx="11525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stretch>
            <a:fillRect/>
          </a:stretch>
        </p:blipFill>
        <p:spPr>
          <a:xfrm>
            <a:off x="6660232" y="125099"/>
            <a:ext cx="1848207" cy="504056"/>
          </a:xfrm>
          <a:prstGeom prst="rect">
            <a:avLst/>
          </a:prstGeom>
        </p:spPr>
      </p:pic>
      <p:sp>
        <p:nvSpPr>
          <p:cNvPr id="23" name="TextBox 22"/>
          <p:cNvSpPr txBox="1"/>
          <p:nvPr/>
        </p:nvSpPr>
        <p:spPr>
          <a:xfrm>
            <a:off x="395288" y="836613"/>
            <a:ext cx="8280400" cy="646331"/>
          </a:xfrm>
          <a:prstGeom prst="rect">
            <a:avLst/>
          </a:prstGeom>
          <a:noFill/>
        </p:spPr>
        <p:txBody>
          <a:bodyPr>
            <a:spAutoFit/>
          </a:bodyPr>
          <a:lstStyle/>
          <a:p>
            <a:pPr algn="ctr">
              <a:defRPr/>
            </a:pPr>
            <a:r>
              <a:rPr lang="en-GB" sz="3600" dirty="0">
                <a:solidFill>
                  <a:srgbClr val="7F7F7F"/>
                </a:solidFill>
              </a:rPr>
              <a:t>Sometimes a job is what you make it…</a:t>
            </a:r>
            <a:endParaRPr lang="en-US" sz="3600" b="1" dirty="0">
              <a:solidFill>
                <a:srgbClr val="7F7F7F"/>
              </a:solidFill>
              <a:ea typeface="Calibri"/>
              <a:cs typeface="Calibri"/>
            </a:endParaRPr>
          </a:p>
        </p:txBody>
      </p:sp>
      <p:sp>
        <p:nvSpPr>
          <p:cNvPr id="8" name="Content Placeholder 2"/>
          <p:cNvSpPr>
            <a:spLocks noGrp="1"/>
          </p:cNvSpPr>
          <p:nvPr>
            <p:ph idx="1"/>
          </p:nvPr>
        </p:nvSpPr>
        <p:spPr>
          <a:xfrm>
            <a:off x="446088" y="1713716"/>
            <a:ext cx="8229600" cy="4525963"/>
          </a:xfrm>
        </p:spPr>
        <p:txBody>
          <a:bodyPr>
            <a:normAutofit/>
          </a:bodyPr>
          <a:lstStyle/>
          <a:p>
            <a:r>
              <a:rPr lang="en-GB" dirty="0" smtClean="0"/>
              <a:t>Lab organisation/ordering/health and safety </a:t>
            </a:r>
            <a:r>
              <a:rPr lang="en-GB" dirty="0" err="1" smtClean="0"/>
              <a:t>etc</a:t>
            </a:r>
            <a:endParaRPr lang="en-GB" dirty="0" smtClean="0"/>
          </a:p>
          <a:p>
            <a:r>
              <a:rPr lang="en-GB" dirty="0" smtClean="0"/>
              <a:t>Research/analysis/own training/training others</a:t>
            </a:r>
          </a:p>
          <a:p>
            <a:r>
              <a:rPr lang="en-GB" dirty="0" smtClean="0"/>
              <a:t>Writing/presenting/conferences</a:t>
            </a:r>
          </a:p>
          <a:p>
            <a:r>
              <a:rPr lang="en-GB" dirty="0" smtClean="0"/>
              <a:t>Collaborations</a:t>
            </a:r>
          </a:p>
          <a:p>
            <a:r>
              <a:rPr lang="en-GB" dirty="0" smtClean="0"/>
              <a:t>New projects, new supervisors, new challenges</a:t>
            </a:r>
          </a:p>
          <a:p>
            <a:endParaRPr lang="en-GB" dirty="0" smtClean="0"/>
          </a:p>
          <a:p>
            <a:endParaRPr lang="en-GB" dirty="0"/>
          </a:p>
        </p:txBody>
      </p:sp>
    </p:spTree>
    <p:extLst>
      <p:ext uri="{BB962C8B-B14F-4D97-AF65-F5344CB8AC3E}">
        <p14:creationId xmlns:p14="http://schemas.microsoft.com/office/powerpoint/2010/main" val="3380431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4714</TotalTime>
  <Words>556</Words>
  <Application>Microsoft Office PowerPoint</Application>
  <PresentationFormat>On-screen Show (4:3)</PresentationFormat>
  <Paragraphs>60</Paragraphs>
  <Slides>13</Slides>
  <Notes>10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Currin</dc:creator>
  <cp:lastModifiedBy>Sandra Taylor</cp:lastModifiedBy>
  <cp:revision>135</cp:revision>
  <dcterms:created xsi:type="dcterms:W3CDTF">2015-10-13T13:08:13Z</dcterms:created>
  <dcterms:modified xsi:type="dcterms:W3CDTF">2015-12-06T23:43:26Z</dcterms:modified>
</cp:coreProperties>
</file>