
<file path=[Content_Types].xml><?xml version="1.0" encoding="utf-8"?>
<Types xmlns="http://schemas.openxmlformats.org/package/2006/content-types">
  <Default Extension="png" ContentType="image/png"/>
  <Default Extension="tmp"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364" r:id="rId2"/>
    <p:sldId id="339" r:id="rId3"/>
    <p:sldId id="381" r:id="rId4"/>
    <p:sldId id="347" r:id="rId5"/>
    <p:sldId id="324" r:id="rId6"/>
    <p:sldId id="287" r:id="rId7"/>
    <p:sldId id="349" r:id="rId8"/>
    <p:sldId id="267" r:id="rId9"/>
    <p:sldId id="268" r:id="rId10"/>
    <p:sldId id="270" r:id="rId11"/>
    <p:sldId id="366" r:id="rId12"/>
    <p:sldId id="316" r:id="rId13"/>
    <p:sldId id="388" r:id="rId14"/>
    <p:sldId id="389" r:id="rId15"/>
    <p:sldId id="319" r:id="rId16"/>
    <p:sldId id="350" r:id="rId17"/>
    <p:sldId id="259" r:id="rId18"/>
    <p:sldId id="306" r:id="rId19"/>
    <p:sldId id="380" r:id="rId20"/>
    <p:sldId id="340" r:id="rId21"/>
    <p:sldId id="352" r:id="rId22"/>
    <p:sldId id="353" r:id="rId23"/>
    <p:sldId id="354" r:id="rId24"/>
    <p:sldId id="333" r:id="rId25"/>
    <p:sldId id="368" r:id="rId26"/>
    <p:sldId id="369" r:id="rId27"/>
    <p:sldId id="370" r:id="rId28"/>
    <p:sldId id="371" r:id="rId29"/>
    <p:sldId id="372" r:id="rId30"/>
    <p:sldId id="385" r:id="rId31"/>
    <p:sldId id="373" r:id="rId32"/>
    <p:sldId id="374" r:id="rId33"/>
    <p:sldId id="375" r:id="rId34"/>
    <p:sldId id="386" r:id="rId35"/>
    <p:sldId id="376" r:id="rId36"/>
    <p:sldId id="387" r:id="rId37"/>
    <p:sldId id="390" r:id="rId38"/>
    <p:sldId id="391" r:id="rId39"/>
    <p:sldId id="392" r:id="rId40"/>
    <p:sldId id="257" r:id="rId41"/>
  </p:sldIdLst>
  <p:sldSz cx="9144000" cy="6858000" type="screen4x3"/>
  <p:notesSz cx="7099300" cy="102235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580"/>
    <a:srgbClr val="595959"/>
    <a:srgbClr val="7E479C"/>
    <a:srgbClr val="4555A5"/>
    <a:srgbClr val="38A4DD"/>
    <a:srgbClr val="8BC249"/>
    <a:srgbClr val="F8972C"/>
    <a:srgbClr val="F26338"/>
    <a:srgbClr val="EC4541"/>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96" autoAdjust="0"/>
    <p:restoredTop sz="70116" autoAdjust="0"/>
  </p:normalViewPr>
  <p:slideViewPr>
    <p:cSldViewPr snapToGrid="0">
      <p:cViewPr varScale="1">
        <p:scale>
          <a:sx n="77" d="100"/>
          <a:sy n="77" d="100"/>
        </p:scale>
        <p:origin x="239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6575" cy="511175"/>
          </a:xfrm>
          <a:prstGeom prst="rect">
            <a:avLst/>
          </a:prstGeom>
        </p:spPr>
        <p:txBody>
          <a:bodyPr vert="horz" lIns="91423" tIns="45711" rIns="91423" bIns="45711" rtlCol="0"/>
          <a:lstStyle>
            <a:lvl1pPr algn="l">
              <a:defRPr sz="1200"/>
            </a:lvl1pPr>
          </a:lstStyle>
          <a:p>
            <a:endParaRPr lang="en-GB"/>
          </a:p>
        </p:txBody>
      </p:sp>
      <p:sp>
        <p:nvSpPr>
          <p:cNvPr id="3" name="Date Placeholder 2"/>
          <p:cNvSpPr>
            <a:spLocks noGrp="1"/>
          </p:cNvSpPr>
          <p:nvPr>
            <p:ph type="dt" sz="quarter" idx="1"/>
          </p:nvPr>
        </p:nvSpPr>
        <p:spPr>
          <a:xfrm>
            <a:off x="4021139" y="1"/>
            <a:ext cx="3076575" cy="511175"/>
          </a:xfrm>
          <a:prstGeom prst="rect">
            <a:avLst/>
          </a:prstGeom>
        </p:spPr>
        <p:txBody>
          <a:bodyPr vert="horz" lIns="91423" tIns="45711" rIns="91423" bIns="45711" rtlCol="0"/>
          <a:lstStyle>
            <a:lvl1pPr algn="r">
              <a:defRPr sz="1200"/>
            </a:lvl1pPr>
          </a:lstStyle>
          <a:p>
            <a:fld id="{5B3775AB-42D6-411C-8026-5C894FECFBCC}" type="datetimeFigureOut">
              <a:rPr lang="en-GB" smtClean="0"/>
              <a:t>11/03/2020</a:t>
            </a:fld>
            <a:endParaRPr lang="en-GB"/>
          </a:p>
        </p:txBody>
      </p:sp>
      <p:sp>
        <p:nvSpPr>
          <p:cNvPr id="4" name="Footer Placeholder 3"/>
          <p:cNvSpPr>
            <a:spLocks noGrp="1"/>
          </p:cNvSpPr>
          <p:nvPr>
            <p:ph type="ftr" sz="quarter" idx="2"/>
          </p:nvPr>
        </p:nvSpPr>
        <p:spPr>
          <a:xfrm>
            <a:off x="0" y="9710739"/>
            <a:ext cx="3076575" cy="511175"/>
          </a:xfrm>
          <a:prstGeom prst="rect">
            <a:avLst/>
          </a:prstGeom>
        </p:spPr>
        <p:txBody>
          <a:bodyPr vert="horz" lIns="91423" tIns="45711" rIns="91423" bIns="45711" rtlCol="0" anchor="b"/>
          <a:lstStyle>
            <a:lvl1pPr algn="l">
              <a:defRPr sz="1200"/>
            </a:lvl1pPr>
          </a:lstStyle>
          <a:p>
            <a:endParaRPr lang="en-GB"/>
          </a:p>
        </p:txBody>
      </p:sp>
      <p:sp>
        <p:nvSpPr>
          <p:cNvPr id="5" name="Slide Number Placeholder 4"/>
          <p:cNvSpPr>
            <a:spLocks noGrp="1"/>
          </p:cNvSpPr>
          <p:nvPr>
            <p:ph type="sldNum" sz="quarter" idx="3"/>
          </p:nvPr>
        </p:nvSpPr>
        <p:spPr>
          <a:xfrm>
            <a:off x="4021139" y="9710739"/>
            <a:ext cx="3076575" cy="511175"/>
          </a:xfrm>
          <a:prstGeom prst="rect">
            <a:avLst/>
          </a:prstGeom>
        </p:spPr>
        <p:txBody>
          <a:bodyPr vert="horz" lIns="91423" tIns="45711" rIns="91423" bIns="45711" rtlCol="0" anchor="b"/>
          <a:lstStyle>
            <a:lvl1pPr algn="r">
              <a:defRPr sz="1200"/>
            </a:lvl1pPr>
          </a:lstStyle>
          <a:p>
            <a:fld id="{9D5F1EFA-B3F1-4FFD-B1F1-D6458B7B7037}" type="slidenum">
              <a:rPr lang="en-GB" smtClean="0"/>
              <a:t>‹#›</a:t>
            </a:fld>
            <a:endParaRPr lang="en-GB"/>
          </a:p>
        </p:txBody>
      </p:sp>
    </p:spTree>
    <p:extLst>
      <p:ext uri="{BB962C8B-B14F-4D97-AF65-F5344CB8AC3E}">
        <p14:creationId xmlns:p14="http://schemas.microsoft.com/office/powerpoint/2010/main" val="25506794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76363" cy="511175"/>
          </a:xfrm>
          <a:prstGeom prst="rect">
            <a:avLst/>
          </a:prstGeom>
        </p:spPr>
        <p:txBody>
          <a:bodyPr vert="horz" lIns="98965" tIns="49484" rIns="98965" bIns="49484" rtlCol="0"/>
          <a:lstStyle>
            <a:lvl1pPr algn="l">
              <a:defRPr sz="1300"/>
            </a:lvl1pPr>
          </a:lstStyle>
          <a:p>
            <a:endParaRPr lang="en-GB"/>
          </a:p>
        </p:txBody>
      </p:sp>
      <p:sp>
        <p:nvSpPr>
          <p:cNvPr id="3" name="Date Placeholder 2"/>
          <p:cNvSpPr>
            <a:spLocks noGrp="1"/>
          </p:cNvSpPr>
          <p:nvPr>
            <p:ph type="dt" idx="1"/>
          </p:nvPr>
        </p:nvSpPr>
        <p:spPr>
          <a:xfrm>
            <a:off x="4021295" y="1"/>
            <a:ext cx="3076363" cy="511175"/>
          </a:xfrm>
          <a:prstGeom prst="rect">
            <a:avLst/>
          </a:prstGeom>
        </p:spPr>
        <p:txBody>
          <a:bodyPr vert="horz" lIns="98965" tIns="49484" rIns="98965" bIns="49484" rtlCol="0"/>
          <a:lstStyle>
            <a:lvl1pPr algn="r">
              <a:defRPr sz="1300"/>
            </a:lvl1pPr>
          </a:lstStyle>
          <a:p>
            <a:fld id="{C448A1C9-77A0-4F3A-AA06-F54AD648F7E2}" type="datetimeFigureOut">
              <a:rPr lang="en-GB" smtClean="0"/>
              <a:pPr/>
              <a:t>11/03/2020</a:t>
            </a:fld>
            <a:endParaRPr lang="en-GB"/>
          </a:p>
        </p:txBody>
      </p:sp>
      <p:sp>
        <p:nvSpPr>
          <p:cNvPr id="4" name="Slide Image Placeholder 3"/>
          <p:cNvSpPr>
            <a:spLocks noGrp="1" noRot="1" noChangeAspect="1"/>
          </p:cNvSpPr>
          <p:nvPr>
            <p:ph type="sldImg" idx="2"/>
          </p:nvPr>
        </p:nvSpPr>
        <p:spPr>
          <a:xfrm>
            <a:off x="993775" y="766763"/>
            <a:ext cx="5111750" cy="3833812"/>
          </a:xfrm>
          <a:prstGeom prst="rect">
            <a:avLst/>
          </a:prstGeom>
          <a:noFill/>
          <a:ln w="12700">
            <a:solidFill>
              <a:prstClr val="black"/>
            </a:solidFill>
          </a:ln>
        </p:spPr>
        <p:txBody>
          <a:bodyPr vert="horz" lIns="98965" tIns="49484" rIns="98965" bIns="49484" rtlCol="0" anchor="ctr"/>
          <a:lstStyle/>
          <a:p>
            <a:endParaRPr lang="en-GB"/>
          </a:p>
        </p:txBody>
      </p:sp>
      <p:sp>
        <p:nvSpPr>
          <p:cNvPr id="5" name="Notes Placeholder 4"/>
          <p:cNvSpPr>
            <a:spLocks noGrp="1"/>
          </p:cNvSpPr>
          <p:nvPr>
            <p:ph type="body" sz="quarter" idx="3"/>
          </p:nvPr>
        </p:nvSpPr>
        <p:spPr>
          <a:xfrm>
            <a:off x="709930" y="4856164"/>
            <a:ext cx="5679440" cy="4600575"/>
          </a:xfrm>
          <a:prstGeom prst="rect">
            <a:avLst/>
          </a:prstGeom>
        </p:spPr>
        <p:txBody>
          <a:bodyPr vert="horz" lIns="98965" tIns="49484" rIns="98965" bIns="4948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9710552"/>
            <a:ext cx="3076363" cy="511175"/>
          </a:xfrm>
          <a:prstGeom prst="rect">
            <a:avLst/>
          </a:prstGeom>
        </p:spPr>
        <p:txBody>
          <a:bodyPr vert="horz" lIns="98965" tIns="49484" rIns="98965" bIns="49484" rtlCol="0" anchor="b"/>
          <a:lstStyle>
            <a:lvl1pPr algn="l">
              <a:defRPr sz="1300"/>
            </a:lvl1pPr>
          </a:lstStyle>
          <a:p>
            <a:endParaRPr lang="en-GB"/>
          </a:p>
        </p:txBody>
      </p:sp>
      <p:sp>
        <p:nvSpPr>
          <p:cNvPr id="7" name="Slide Number Placeholder 6"/>
          <p:cNvSpPr>
            <a:spLocks noGrp="1"/>
          </p:cNvSpPr>
          <p:nvPr>
            <p:ph type="sldNum" sz="quarter" idx="5"/>
          </p:nvPr>
        </p:nvSpPr>
        <p:spPr>
          <a:xfrm>
            <a:off x="4021295" y="9710552"/>
            <a:ext cx="3076363" cy="511175"/>
          </a:xfrm>
          <a:prstGeom prst="rect">
            <a:avLst/>
          </a:prstGeom>
        </p:spPr>
        <p:txBody>
          <a:bodyPr vert="horz" lIns="98965" tIns="49484" rIns="98965" bIns="49484" rtlCol="0" anchor="b"/>
          <a:lstStyle>
            <a:lvl1pPr algn="r">
              <a:defRPr sz="1300"/>
            </a:lvl1pPr>
          </a:lstStyle>
          <a:p>
            <a:fld id="{0269A239-DF3A-4D0C-A85B-69FB5CB1A26C}" type="slidenum">
              <a:rPr lang="en-GB" smtClean="0"/>
              <a:pPr/>
              <a:t>‹#›</a:t>
            </a:fld>
            <a:endParaRPr lang="en-GB"/>
          </a:p>
        </p:txBody>
      </p:sp>
    </p:spTree>
    <p:extLst>
      <p:ext uri="{BB962C8B-B14F-4D97-AF65-F5344CB8AC3E}">
        <p14:creationId xmlns:p14="http://schemas.microsoft.com/office/powerpoint/2010/main" val="4048467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baseline="0" dirty="0" smtClean="0"/>
              <a:t>Best Evidence Science Teaching (BEST) </a:t>
            </a:r>
            <a:r>
              <a:rPr lang="en-GB" baseline="0" dirty="0" smtClean="0"/>
              <a:t>is a new collection of resources developed from research evidence to help teachers develop evidence-based practices in their classrooms.</a:t>
            </a:r>
          </a:p>
          <a:p>
            <a:endParaRPr lang="en-GB" baseline="0" dirty="0" smtClean="0"/>
          </a:p>
          <a:p>
            <a:r>
              <a:rPr lang="en-GB" baseline="0" dirty="0" smtClean="0"/>
              <a:t>The resources are being developed by the University of York Science Education Group, a team of science education researchers and curriculum developers based at the University of York, UK. For over 35 years the group has been engaged in evidence-informed curriculum development, which means taking the best research evidence we can find and transforming it into resources for science teachers to use in the classroom. Much of our work has been done in collaboration with the Salters’ Institute, and we’re happy to be working with them once again on </a:t>
            </a:r>
            <a:r>
              <a:rPr lang="en-GB" b="0" i="1" baseline="0" dirty="0" smtClean="0"/>
              <a:t>Best Evidence Science Teaching</a:t>
            </a:r>
            <a:r>
              <a:rPr lang="en-GB" b="0" baseline="0" dirty="0" smtClean="0"/>
              <a:t>.</a:t>
            </a:r>
            <a:endParaRPr lang="en-GB" baseline="0" dirty="0" smtClean="0"/>
          </a:p>
          <a:p>
            <a:endParaRPr lang="en-GB" baseline="0" dirty="0" smtClean="0"/>
          </a:p>
          <a:p>
            <a:r>
              <a:rPr lang="en-GB" baseline="0" dirty="0" smtClean="0"/>
              <a:t>The great news is that thanks to the generous support of the Salters’ Institute, and a collaboration with STEM Learning, all of the </a:t>
            </a:r>
            <a:r>
              <a:rPr lang="en-GB" i="1" baseline="0" dirty="0" smtClean="0"/>
              <a:t>Best Evidence Science Teaching</a:t>
            </a:r>
            <a:r>
              <a:rPr lang="en-GB" baseline="0" dirty="0" smtClean="0"/>
              <a:t> resources are being made available online for </a:t>
            </a:r>
            <a:r>
              <a:rPr lang="en-GB" b="1" baseline="0" dirty="0" smtClean="0"/>
              <a:t>FREE</a:t>
            </a:r>
            <a:r>
              <a:rPr lang="en-GB" baseline="0" dirty="0" smtClean="0"/>
              <a:t> to support science teaching.</a:t>
            </a:r>
            <a:endParaRPr lang="en-GB" dirty="0"/>
          </a:p>
        </p:txBody>
      </p:sp>
      <p:sp>
        <p:nvSpPr>
          <p:cNvPr id="4" name="Slide Number Placeholder 3"/>
          <p:cNvSpPr>
            <a:spLocks noGrp="1"/>
          </p:cNvSpPr>
          <p:nvPr>
            <p:ph type="sldNum" sz="quarter" idx="10"/>
          </p:nvPr>
        </p:nvSpPr>
        <p:spPr/>
        <p:txBody>
          <a:bodyPr/>
          <a:lstStyle/>
          <a:p>
            <a:fld id="{0269A239-DF3A-4D0C-A85B-69FB5CB1A26C}" type="slidenum">
              <a:rPr lang="en-GB" smtClean="0"/>
              <a:pPr/>
              <a:t>1</a:t>
            </a:fld>
            <a:endParaRPr lang="en-GB"/>
          </a:p>
        </p:txBody>
      </p:sp>
    </p:spTree>
    <p:extLst>
      <p:ext uri="{BB962C8B-B14F-4D97-AF65-F5344CB8AC3E}">
        <p14:creationId xmlns:p14="http://schemas.microsoft.com/office/powerpoint/2010/main" val="1339465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269A239-DF3A-4D0C-A85B-69FB5CB1A26C}" type="slidenum">
              <a:rPr lang="en-GB" smtClean="0"/>
              <a:pPr/>
              <a:t>2</a:t>
            </a:fld>
            <a:endParaRPr lang="en-GB"/>
          </a:p>
        </p:txBody>
      </p:sp>
    </p:spTree>
    <p:extLst>
      <p:ext uri="{BB962C8B-B14F-4D97-AF65-F5344CB8AC3E}">
        <p14:creationId xmlns:p14="http://schemas.microsoft.com/office/powerpoint/2010/main" val="4264495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In a nutshell, </a:t>
            </a:r>
            <a:r>
              <a:rPr lang="en-GB" i="1" baseline="0" dirty="0" smtClean="0"/>
              <a:t>Best Evidence Science Teaching</a:t>
            </a:r>
            <a:r>
              <a:rPr lang="en-GB" baseline="0" dirty="0" smtClean="0"/>
              <a:t> is a collection of over 950 resources for science teachers, all developed from research evidence and all online, open access and completely </a:t>
            </a:r>
            <a:r>
              <a:rPr lang="en-GB" b="1" baseline="0" dirty="0" smtClean="0"/>
              <a:t>FREE</a:t>
            </a:r>
            <a:r>
              <a:rPr lang="en-GB" baseline="0" dirty="0" smtClean="0"/>
              <a:t> to use.</a:t>
            </a:r>
          </a:p>
          <a:p>
            <a:endParaRPr lang="en-GB" baseline="0" dirty="0" smtClean="0"/>
          </a:p>
          <a:p>
            <a:r>
              <a:rPr lang="en-GB" baseline="0" dirty="0" smtClean="0"/>
              <a:t>There is a vast body of published research into school students’ understanding of science, their preconceptions and common misunderstandings. We’ve surveyed that research literature systematically for all of the </a:t>
            </a:r>
            <a:r>
              <a:rPr lang="en-GB" b="1" baseline="0" dirty="0" smtClean="0"/>
              <a:t>key concepts</a:t>
            </a:r>
            <a:r>
              <a:rPr lang="en-GB" baseline="0" dirty="0" smtClean="0"/>
              <a:t> you’ll be teaching in lower secondary science, and turned it into a series of </a:t>
            </a:r>
            <a:r>
              <a:rPr lang="en-GB" b="1" baseline="0" dirty="0" smtClean="0"/>
              <a:t>diagnostic questions</a:t>
            </a:r>
            <a:r>
              <a:rPr lang="en-GB" baseline="0" dirty="0" smtClean="0"/>
              <a:t> – short, formative assessment items that you can use quickly and easily in lessons to collect evidence of students’ understanding and of what preconceptions and misconceptions they hold.</a:t>
            </a:r>
          </a:p>
          <a:p>
            <a:endParaRPr lang="en-GB" baseline="0" dirty="0" smtClean="0"/>
          </a:p>
          <a:p>
            <a:r>
              <a:rPr lang="en-GB" baseline="0" dirty="0" smtClean="0"/>
              <a:t>Often the research will describe ways in which you could respond to the presence of misconceptions in your students – including interventions, activities and constructivist approaches that you could use to build on your students’ preconceptions and misconceptions, and to move their thinking on towards the kind of scientific understanding we would wish them to have. We’ve written those up into what we’re calling </a:t>
            </a:r>
            <a:r>
              <a:rPr lang="en-GB" b="1" baseline="0" dirty="0" smtClean="0"/>
              <a:t>response activities</a:t>
            </a:r>
            <a:r>
              <a:rPr lang="en-GB" baseline="0" dirty="0" smtClean="0"/>
              <a:t>, which are paired up with the diagnostic questions.</a:t>
            </a:r>
          </a:p>
          <a:p>
            <a:endParaRPr lang="en-GB" baseline="0" dirty="0" smtClean="0"/>
          </a:p>
          <a:p>
            <a:r>
              <a:rPr lang="en-GB" baseline="0" dirty="0" smtClean="0"/>
              <a:t>And we’ve gone a little further than that. There’s a lot of research into learning progressions and effective sequencing of ideas in science that help to build understanding. For each key concept we’ve developed progression toolkits, which you can use to help move your student’s thinking on.</a:t>
            </a:r>
          </a:p>
          <a:p>
            <a:endParaRPr lang="en-GB" baseline="0" dirty="0" smtClean="0"/>
          </a:p>
          <a:p>
            <a:r>
              <a:rPr lang="en-GB" baseline="0" dirty="0" smtClean="0"/>
              <a:t>The entire collection is online and completely </a:t>
            </a:r>
            <a:r>
              <a:rPr lang="en-GB" b="1" baseline="0" dirty="0" smtClean="0"/>
              <a:t>FREE</a:t>
            </a:r>
            <a:r>
              <a:rPr lang="en-GB" baseline="0" dirty="0" smtClean="0"/>
              <a:t> to use. We’ve developed these resources at the University of York with the support of the Salters’ Institute to support science teaching and learning. We want to help science teachers to begin developing evidence-based practices in their classrooms, ultimately to help students to develop their understanding of key concepts in science. We aim to do that by making research evidence-informed resources freely and easily accessible to teachers.</a:t>
            </a:r>
          </a:p>
        </p:txBody>
      </p:sp>
      <p:sp>
        <p:nvSpPr>
          <p:cNvPr id="4" name="Slide Number Placeholder 3"/>
          <p:cNvSpPr>
            <a:spLocks noGrp="1"/>
          </p:cNvSpPr>
          <p:nvPr>
            <p:ph type="sldNum" sz="quarter" idx="10"/>
          </p:nvPr>
        </p:nvSpPr>
        <p:spPr/>
        <p:txBody>
          <a:bodyPr/>
          <a:lstStyle/>
          <a:p>
            <a:fld id="{0269A239-DF3A-4D0C-A85B-69FB5CB1A26C}" type="slidenum">
              <a:rPr lang="en-GB" smtClean="0"/>
              <a:pPr/>
              <a:t>3</a:t>
            </a:fld>
            <a:endParaRPr lang="en-GB"/>
          </a:p>
        </p:txBody>
      </p:sp>
    </p:spTree>
    <p:extLst>
      <p:ext uri="{BB962C8B-B14F-4D97-AF65-F5344CB8AC3E}">
        <p14:creationId xmlns:p14="http://schemas.microsoft.com/office/powerpoint/2010/main" val="1016185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269A239-DF3A-4D0C-A85B-69FB5CB1A26C}" type="slidenum">
              <a:rPr lang="en-GB" smtClean="0"/>
              <a:pPr/>
              <a:t>4</a:t>
            </a:fld>
            <a:endParaRPr lang="en-GB"/>
          </a:p>
        </p:txBody>
      </p:sp>
    </p:spTree>
    <p:extLst>
      <p:ext uri="{BB962C8B-B14F-4D97-AF65-F5344CB8AC3E}">
        <p14:creationId xmlns:p14="http://schemas.microsoft.com/office/powerpoint/2010/main" val="1390179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0" baseline="0" dirty="0" smtClean="0"/>
              <a:t>There have been high-level, policy-level calls for teachers to engage in evidence-based practice.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i="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i="0" baseline="0" dirty="0" smtClean="0"/>
              <a:t>In 2016 the </a:t>
            </a:r>
            <a:r>
              <a:rPr lang="en-GB" i="0" baseline="0" dirty="0" err="1" smtClean="0"/>
              <a:t>DfE</a:t>
            </a:r>
            <a:r>
              <a:rPr lang="en-GB" i="0" baseline="0" dirty="0" smtClean="0"/>
              <a:t> published a white paper called </a:t>
            </a:r>
            <a:r>
              <a:rPr lang="en-GB" i="1" baseline="0" dirty="0" smtClean="0"/>
              <a:t>Educational Excellence Everywhere</a:t>
            </a:r>
            <a:r>
              <a:rPr lang="en-GB" i="0" baseline="0" dirty="0" smtClean="0"/>
              <a:t>, in which they said “We want a high quality teaching profession which embraces evidence-based practice to drive up standards in schools.” In 2018, the Royal Society and the British Academy jointly published a report called </a:t>
            </a:r>
            <a:r>
              <a:rPr lang="en-GB" i="1" baseline="0" dirty="0" smtClean="0"/>
              <a:t>Harnessing Educational Research</a:t>
            </a:r>
            <a:r>
              <a:rPr lang="en-GB" i="0" baseline="0" dirty="0" smtClean="0"/>
              <a:t>, in which they said that “educational policy and practice should be informed by the best available research evidence.”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i="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i="0" baseline="0" dirty="0" smtClean="0"/>
              <a:t>I’m sure we’d all agree with that, and in fact this is nothing new. The notion that evidence-based teaching is a good thing is not a new idea. And yet these calls persist – because there are considerable challenges in making it happen. It’s very difficult for teachers to bridge the gap between research evidence and what they do in class.</a:t>
            </a:r>
          </a:p>
        </p:txBody>
      </p:sp>
      <p:sp>
        <p:nvSpPr>
          <p:cNvPr id="4" name="Slide Number Placeholder 3"/>
          <p:cNvSpPr>
            <a:spLocks noGrp="1"/>
          </p:cNvSpPr>
          <p:nvPr>
            <p:ph type="sldNum" sz="quarter" idx="10"/>
          </p:nvPr>
        </p:nvSpPr>
        <p:spPr/>
        <p:txBody>
          <a:bodyPr/>
          <a:lstStyle/>
          <a:p>
            <a:fld id="{0269A239-DF3A-4D0C-A85B-69FB5CB1A26C}" type="slidenum">
              <a:rPr lang="en-GB" smtClean="0"/>
              <a:pPr/>
              <a:t>5</a:t>
            </a:fld>
            <a:endParaRPr lang="en-GB"/>
          </a:p>
        </p:txBody>
      </p:sp>
    </p:spTree>
    <p:extLst>
      <p:ext uri="{BB962C8B-B14F-4D97-AF65-F5344CB8AC3E}">
        <p14:creationId xmlns:p14="http://schemas.microsoft.com/office/powerpoint/2010/main" val="4181344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In </a:t>
            </a:r>
            <a:r>
              <a:rPr lang="en-GB" i="1" dirty="0" smtClean="0"/>
              <a:t>Inside the Black Box</a:t>
            </a:r>
            <a:r>
              <a:rPr lang="en-GB" dirty="0" smtClean="0"/>
              <a:t>, published in 1998, Black &amp; </a:t>
            </a:r>
            <a:r>
              <a:rPr lang="en-GB" dirty="0" err="1" smtClean="0"/>
              <a:t>Wiliam</a:t>
            </a:r>
            <a:r>
              <a:rPr lang="en-GB" dirty="0" smtClean="0"/>
              <a:t> highlight </a:t>
            </a:r>
            <a:r>
              <a:rPr lang="en-GB" baseline="0" dirty="0" smtClean="0"/>
              <a:t>one of the main barriers: classroom teachers are just too busy to systematically survey and distil research evidence into something that can be used in a class next week, next term or next year.  </a:t>
            </a:r>
            <a:r>
              <a:rPr lang="en-GB" i="0" baseline="0" dirty="0" smtClean="0"/>
              <a:t>There are other challenges as well. Much of the research is published in academic journals that schools don’t subscribe to, so the papers are hidden behind paywalls and teachers often can’t read more than the title and abstract.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i="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i="0" baseline="0" dirty="0" smtClean="0"/>
              <a:t>Even if a teacher does have time to engage with science education research, one of the biggest hurdles they are likely to face is the question: where do I start?</a:t>
            </a:r>
            <a:endParaRPr lang="en-GB"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Black &amp; </a:t>
            </a:r>
            <a:r>
              <a:rPr lang="en-GB" baseline="0" dirty="0" err="1" smtClean="0"/>
              <a:t>Wiliam</a:t>
            </a:r>
            <a:r>
              <a:rPr lang="en-GB" baseline="0" dirty="0" smtClean="0"/>
              <a:t> go on to say that what teachers need is a variety of living examples of implementation. One way to provide that is with ready-made resources that teachers can use, which include information about the underpinning research evidence and data – where available – from classroom trials. From these, teachers can start to work out what might work – and then what </a:t>
            </a:r>
            <a:r>
              <a:rPr lang="en-GB" i="1" baseline="0" dirty="0" smtClean="0"/>
              <a:t>does</a:t>
            </a:r>
            <a:r>
              <a:rPr lang="en-GB" baseline="0" dirty="0" smtClean="0"/>
              <a:t> work – in their own classrooms.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i="0" baseline="0" dirty="0" smtClean="0"/>
              <a:t>In 2014 the NFER suggested that “intermediary bodies need to transform evidence for practice” - and that’s exactly what we’re doing with </a:t>
            </a:r>
            <a:r>
              <a:rPr lang="en-GB" i="1" baseline="0" dirty="0" smtClean="0"/>
              <a:t>Best Evidence Science Teaching</a:t>
            </a:r>
            <a:r>
              <a:rPr lang="en-GB" i="0" baseline="0" dirty="0" smtClean="0"/>
              <a:t>. </a:t>
            </a:r>
            <a:r>
              <a:rPr lang="en-GB" i="0" baseline="0" dirty="0"/>
              <a:t>The project is a mammoth undertaking, which is aiming to make high-quality, research-evidence informed resources freely and widely available to teachers.</a:t>
            </a:r>
          </a:p>
        </p:txBody>
      </p:sp>
      <p:sp>
        <p:nvSpPr>
          <p:cNvPr id="4" name="Slide Number Placeholder 3"/>
          <p:cNvSpPr>
            <a:spLocks noGrp="1"/>
          </p:cNvSpPr>
          <p:nvPr>
            <p:ph type="sldNum" sz="quarter" idx="10"/>
          </p:nvPr>
        </p:nvSpPr>
        <p:spPr/>
        <p:txBody>
          <a:bodyPr/>
          <a:lstStyle/>
          <a:p>
            <a:fld id="{0269A239-DF3A-4D0C-A85B-69FB5CB1A26C}" type="slidenum">
              <a:rPr lang="en-GB" smtClean="0"/>
              <a:pPr/>
              <a:t>6</a:t>
            </a:fld>
            <a:endParaRPr lang="en-GB"/>
          </a:p>
        </p:txBody>
      </p:sp>
    </p:spTree>
    <p:extLst>
      <p:ext uri="{BB962C8B-B14F-4D97-AF65-F5344CB8AC3E}">
        <p14:creationId xmlns:p14="http://schemas.microsoft.com/office/powerpoint/2010/main" val="38985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269A239-DF3A-4D0C-A85B-69FB5CB1A26C}" type="slidenum">
              <a:rPr lang="en-GB" smtClean="0"/>
              <a:pPr/>
              <a:t>7</a:t>
            </a:fld>
            <a:endParaRPr lang="en-GB"/>
          </a:p>
        </p:txBody>
      </p:sp>
    </p:spTree>
    <p:extLst>
      <p:ext uri="{BB962C8B-B14F-4D97-AF65-F5344CB8AC3E}">
        <p14:creationId xmlns:p14="http://schemas.microsoft.com/office/powerpoint/2010/main" val="1264583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This is one of our diagnostic questions, taken from the over 950 resources that we’ve published so far. It’s a diagnostic question, aimed at lower secondary school students (age 11-14). It assesses understanding of the key concept that muscles are an essential part of organ systems.</a:t>
            </a:r>
          </a:p>
          <a:p>
            <a:endParaRPr lang="en-GB" baseline="0" dirty="0" smtClean="0"/>
          </a:p>
          <a:p>
            <a:r>
              <a:rPr lang="en-GB" baseline="0" dirty="0" smtClean="0"/>
              <a:t>The best answer is B – contracting muscles (a.k.a. peristalsis) is what is principally responsible for moving food through the digestive system. The other options, or ‘distracters’ as well call them, are misunderstandings that have been reported in the research literature as being common misunderstandings in children of lower secondary age.</a:t>
            </a:r>
          </a:p>
        </p:txBody>
      </p:sp>
      <p:sp>
        <p:nvSpPr>
          <p:cNvPr id="4" name="Slide Number Placeholder 3"/>
          <p:cNvSpPr>
            <a:spLocks noGrp="1"/>
          </p:cNvSpPr>
          <p:nvPr>
            <p:ph type="sldNum" sz="quarter" idx="10"/>
          </p:nvPr>
        </p:nvSpPr>
        <p:spPr/>
        <p:txBody>
          <a:bodyPr/>
          <a:lstStyle/>
          <a:p>
            <a:fld id="{0269A239-DF3A-4D0C-A85B-69FB5CB1A26C}" type="slidenum">
              <a:rPr lang="en-GB" smtClean="0"/>
              <a:pPr/>
              <a:t>8</a:t>
            </a:fld>
            <a:endParaRPr lang="en-GB"/>
          </a:p>
        </p:txBody>
      </p:sp>
    </p:spTree>
    <p:extLst>
      <p:ext uri="{BB962C8B-B14F-4D97-AF65-F5344CB8AC3E}">
        <p14:creationId xmlns:p14="http://schemas.microsoft.com/office/powerpoint/2010/main" val="38540045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question was built</a:t>
            </a:r>
            <a:r>
              <a:rPr lang="en-GB" baseline="0" dirty="0"/>
              <a:t> from research evidence on common preconceptions and misunderstandings that school-age children have, and you can see some of that summarised here. The research suggests that children tend to be more focussed on organs rather than muscles when thinking about what’s inside them, they don’t tend to think about the presence and roles of muscles in organs systems, and they think that food just moves through the digestive tract because of gravity or because other body movements such as walking help the food to be shuffled along.</a:t>
            </a:r>
          </a:p>
          <a:p>
            <a:endParaRPr lang="en-GB" baseline="0" dirty="0"/>
          </a:p>
          <a:p>
            <a:r>
              <a:rPr lang="en-GB" baseline="0" dirty="0"/>
              <a:t>To find, and access, this kind of research is often not easy for busy teachers. We’re working to locate this evidence </a:t>
            </a:r>
            <a:r>
              <a:rPr lang="en-GB" baseline="0" dirty="0" smtClean="0"/>
              <a:t>for you, and </a:t>
            </a:r>
            <a:r>
              <a:rPr lang="en-GB" baseline="0" dirty="0"/>
              <a:t>using it to build good diagnostic questions.</a:t>
            </a:r>
            <a:endParaRPr lang="en-GB" dirty="0"/>
          </a:p>
        </p:txBody>
      </p:sp>
      <p:sp>
        <p:nvSpPr>
          <p:cNvPr id="4" name="Slide Number Placeholder 3"/>
          <p:cNvSpPr>
            <a:spLocks noGrp="1"/>
          </p:cNvSpPr>
          <p:nvPr>
            <p:ph type="sldNum" sz="quarter" idx="10"/>
          </p:nvPr>
        </p:nvSpPr>
        <p:spPr/>
        <p:txBody>
          <a:bodyPr/>
          <a:lstStyle/>
          <a:p>
            <a:fld id="{0269A239-DF3A-4D0C-A85B-69FB5CB1A26C}" type="slidenum">
              <a:rPr lang="en-GB" smtClean="0"/>
              <a:pPr/>
              <a:t>9</a:t>
            </a:fld>
            <a:endParaRPr lang="en-GB"/>
          </a:p>
        </p:txBody>
      </p:sp>
    </p:spTree>
    <p:extLst>
      <p:ext uri="{BB962C8B-B14F-4D97-AF65-F5344CB8AC3E}">
        <p14:creationId xmlns:p14="http://schemas.microsoft.com/office/powerpoint/2010/main" val="1303021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Every one our 950+ resources is provided with teacher notes that include a section called “What does the research say?”. That section provides a short summary of the underpinning research and useful teaching approaches. It’s usually just a couple of paragraphs, so it’s quick and easy to ready – but might just give a teacher an insight into some research that they wouldn’t otherwise have been able to access. We also provide the complete citations, for anybody who wishes to read further.</a:t>
            </a:r>
          </a:p>
          <a:p>
            <a:endParaRPr lang="en-GB" dirty="0" smtClean="0"/>
          </a:p>
          <a:p>
            <a:r>
              <a:rPr lang="en-GB" dirty="0" smtClean="0"/>
              <a:t>From trials in schools, we have some evidence these research notes can function as miniature episodes of self-directed professional development, which can lead to small but impactful changes in classroom practices.</a:t>
            </a:r>
          </a:p>
        </p:txBody>
      </p:sp>
      <p:sp>
        <p:nvSpPr>
          <p:cNvPr id="4" name="Slide Number Placeholder 3"/>
          <p:cNvSpPr>
            <a:spLocks noGrp="1"/>
          </p:cNvSpPr>
          <p:nvPr>
            <p:ph type="sldNum" sz="quarter" idx="10"/>
          </p:nvPr>
        </p:nvSpPr>
        <p:spPr/>
        <p:txBody>
          <a:bodyPr/>
          <a:lstStyle/>
          <a:p>
            <a:fld id="{0269A239-DF3A-4D0C-A85B-69FB5CB1A26C}" type="slidenum">
              <a:rPr lang="en-GB" smtClean="0"/>
              <a:pPr/>
              <a:t>10</a:t>
            </a:fld>
            <a:endParaRPr lang="en-GB"/>
          </a:p>
        </p:txBody>
      </p:sp>
    </p:spTree>
    <p:extLst>
      <p:ext uri="{BB962C8B-B14F-4D97-AF65-F5344CB8AC3E}">
        <p14:creationId xmlns:p14="http://schemas.microsoft.com/office/powerpoint/2010/main" val="77794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is not an exam question – we’re not necessarily simply looking for students to pick the one expected answer. The pattern of responses in a class provides a picture of the landscape of understanding and misconceptions in the room. </a:t>
            </a:r>
          </a:p>
          <a:p>
            <a:endParaRPr lang="en-GB" dirty="0" smtClean="0"/>
          </a:p>
          <a:p>
            <a:r>
              <a:rPr lang="en-GB" dirty="0" smtClean="0"/>
              <a:t>Students may rightly think that gravity and other body movements will have some effect on the movement of food through parts of the digestive system. The diagnostic question can be used to build up a picture of what students in a class are thinking, and it’s useful to know if some students want to pick more than one answer. The question can then be used as the basis for a discussion with students; for example: why did they pick the answers they did? What do they think are the relative contributions of these factors in moving food through the digestive system? What would their answer be if the question was asked about a person who was lying down, or was motionless because they are asleep, or was an astronaut in space?</a:t>
            </a:r>
          </a:p>
          <a:p>
            <a:endParaRPr lang="en-GB" dirty="0" smtClean="0"/>
          </a:p>
          <a:p>
            <a:r>
              <a:rPr lang="en-GB" dirty="0" smtClean="0"/>
              <a:t>The diagnostic questions in </a:t>
            </a:r>
            <a:r>
              <a:rPr lang="en-GB" i="1" dirty="0" smtClean="0"/>
              <a:t>Best Evidence Science Teaching</a:t>
            </a:r>
            <a:r>
              <a:rPr lang="en-GB" dirty="0" smtClean="0"/>
              <a:t> are coupled with ‘response activities’ that will help you to respond effectively. When the evidence provided by a diagnostic question is used to decide what happens next, it becomes truly formative. The “E” in </a:t>
            </a:r>
            <a:r>
              <a:rPr lang="en-GB" i="1" dirty="0" smtClean="0"/>
              <a:t>Best Evidence Science Teaching</a:t>
            </a:r>
            <a:r>
              <a:rPr lang="en-GB" dirty="0" smtClean="0"/>
              <a:t> works in two ways – we’re using research evidence to develop the resources, and they provide you with the evidence you need about your students’ knowledge and understanding to help them make progress.</a:t>
            </a:r>
          </a:p>
          <a:p>
            <a:endParaRPr lang="en-GB" dirty="0" smtClean="0"/>
          </a:p>
          <a:p>
            <a:r>
              <a:rPr lang="en-GB" dirty="0" smtClean="0"/>
              <a:t>We’re providing all of these resources in editable formats (Word and PowerPoint), so you can tweak the wording to suit your students. And because it’s editable, you can copy and paste the contents into your own presentations.</a:t>
            </a:r>
          </a:p>
        </p:txBody>
      </p:sp>
      <p:sp>
        <p:nvSpPr>
          <p:cNvPr id="4" name="Slide Number Placeholder 3"/>
          <p:cNvSpPr>
            <a:spLocks noGrp="1"/>
          </p:cNvSpPr>
          <p:nvPr>
            <p:ph type="sldNum" sz="quarter" idx="10"/>
          </p:nvPr>
        </p:nvSpPr>
        <p:spPr/>
        <p:txBody>
          <a:bodyPr/>
          <a:lstStyle/>
          <a:p>
            <a:fld id="{0269A239-DF3A-4D0C-A85B-69FB5CB1A26C}" type="slidenum">
              <a:rPr lang="en-GB" smtClean="0"/>
              <a:pPr/>
              <a:t>11</a:t>
            </a:fld>
            <a:endParaRPr lang="en-GB"/>
          </a:p>
        </p:txBody>
      </p:sp>
    </p:spTree>
    <p:extLst>
      <p:ext uri="{BB962C8B-B14F-4D97-AF65-F5344CB8AC3E}">
        <p14:creationId xmlns:p14="http://schemas.microsoft.com/office/powerpoint/2010/main" val="39253298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We could have provided our diagnostic questions and response activities as an item bank, but we’ve gone a little further than that. There’s a lot of research evidence on learning progressions, on appropriate sequencing of difficult ideas, on effective formative assessment, and on constructivist approaches that can help students to overcome misunderstandings and build scientific understanding.</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We’re using that research to build ‘</a:t>
            </a:r>
            <a:r>
              <a:rPr lang="en-GB" sz="1200" b="1" kern="1200" dirty="0" smtClean="0">
                <a:solidFill>
                  <a:schemeClr val="tx1"/>
                </a:solidFill>
                <a:effectLst/>
                <a:latin typeface="+mn-lt"/>
                <a:ea typeface="+mn-ea"/>
                <a:cs typeface="+mn-cs"/>
              </a:rPr>
              <a:t>progression toolkits</a:t>
            </a:r>
            <a:r>
              <a:rPr lang="en-GB" sz="1200" kern="1200" dirty="0" smtClean="0">
                <a:solidFill>
                  <a:schemeClr val="tx1"/>
                </a:solidFill>
                <a:effectLst/>
                <a:latin typeface="+mn-lt"/>
                <a:ea typeface="+mn-ea"/>
                <a:cs typeface="+mn-cs"/>
              </a:rPr>
              <a:t>’ for key concepts in science, which include research-informed learning steps that provide a framework for developing understanding of the key concept. For each step in the learning progression, we provide one or more </a:t>
            </a:r>
            <a:r>
              <a:rPr lang="en-GB" sz="1200" b="1" kern="1200" dirty="0" smtClean="0">
                <a:solidFill>
                  <a:schemeClr val="tx1"/>
                </a:solidFill>
                <a:effectLst/>
                <a:latin typeface="+mn-lt"/>
                <a:ea typeface="+mn-ea"/>
                <a:cs typeface="+mn-cs"/>
              </a:rPr>
              <a:t>diagnostic questions</a:t>
            </a:r>
            <a:r>
              <a:rPr lang="en-GB" sz="1200" kern="1200" dirty="0" smtClean="0">
                <a:solidFill>
                  <a:schemeClr val="tx1"/>
                </a:solidFill>
                <a:effectLst/>
                <a:latin typeface="+mn-lt"/>
                <a:ea typeface="+mn-ea"/>
                <a:cs typeface="+mn-cs"/>
              </a:rPr>
              <a:t> - these provide evidence of common preconceptions and misunderstandings that may form barriers to developing scientific understanding.</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The diagnostic questions are paired with </a:t>
            </a:r>
            <a:r>
              <a:rPr lang="en-GB" sz="1200" b="1" kern="1200" dirty="0" smtClean="0">
                <a:solidFill>
                  <a:schemeClr val="tx1"/>
                </a:solidFill>
                <a:effectLst/>
                <a:latin typeface="+mn-lt"/>
                <a:ea typeface="+mn-ea"/>
                <a:cs typeface="+mn-cs"/>
              </a:rPr>
              <a:t>response activities</a:t>
            </a:r>
            <a:r>
              <a:rPr lang="en-GB" sz="1200" kern="1200" dirty="0" smtClean="0">
                <a:solidFill>
                  <a:schemeClr val="tx1"/>
                </a:solidFill>
                <a:effectLst/>
                <a:latin typeface="+mn-lt"/>
                <a:ea typeface="+mn-ea"/>
                <a:cs typeface="+mn-cs"/>
              </a:rPr>
              <a:t> that can help students to overcome misunderstandings and move along the learning progression by building their scientific understanding. Response activities facilitate metacognition – they challenge students to think critically about what they and their piers understand. ‘Meaning making’ is encouraged through group dialogue and purposeful practical work.</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We’ve found that trainee teachers, NQTs and teachers who are having to teach outside their specialism find the progression toolkits particularly helpful. Teachers in those positions don’t have the body of experience that helps them to know what the common misconceptions are and how to respond to them to build understanding; the research-informed progression toolkit helps them to do that.</a:t>
            </a:r>
            <a:endParaRPr lang="en-GB" dirty="0" smtClean="0"/>
          </a:p>
        </p:txBody>
      </p:sp>
      <p:sp>
        <p:nvSpPr>
          <p:cNvPr id="4" name="Slide Number Placeholder 3"/>
          <p:cNvSpPr>
            <a:spLocks noGrp="1"/>
          </p:cNvSpPr>
          <p:nvPr>
            <p:ph type="sldNum" sz="quarter" idx="10"/>
          </p:nvPr>
        </p:nvSpPr>
        <p:spPr/>
        <p:txBody>
          <a:bodyPr/>
          <a:lstStyle/>
          <a:p>
            <a:fld id="{0269A239-DF3A-4D0C-A85B-69FB5CB1A26C}" type="slidenum">
              <a:rPr lang="en-GB" smtClean="0"/>
              <a:pPr/>
              <a:t>12</a:t>
            </a:fld>
            <a:endParaRPr lang="en-GB"/>
          </a:p>
        </p:txBody>
      </p:sp>
    </p:spTree>
    <p:extLst>
      <p:ext uri="{BB962C8B-B14F-4D97-AF65-F5344CB8AC3E}">
        <p14:creationId xmlns:p14="http://schemas.microsoft.com/office/powerpoint/2010/main" val="3107223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269A239-DF3A-4D0C-A85B-69FB5CB1A26C}" type="slidenum">
              <a:rPr lang="en-GB" smtClean="0"/>
              <a:pPr/>
              <a:t>13</a:t>
            </a:fld>
            <a:endParaRPr lang="en-GB"/>
          </a:p>
        </p:txBody>
      </p:sp>
    </p:spTree>
    <p:extLst>
      <p:ext uri="{BB962C8B-B14F-4D97-AF65-F5344CB8AC3E}">
        <p14:creationId xmlns:p14="http://schemas.microsoft.com/office/powerpoint/2010/main" val="11516036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269A239-DF3A-4D0C-A85B-69FB5CB1A26C}" type="slidenum">
              <a:rPr lang="en-GB" smtClean="0"/>
              <a:pPr/>
              <a:t>14</a:t>
            </a:fld>
            <a:endParaRPr lang="en-GB"/>
          </a:p>
        </p:txBody>
      </p:sp>
    </p:spTree>
    <p:extLst>
      <p:ext uri="{BB962C8B-B14F-4D97-AF65-F5344CB8AC3E}">
        <p14:creationId xmlns:p14="http://schemas.microsoft.com/office/powerpoint/2010/main" val="22340045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We’ve surveyed the research literature and systematically developed resources for all of the key concepts that teachers will be teaching in secondary science. The key concepts are universal – so the resources are not tied to any particular exam board or specification that you may be teaching at GCSE level, or even to the current iteration of the English National Curriculum. It doesn’t matter where in the world you’re teaching science, or which specification you’re using, the </a:t>
            </a:r>
            <a:r>
              <a:rPr lang="en-GB" sz="1200" i="1" kern="1200" dirty="0" smtClean="0">
                <a:solidFill>
                  <a:schemeClr val="tx1"/>
                </a:solidFill>
                <a:effectLst/>
                <a:latin typeface="+mn-lt"/>
                <a:ea typeface="+mn-ea"/>
                <a:cs typeface="+mn-cs"/>
              </a:rPr>
              <a:t>Best Evidence Science Teaching</a:t>
            </a:r>
            <a:r>
              <a:rPr lang="en-GB" sz="1200" kern="1200" dirty="0" smtClean="0">
                <a:solidFill>
                  <a:schemeClr val="tx1"/>
                </a:solidFill>
                <a:effectLst/>
                <a:latin typeface="+mn-lt"/>
                <a:ea typeface="+mn-ea"/>
                <a:cs typeface="+mn-cs"/>
              </a:rPr>
              <a:t> resources cover key concepts that you will be teaching. So you should be able to incorporate them into your existing schemes of work.</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We’ve also used research evidence on learning progressions and sequencing of ideas to produce ‘subject maps’. These illustrate how key concepts in science can be sequenced and linked together to build understanding of the </a:t>
            </a:r>
            <a:r>
              <a:rPr lang="en-GB" sz="1200" b="1" kern="1200" dirty="0" smtClean="0">
                <a:solidFill>
                  <a:schemeClr val="tx1"/>
                </a:solidFill>
                <a:effectLst/>
                <a:latin typeface="+mn-lt"/>
                <a:ea typeface="+mn-ea"/>
                <a:cs typeface="+mn-cs"/>
              </a:rPr>
              <a:t>big ideas</a:t>
            </a:r>
            <a:r>
              <a:rPr lang="en-GB" sz="1200" kern="1200" dirty="0" smtClean="0">
                <a:solidFill>
                  <a:schemeClr val="tx1"/>
                </a:solidFill>
                <a:effectLst/>
                <a:latin typeface="+mn-lt"/>
                <a:ea typeface="+mn-ea"/>
                <a:cs typeface="+mn-cs"/>
              </a:rPr>
              <a:t> of biology, chemistry, Earth science and physics. So if you find yourself wanting, or being required to, re-develop your secondary science curriculum in school, you may find these helpful. We’ve worked with a couple of schools in Yorkshire who were tasked with redeveloping their Key Stage 3 science curriculum - in one case they were given a single INSET day in which to do so! – and they wanted to base their decisions on some research evidence. They used the research-informed resources in </a:t>
            </a:r>
            <a:r>
              <a:rPr lang="en-GB" sz="1200" i="1" kern="1200" dirty="0" smtClean="0">
                <a:solidFill>
                  <a:schemeClr val="tx1"/>
                </a:solidFill>
                <a:effectLst/>
                <a:latin typeface="+mn-lt"/>
                <a:ea typeface="+mn-ea"/>
                <a:cs typeface="+mn-cs"/>
              </a:rPr>
              <a:t>Best Evidence Science Teaching</a:t>
            </a:r>
            <a:r>
              <a:rPr lang="en-GB" sz="1200" kern="1200" dirty="0" smtClean="0">
                <a:solidFill>
                  <a:schemeClr val="tx1"/>
                </a:solidFill>
                <a:effectLst/>
                <a:latin typeface="+mn-lt"/>
                <a:ea typeface="+mn-ea"/>
                <a:cs typeface="+mn-cs"/>
              </a:rPr>
              <a:t> as a starting point.</a:t>
            </a:r>
            <a:endParaRPr lang="en-GB" dirty="0"/>
          </a:p>
        </p:txBody>
      </p:sp>
      <p:sp>
        <p:nvSpPr>
          <p:cNvPr id="4" name="Slide Number Placeholder 3"/>
          <p:cNvSpPr>
            <a:spLocks noGrp="1"/>
          </p:cNvSpPr>
          <p:nvPr>
            <p:ph type="sldNum" sz="quarter" idx="10"/>
          </p:nvPr>
        </p:nvSpPr>
        <p:spPr/>
        <p:txBody>
          <a:bodyPr/>
          <a:lstStyle/>
          <a:p>
            <a:fld id="{0269A239-DF3A-4D0C-A85B-69FB5CB1A26C}" type="slidenum">
              <a:rPr lang="en-GB" smtClean="0"/>
              <a:pPr/>
              <a:t>15</a:t>
            </a:fld>
            <a:endParaRPr lang="en-GB"/>
          </a:p>
        </p:txBody>
      </p:sp>
    </p:spTree>
    <p:extLst>
      <p:ext uri="{BB962C8B-B14F-4D97-AF65-F5344CB8AC3E}">
        <p14:creationId xmlns:p14="http://schemas.microsoft.com/office/powerpoint/2010/main" val="22378955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So how might a science</a:t>
            </a:r>
            <a:r>
              <a:rPr lang="en-GB" baseline="0" dirty="0" smtClean="0"/>
              <a:t> teacher use the </a:t>
            </a:r>
            <a:r>
              <a:rPr lang="en-GB" i="1" baseline="0" dirty="0" smtClean="0"/>
              <a:t>Best Evidence Science Teaching</a:t>
            </a:r>
            <a:r>
              <a:rPr lang="en-GB" baseline="0" dirty="0" smtClean="0"/>
              <a:t> resources to start developing evidence-based practices in their classroom?</a:t>
            </a:r>
            <a:endParaRPr lang="en-GB" dirty="0" smtClean="0"/>
          </a:p>
        </p:txBody>
      </p:sp>
      <p:sp>
        <p:nvSpPr>
          <p:cNvPr id="4" name="Slide Number Placeholder 3"/>
          <p:cNvSpPr>
            <a:spLocks noGrp="1"/>
          </p:cNvSpPr>
          <p:nvPr>
            <p:ph type="sldNum" sz="quarter" idx="5"/>
          </p:nvPr>
        </p:nvSpPr>
        <p:spPr/>
        <p:txBody>
          <a:bodyPr/>
          <a:lstStyle/>
          <a:p>
            <a:fld id="{0269A239-DF3A-4D0C-A85B-69FB5CB1A26C}" type="slidenum">
              <a:rPr lang="en-GB" smtClean="0"/>
              <a:pPr/>
              <a:t>16</a:t>
            </a:fld>
            <a:endParaRPr lang="en-GB"/>
          </a:p>
        </p:txBody>
      </p:sp>
    </p:spTree>
    <p:extLst>
      <p:ext uri="{BB962C8B-B14F-4D97-AF65-F5344CB8AC3E}">
        <p14:creationId xmlns:p14="http://schemas.microsoft.com/office/powerpoint/2010/main" val="6427400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Coincidentally, as we were developing </a:t>
            </a:r>
            <a:r>
              <a:rPr lang="en-GB" i="1" dirty="0" smtClean="0"/>
              <a:t>Best Evidence Science Teaching</a:t>
            </a:r>
            <a:r>
              <a:rPr lang="en-GB" dirty="0" smtClean="0"/>
              <a:t> over the last 5 years, the Education</a:t>
            </a:r>
            <a:r>
              <a:rPr lang="en-GB" baseline="0" dirty="0" smtClean="0"/>
              <a:t> Endowment Foundation (EEF) was developing its </a:t>
            </a:r>
            <a:r>
              <a:rPr lang="en-GB" i="1" baseline="0" dirty="0" smtClean="0"/>
              <a:t>Improving Secondary Science</a:t>
            </a:r>
            <a:r>
              <a:rPr lang="en-GB" baseline="0" dirty="0" smtClean="0"/>
              <a:t> guidance report, published in 2018. That report cites </a:t>
            </a:r>
            <a:r>
              <a:rPr lang="en-GB" i="1" dirty="0" smtClean="0"/>
              <a:t>Best Evidence Science Teaching</a:t>
            </a:r>
            <a:r>
              <a:rPr lang="en-GB" dirty="0" smtClean="0"/>
              <a:t> as a good source of diagnostic questions and a good source of activities that promote metacognitive talk and dialogue.</a:t>
            </a:r>
          </a:p>
        </p:txBody>
      </p:sp>
      <p:sp>
        <p:nvSpPr>
          <p:cNvPr id="4" name="Slide Number Placeholder 3"/>
          <p:cNvSpPr>
            <a:spLocks noGrp="1"/>
          </p:cNvSpPr>
          <p:nvPr>
            <p:ph type="sldNum" sz="quarter" idx="10"/>
          </p:nvPr>
        </p:nvSpPr>
        <p:spPr/>
        <p:txBody>
          <a:bodyPr/>
          <a:lstStyle/>
          <a:p>
            <a:fld id="{0269A239-DF3A-4D0C-A85B-69FB5CB1A26C}" type="slidenum">
              <a:rPr lang="en-GB" smtClean="0"/>
              <a:pPr/>
              <a:t>17</a:t>
            </a:fld>
            <a:endParaRPr lang="en-GB"/>
          </a:p>
        </p:txBody>
      </p:sp>
    </p:spTree>
    <p:extLst>
      <p:ext uri="{BB962C8B-B14F-4D97-AF65-F5344CB8AC3E}">
        <p14:creationId xmlns:p14="http://schemas.microsoft.com/office/powerpoint/2010/main" val="16901842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The EEF report makes s</a:t>
            </a:r>
            <a:r>
              <a:rPr lang="en-GB" baseline="0" dirty="0" smtClean="0"/>
              <a:t>even main recommendations…</a:t>
            </a:r>
            <a:endParaRPr lang="en-GB" dirty="0" smtClean="0"/>
          </a:p>
          <a:p>
            <a:endParaRPr lang="en-GB" dirty="0" smtClean="0"/>
          </a:p>
          <a:p>
            <a:r>
              <a:rPr lang="en-GB" dirty="0" smtClean="0"/>
              <a:t>Or,</a:t>
            </a:r>
            <a:r>
              <a:rPr lang="en-GB" baseline="0" dirty="0" smtClean="0"/>
              <a:t> t</a:t>
            </a:r>
            <a:r>
              <a:rPr lang="en-GB" dirty="0" smtClean="0"/>
              <a:t>o</a:t>
            </a:r>
            <a:r>
              <a:rPr lang="en-GB" baseline="0" dirty="0" smtClean="0"/>
              <a:t> put it another way, t</a:t>
            </a:r>
            <a:r>
              <a:rPr lang="en-GB" dirty="0" smtClean="0"/>
              <a:t>he report identified seven main areas in which the development of evidence-based</a:t>
            </a:r>
            <a:r>
              <a:rPr lang="en-GB" baseline="0" dirty="0" smtClean="0"/>
              <a:t> approaches could help to improve the teaching and learning of secondary science. So these seven areas provide a framework that could help to focus efforts in developing evidence-based approaches in school.</a:t>
            </a:r>
            <a:endParaRPr lang="en-GB" dirty="0"/>
          </a:p>
        </p:txBody>
      </p:sp>
      <p:sp>
        <p:nvSpPr>
          <p:cNvPr id="4" name="Slide Number Placeholder 3"/>
          <p:cNvSpPr>
            <a:spLocks noGrp="1"/>
          </p:cNvSpPr>
          <p:nvPr>
            <p:ph type="sldNum" sz="quarter" idx="10"/>
          </p:nvPr>
        </p:nvSpPr>
        <p:spPr/>
        <p:txBody>
          <a:bodyPr/>
          <a:lstStyle/>
          <a:p>
            <a:fld id="{0269A239-DF3A-4D0C-A85B-69FB5CB1A26C}" type="slidenum">
              <a:rPr lang="en-GB" smtClean="0"/>
              <a:pPr/>
              <a:t>18</a:t>
            </a:fld>
            <a:endParaRPr lang="en-GB"/>
          </a:p>
        </p:txBody>
      </p:sp>
    </p:spTree>
    <p:extLst>
      <p:ext uri="{BB962C8B-B14F-4D97-AF65-F5344CB8AC3E}">
        <p14:creationId xmlns:p14="http://schemas.microsoft.com/office/powerpoint/2010/main" val="39450871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Looking back at the diagnostic question I showed earlier, it’s obviously helping to provide evidence of preconceptions that students might have. The key phrase</a:t>
            </a:r>
            <a:r>
              <a:rPr lang="en-GB" baseline="0" dirty="0" smtClean="0"/>
              <a:t> in EEF recommendation #1 is “Build on…”. When students answer this diagnostic question, it provides feedback from student to teacher about what they’re thinking (recommendation #7). The teacher could then provide feedback to the students about what they’ve misunderstood – perhaps the question could be used as the basis for some dialogic questioning, or students could talk in small groups about what they think are the right and wrong answers – and </a:t>
            </a:r>
            <a:r>
              <a:rPr lang="en-GB" i="1" baseline="0" dirty="0" smtClean="0"/>
              <a:t>why</a:t>
            </a:r>
            <a:r>
              <a:rPr lang="en-GB" baseline="0" dirty="0" smtClean="0"/>
              <a:t>. This can help to move their thinking on from their preconceptions towards the scientific understanding we would want them to have – and in doing so, help them to retain and retrieve the knowledge needed to understand key concepts (recommendation #4).</a:t>
            </a:r>
            <a:endParaRPr lang="en-GB" dirty="0"/>
          </a:p>
        </p:txBody>
      </p:sp>
      <p:sp>
        <p:nvSpPr>
          <p:cNvPr id="4" name="Slide Number Placeholder 3"/>
          <p:cNvSpPr>
            <a:spLocks noGrp="1"/>
          </p:cNvSpPr>
          <p:nvPr>
            <p:ph type="sldNum" sz="quarter" idx="10"/>
          </p:nvPr>
        </p:nvSpPr>
        <p:spPr/>
        <p:txBody>
          <a:bodyPr/>
          <a:lstStyle/>
          <a:p>
            <a:fld id="{0269A239-DF3A-4D0C-A85B-69FB5CB1A26C}" type="slidenum">
              <a:rPr lang="en-GB" smtClean="0"/>
              <a:pPr/>
              <a:t>19</a:t>
            </a:fld>
            <a:endParaRPr lang="en-GB"/>
          </a:p>
        </p:txBody>
      </p:sp>
    </p:spTree>
    <p:extLst>
      <p:ext uri="{BB962C8B-B14F-4D97-AF65-F5344CB8AC3E}">
        <p14:creationId xmlns:p14="http://schemas.microsoft.com/office/powerpoint/2010/main" val="5856183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EEF published an ‘audit tool’ to accompany their report,</a:t>
            </a:r>
            <a:r>
              <a:rPr lang="en-GB" baseline="0" dirty="0" smtClean="0"/>
              <a:t> in which they have set out short descriptors of what they think are ineffective, intermediate and exemplary practice in each of the seven areas. This is one page from the audit tool, and it relates to the first area – Preconceptions.</a:t>
            </a:r>
          </a:p>
          <a:p>
            <a:endParaRPr lang="en-GB" baseline="0" dirty="0" smtClean="0"/>
          </a:p>
          <a:p>
            <a:r>
              <a:rPr lang="en-GB" baseline="0" dirty="0" smtClean="0"/>
              <a:t>The first row is about teachers’ knowledge of common misconceptions.</a:t>
            </a:r>
            <a:endParaRPr lang="en-GB" dirty="0" smtClean="0"/>
          </a:p>
        </p:txBody>
      </p:sp>
      <p:sp>
        <p:nvSpPr>
          <p:cNvPr id="4" name="Slide Number Placeholder 3"/>
          <p:cNvSpPr>
            <a:spLocks noGrp="1"/>
          </p:cNvSpPr>
          <p:nvPr>
            <p:ph type="sldNum" sz="quarter" idx="10"/>
          </p:nvPr>
        </p:nvSpPr>
        <p:spPr/>
        <p:txBody>
          <a:bodyPr/>
          <a:lstStyle/>
          <a:p>
            <a:fld id="{0269A239-DF3A-4D0C-A85B-69FB5CB1A26C}" type="slidenum">
              <a:rPr lang="en-GB" smtClean="0"/>
              <a:pPr/>
              <a:t>20</a:t>
            </a:fld>
            <a:endParaRPr lang="en-GB"/>
          </a:p>
        </p:txBody>
      </p:sp>
    </p:spTree>
    <p:extLst>
      <p:ext uri="{BB962C8B-B14F-4D97-AF65-F5344CB8AC3E}">
        <p14:creationId xmlns:p14="http://schemas.microsoft.com/office/powerpoint/2010/main" val="12849185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It’s easy to see how the resources we’ve developed for </a:t>
            </a:r>
            <a:r>
              <a:rPr lang="en-GB" i="1" baseline="0" dirty="0" smtClean="0"/>
              <a:t>Best Evidence Science Teaching</a:t>
            </a:r>
            <a:r>
              <a:rPr lang="en-GB" baseline="0" dirty="0" smtClean="0"/>
              <a:t> could help a teacher to start moving from left to right along those descriptors.</a:t>
            </a:r>
            <a:endParaRPr lang="en-GB" dirty="0" smtClean="0"/>
          </a:p>
        </p:txBody>
      </p:sp>
      <p:sp>
        <p:nvSpPr>
          <p:cNvPr id="4" name="Slide Number Placeholder 3"/>
          <p:cNvSpPr>
            <a:spLocks noGrp="1"/>
          </p:cNvSpPr>
          <p:nvPr>
            <p:ph type="sldNum" sz="quarter" idx="10"/>
          </p:nvPr>
        </p:nvSpPr>
        <p:spPr/>
        <p:txBody>
          <a:bodyPr/>
          <a:lstStyle/>
          <a:p>
            <a:fld id="{0269A239-DF3A-4D0C-A85B-69FB5CB1A26C}" type="slidenum">
              <a:rPr lang="en-GB" smtClean="0"/>
              <a:pPr/>
              <a:t>21</a:t>
            </a:fld>
            <a:endParaRPr lang="en-GB"/>
          </a:p>
        </p:txBody>
      </p:sp>
    </p:spTree>
    <p:extLst>
      <p:ext uri="{BB962C8B-B14F-4D97-AF65-F5344CB8AC3E}">
        <p14:creationId xmlns:p14="http://schemas.microsoft.com/office/powerpoint/2010/main" val="24648805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second and third rows are about teachers uncovering and resolving misconceptions in their students’ thinking.</a:t>
            </a:r>
            <a:endParaRPr lang="en-GB" dirty="0" smtClean="0"/>
          </a:p>
        </p:txBody>
      </p:sp>
      <p:sp>
        <p:nvSpPr>
          <p:cNvPr id="4" name="Slide Number Placeholder 3"/>
          <p:cNvSpPr>
            <a:spLocks noGrp="1"/>
          </p:cNvSpPr>
          <p:nvPr>
            <p:ph type="sldNum" sz="quarter" idx="10"/>
          </p:nvPr>
        </p:nvSpPr>
        <p:spPr/>
        <p:txBody>
          <a:bodyPr/>
          <a:lstStyle/>
          <a:p>
            <a:fld id="{0269A239-DF3A-4D0C-A85B-69FB5CB1A26C}" type="slidenum">
              <a:rPr lang="en-GB" smtClean="0"/>
              <a:pPr/>
              <a:t>22</a:t>
            </a:fld>
            <a:endParaRPr lang="en-GB"/>
          </a:p>
        </p:txBody>
      </p:sp>
    </p:spTree>
    <p:extLst>
      <p:ext uri="{BB962C8B-B14F-4D97-AF65-F5344CB8AC3E}">
        <p14:creationId xmlns:p14="http://schemas.microsoft.com/office/powerpoint/2010/main" val="31055276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Again, it’s easy to see how the resources we’ve developed for </a:t>
            </a:r>
            <a:r>
              <a:rPr lang="en-GB" i="1" baseline="0" dirty="0" smtClean="0"/>
              <a:t>Best Evidence Science Teaching</a:t>
            </a:r>
            <a:r>
              <a:rPr lang="en-GB" baseline="0" dirty="0" smtClean="0"/>
              <a:t> could help a teacher to start moving from left to right along those descriptors.</a:t>
            </a:r>
            <a:endParaRPr lang="en-GB" dirty="0" smtClean="0"/>
          </a:p>
          <a:p>
            <a:endParaRPr lang="en-GB" dirty="0"/>
          </a:p>
        </p:txBody>
      </p:sp>
      <p:sp>
        <p:nvSpPr>
          <p:cNvPr id="4" name="Slide Number Placeholder 3"/>
          <p:cNvSpPr>
            <a:spLocks noGrp="1"/>
          </p:cNvSpPr>
          <p:nvPr>
            <p:ph type="sldNum" sz="quarter" idx="10"/>
          </p:nvPr>
        </p:nvSpPr>
        <p:spPr/>
        <p:txBody>
          <a:bodyPr/>
          <a:lstStyle/>
          <a:p>
            <a:fld id="{0269A239-DF3A-4D0C-A85B-69FB5CB1A26C}" type="slidenum">
              <a:rPr lang="en-GB" smtClean="0"/>
              <a:pPr/>
              <a:t>23</a:t>
            </a:fld>
            <a:endParaRPr lang="en-GB"/>
          </a:p>
        </p:txBody>
      </p:sp>
    </p:spTree>
    <p:extLst>
      <p:ext uri="{BB962C8B-B14F-4D97-AF65-F5344CB8AC3E}">
        <p14:creationId xmlns:p14="http://schemas.microsoft.com/office/powerpoint/2010/main" val="42932515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We’ve produced a poster that suggests</a:t>
            </a:r>
            <a:r>
              <a:rPr lang="en-GB" baseline="0" dirty="0" smtClean="0"/>
              <a:t> how the </a:t>
            </a:r>
            <a:r>
              <a:rPr lang="en-GB" i="1" baseline="0" dirty="0" smtClean="0"/>
              <a:t>Best Evidence Science Teaching</a:t>
            </a:r>
            <a:r>
              <a:rPr lang="en-GB" baseline="0" dirty="0" smtClean="0"/>
              <a:t> resources can help teachers to start developing research-informed approaches in the seven main areas identified in the EEF report.</a:t>
            </a:r>
          </a:p>
          <a:p>
            <a:endParaRPr lang="en-GB" baseline="0" dirty="0" smtClean="0"/>
          </a:p>
          <a:p>
            <a:r>
              <a:rPr lang="en-GB" baseline="0" dirty="0" smtClean="0"/>
              <a:t>We would never claim that </a:t>
            </a:r>
            <a:r>
              <a:rPr lang="en-GB" i="1" baseline="0" dirty="0" smtClean="0"/>
              <a:t>Best Evidence Science Teaching</a:t>
            </a:r>
            <a:r>
              <a:rPr lang="en-GB" baseline="0" dirty="0" smtClean="0"/>
              <a:t> is a quick fix to meeting the EEF’s recommendations, or to developing evidence-based practises in classrooms, but we do think the research-informed resources we’ve developed can be a useful tool for teachers in working towards this.</a:t>
            </a:r>
          </a:p>
          <a:p>
            <a:endParaRPr lang="en-GB" baseline="0" dirty="0" smtClean="0"/>
          </a:p>
          <a:p>
            <a:r>
              <a:rPr lang="en-GB" baseline="0" dirty="0" smtClean="0"/>
              <a:t>The poster can be downloaded for free from www.BestEvidenceScienceTeaching.org</a:t>
            </a:r>
            <a:endParaRPr lang="en-GB" dirty="0"/>
          </a:p>
        </p:txBody>
      </p:sp>
      <p:sp>
        <p:nvSpPr>
          <p:cNvPr id="4" name="Slide Number Placeholder 3"/>
          <p:cNvSpPr>
            <a:spLocks noGrp="1"/>
          </p:cNvSpPr>
          <p:nvPr>
            <p:ph type="sldNum" sz="quarter" idx="10"/>
          </p:nvPr>
        </p:nvSpPr>
        <p:spPr/>
        <p:txBody>
          <a:bodyPr/>
          <a:lstStyle/>
          <a:p>
            <a:fld id="{0269A239-DF3A-4D0C-A85B-69FB5CB1A26C}" type="slidenum">
              <a:rPr lang="en-GB" smtClean="0"/>
              <a:pPr/>
              <a:t>24</a:t>
            </a:fld>
            <a:endParaRPr lang="en-GB"/>
          </a:p>
        </p:txBody>
      </p:sp>
    </p:spTree>
    <p:extLst>
      <p:ext uri="{BB962C8B-B14F-4D97-AF65-F5344CB8AC3E}">
        <p14:creationId xmlns:p14="http://schemas.microsoft.com/office/powerpoint/2010/main" val="36862208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There are some common formats of diagnostic questions that we have used – not exclusively – but repeatedly t</a:t>
            </a:r>
            <a:r>
              <a:rPr lang="en-GB" dirty="0" smtClean="0"/>
              <a:t>hroughout the</a:t>
            </a:r>
            <a:r>
              <a:rPr lang="en-GB" baseline="0" dirty="0" smtClean="0"/>
              <a:t> </a:t>
            </a:r>
            <a:r>
              <a:rPr lang="en-GB" i="1" baseline="0" dirty="0" smtClean="0"/>
              <a:t>Best Evidence Science Teaching</a:t>
            </a:r>
            <a:r>
              <a:rPr lang="en-GB" baseline="0" dirty="0" smtClean="0"/>
              <a:t> resources, because they are powerfully diagnostic; that is, they provide very useful evidence about what students are thinking (what they understand, and what their misconceptions are), and why they are thinking it.</a:t>
            </a:r>
          </a:p>
          <a:p>
            <a:endParaRPr lang="en-GB" dirty="0" smtClean="0"/>
          </a:p>
          <a:p>
            <a:r>
              <a:rPr lang="en-GB" dirty="0" smtClean="0"/>
              <a:t>The</a:t>
            </a:r>
            <a:r>
              <a:rPr lang="en-GB" baseline="0" dirty="0" smtClean="0"/>
              <a:t> following slides show examples of some of these useful formats of diagnostic questions.</a:t>
            </a:r>
            <a:endParaRPr lang="en-GB" dirty="0"/>
          </a:p>
        </p:txBody>
      </p:sp>
      <p:sp>
        <p:nvSpPr>
          <p:cNvPr id="4" name="Slide Number Placeholder 3"/>
          <p:cNvSpPr>
            <a:spLocks noGrp="1"/>
          </p:cNvSpPr>
          <p:nvPr>
            <p:ph type="sldNum" sz="quarter" idx="5"/>
          </p:nvPr>
        </p:nvSpPr>
        <p:spPr/>
        <p:txBody>
          <a:bodyPr/>
          <a:lstStyle/>
          <a:p>
            <a:fld id="{0269A239-DF3A-4D0C-A85B-69FB5CB1A26C}" type="slidenum">
              <a:rPr lang="en-GB" smtClean="0"/>
              <a:pPr/>
              <a:t>25</a:t>
            </a:fld>
            <a:endParaRPr lang="en-GB"/>
          </a:p>
        </p:txBody>
      </p:sp>
    </p:spTree>
    <p:extLst>
      <p:ext uri="{BB962C8B-B14F-4D97-AF65-F5344CB8AC3E}">
        <p14:creationId xmlns:p14="http://schemas.microsoft.com/office/powerpoint/2010/main" val="39172590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b="1" dirty="0" smtClean="0"/>
              <a:t>Simple multiple</a:t>
            </a:r>
            <a:r>
              <a:rPr lang="en-GB" b="1" baseline="0" dirty="0" smtClean="0"/>
              <a:t> choice</a:t>
            </a:r>
            <a:endParaRPr lang="en-GB" b="1" dirty="0" smtClean="0"/>
          </a:p>
          <a:p>
            <a:pPr lvl="0"/>
            <a:endParaRPr lang="en-GB" dirty="0" smtClean="0"/>
          </a:p>
          <a:p>
            <a:pPr lvl="0"/>
            <a:r>
              <a:rPr lang="en-GB" dirty="0" smtClean="0"/>
              <a:t>The answer options </a:t>
            </a:r>
            <a:r>
              <a:rPr lang="en-GB" dirty="0"/>
              <a:t>can be presented </a:t>
            </a:r>
            <a:r>
              <a:rPr lang="en-GB" dirty="0" smtClean="0"/>
              <a:t>as words, numbers, pictures, graphs, equations... etc.</a:t>
            </a:r>
          </a:p>
          <a:p>
            <a:pPr lvl="0"/>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This type of diagnostic question provides </a:t>
            </a:r>
            <a:r>
              <a:rPr lang="en-GB" dirty="0"/>
              <a:t>a quick way to gather evidence of learning. </a:t>
            </a:r>
            <a:r>
              <a:rPr lang="en-GB" dirty="0" smtClean="0"/>
              <a:t>It could be </a:t>
            </a:r>
            <a:r>
              <a:rPr lang="en-GB" dirty="0"/>
              <a:t>completed individually, in small groups to encourage discussion, or with a whole class using a voting system</a:t>
            </a:r>
            <a:r>
              <a:rPr lang="en-GB" dirty="0" smtClean="0"/>
              <a:t>. Students could vote</a:t>
            </a:r>
            <a:r>
              <a:rPr lang="en-GB" baseline="0" dirty="0" smtClean="0"/>
              <a:t> on the answer options using a show of hands, mini whiteboards, apps (e.g. </a:t>
            </a:r>
            <a:r>
              <a:rPr lang="en-GB" baseline="0" dirty="0" err="1" smtClean="0"/>
              <a:t>Plickers</a:t>
            </a:r>
            <a:r>
              <a:rPr lang="en-GB" baseline="0" dirty="0" smtClean="0"/>
              <a:t>), and so on.</a:t>
            </a:r>
            <a:endParaRPr lang="en-GB" dirty="0" smtClean="0"/>
          </a:p>
          <a:p>
            <a:r>
              <a:rPr lang="en-GB" dirty="0"/>
              <a:t> </a:t>
            </a:r>
          </a:p>
          <a:p>
            <a:r>
              <a:rPr lang="en-GB" dirty="0"/>
              <a:t>The ‘distractors’ (the incorrect options) are developed from research on common misunderstandings, to reveal whether students hold these ideas</a:t>
            </a:r>
            <a:r>
              <a:rPr lang="en-GB" dirty="0" smtClean="0"/>
              <a:t>. They are not obviously wrong to a student</a:t>
            </a:r>
            <a:r>
              <a:rPr lang="en-GB" baseline="0" dirty="0" smtClean="0"/>
              <a:t> who holds these misconceptions; the question is more powerfully diagnostic (and testing) because the distractors are strong (i.e. tempting).</a:t>
            </a:r>
            <a:endParaRPr lang="en-GB" dirty="0"/>
          </a:p>
        </p:txBody>
      </p:sp>
      <p:sp>
        <p:nvSpPr>
          <p:cNvPr id="4" name="Slide Number Placeholder 3"/>
          <p:cNvSpPr>
            <a:spLocks noGrp="1"/>
          </p:cNvSpPr>
          <p:nvPr>
            <p:ph type="sldNum" sz="quarter" idx="10"/>
          </p:nvPr>
        </p:nvSpPr>
        <p:spPr/>
        <p:txBody>
          <a:bodyPr/>
          <a:lstStyle/>
          <a:p>
            <a:fld id="{0269A239-DF3A-4D0C-A85B-69FB5CB1A26C}" type="slidenum">
              <a:rPr lang="en-GB" smtClean="0"/>
              <a:pPr/>
              <a:t>26</a:t>
            </a:fld>
            <a:endParaRPr lang="en-GB"/>
          </a:p>
        </p:txBody>
      </p:sp>
    </p:spTree>
    <p:extLst>
      <p:ext uri="{BB962C8B-B14F-4D97-AF65-F5344CB8AC3E}">
        <p14:creationId xmlns:p14="http://schemas.microsoft.com/office/powerpoint/2010/main" val="27051070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b="1" dirty="0" smtClean="0"/>
              <a:t>Two-tier</a:t>
            </a:r>
            <a:r>
              <a:rPr lang="en-GB" b="1" baseline="0" dirty="0" smtClean="0"/>
              <a:t> multiple choice</a:t>
            </a:r>
            <a:endParaRPr lang="en-GB" b="1" dirty="0" smtClean="0"/>
          </a:p>
          <a:p>
            <a:pPr lvl="0"/>
            <a:endParaRPr lang="en-GB" dirty="0" smtClean="0"/>
          </a:p>
          <a:p>
            <a:pPr lvl="0"/>
            <a:r>
              <a:rPr lang="en-GB" dirty="0" smtClean="0"/>
              <a:t>This format is commonly used in the</a:t>
            </a:r>
            <a:r>
              <a:rPr lang="en-GB" baseline="0" dirty="0" smtClean="0"/>
              <a:t> science education research literature.</a:t>
            </a:r>
            <a:endParaRPr lang="en-GB" dirty="0" smtClean="0"/>
          </a:p>
          <a:p>
            <a:pPr lvl="0"/>
            <a:endParaRPr lang="en-GB" dirty="0" smtClean="0"/>
          </a:p>
          <a:p>
            <a:pPr lvl="0"/>
            <a:r>
              <a:rPr lang="en-GB" dirty="0" smtClean="0"/>
              <a:t>It provides </a:t>
            </a:r>
            <a:r>
              <a:rPr lang="en-GB" dirty="0"/>
              <a:t>more information about students’ </a:t>
            </a:r>
            <a:r>
              <a:rPr lang="en-GB" dirty="0" smtClean="0"/>
              <a:t>thinking </a:t>
            </a:r>
            <a:r>
              <a:rPr lang="en-GB" dirty="0"/>
              <a:t>than a simple multiple choice </a:t>
            </a:r>
            <a:r>
              <a:rPr lang="en-GB" dirty="0" smtClean="0"/>
              <a:t>question - it’s </a:t>
            </a:r>
            <a:r>
              <a:rPr lang="en-GB" dirty="0"/>
              <a:t>more </a:t>
            </a:r>
            <a:r>
              <a:rPr lang="en-GB" dirty="0" smtClean="0"/>
              <a:t>powerfully diagnostic.</a:t>
            </a:r>
            <a:endParaRPr lang="en-GB" dirty="0"/>
          </a:p>
          <a:p>
            <a:r>
              <a:rPr lang="en-GB" dirty="0"/>
              <a:t> </a:t>
            </a:r>
          </a:p>
          <a:p>
            <a:pPr lvl="0"/>
            <a:r>
              <a:rPr lang="en-GB" dirty="0"/>
              <a:t>In the first tier, students must select what they think is the correct or best answer</a:t>
            </a:r>
            <a:r>
              <a:rPr lang="en-GB" dirty="0" smtClean="0"/>
              <a:t>. In </a:t>
            </a:r>
            <a:r>
              <a:rPr lang="en-GB" dirty="0"/>
              <a:t>the second tier, students must select the correct or best </a:t>
            </a:r>
            <a:r>
              <a:rPr lang="en-GB" i="1" dirty="0"/>
              <a:t>explanation</a:t>
            </a:r>
            <a:r>
              <a:rPr lang="en-GB" dirty="0"/>
              <a:t> for the answer they chose in the first tier.</a:t>
            </a:r>
          </a:p>
        </p:txBody>
      </p:sp>
      <p:sp>
        <p:nvSpPr>
          <p:cNvPr id="4" name="Slide Number Placeholder 3"/>
          <p:cNvSpPr>
            <a:spLocks noGrp="1"/>
          </p:cNvSpPr>
          <p:nvPr>
            <p:ph type="sldNum" sz="quarter" idx="10"/>
          </p:nvPr>
        </p:nvSpPr>
        <p:spPr/>
        <p:txBody>
          <a:bodyPr/>
          <a:lstStyle/>
          <a:p>
            <a:fld id="{0269A239-DF3A-4D0C-A85B-69FB5CB1A26C}" type="slidenum">
              <a:rPr lang="en-GB" smtClean="0"/>
              <a:pPr/>
              <a:t>27</a:t>
            </a:fld>
            <a:endParaRPr lang="en-GB"/>
          </a:p>
        </p:txBody>
      </p:sp>
    </p:spTree>
    <p:extLst>
      <p:ext uri="{BB962C8B-B14F-4D97-AF65-F5344CB8AC3E}">
        <p14:creationId xmlns:p14="http://schemas.microsoft.com/office/powerpoint/2010/main" val="37410551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b="1" dirty="0" smtClean="0"/>
              <a:t>Confidence grid</a:t>
            </a:r>
          </a:p>
          <a:p>
            <a:pPr lvl="0"/>
            <a:endParaRPr lang="en-GB" dirty="0" smtClean="0"/>
          </a:p>
          <a:p>
            <a:pPr lvl="0"/>
            <a:r>
              <a:rPr lang="en-GB" dirty="0" smtClean="0"/>
              <a:t>This formation provides </a:t>
            </a:r>
            <a:r>
              <a:rPr lang="en-GB" dirty="0"/>
              <a:t>more information about students’ thinking than a simple multiple choice </a:t>
            </a:r>
            <a:r>
              <a:rPr lang="en-GB" dirty="0" smtClean="0"/>
              <a:t>question</a:t>
            </a:r>
            <a:r>
              <a:rPr lang="en-GB" baseline="0" dirty="0" smtClean="0"/>
              <a:t> - </a:t>
            </a:r>
            <a:r>
              <a:rPr lang="en-GB" dirty="0" smtClean="0"/>
              <a:t>it’s </a:t>
            </a:r>
            <a:r>
              <a:rPr lang="en-GB" dirty="0"/>
              <a:t>more </a:t>
            </a:r>
            <a:r>
              <a:rPr lang="en-GB" dirty="0" smtClean="0"/>
              <a:t>powerfully diagnostic.</a:t>
            </a:r>
            <a:endParaRPr lang="en-GB" dirty="0"/>
          </a:p>
          <a:p>
            <a:r>
              <a:rPr lang="en-GB" dirty="0"/>
              <a:t> </a:t>
            </a:r>
          </a:p>
          <a:p>
            <a:pPr lvl="0"/>
            <a:r>
              <a:rPr lang="en-GB" dirty="0"/>
              <a:t>Students must evaluate each statement in turn, rather than homing in on the correct answer</a:t>
            </a:r>
            <a:r>
              <a:rPr lang="en-GB" dirty="0" smtClean="0"/>
              <a:t>. For </a:t>
            </a:r>
            <a:r>
              <a:rPr lang="en-GB" dirty="0"/>
              <a:t>each statement they must indicate their confidence in ruling-in or ruling-out the answer.</a:t>
            </a:r>
          </a:p>
        </p:txBody>
      </p:sp>
      <p:sp>
        <p:nvSpPr>
          <p:cNvPr id="4" name="Slide Number Placeholder 3"/>
          <p:cNvSpPr>
            <a:spLocks noGrp="1"/>
          </p:cNvSpPr>
          <p:nvPr>
            <p:ph type="sldNum" sz="quarter" idx="10"/>
          </p:nvPr>
        </p:nvSpPr>
        <p:spPr/>
        <p:txBody>
          <a:bodyPr/>
          <a:lstStyle/>
          <a:p>
            <a:fld id="{0269A239-DF3A-4D0C-A85B-69FB5CB1A26C}" type="slidenum">
              <a:rPr lang="en-GB" smtClean="0"/>
              <a:pPr/>
              <a:t>28</a:t>
            </a:fld>
            <a:endParaRPr lang="en-GB"/>
          </a:p>
        </p:txBody>
      </p:sp>
    </p:spTree>
    <p:extLst>
      <p:ext uri="{BB962C8B-B14F-4D97-AF65-F5344CB8AC3E}">
        <p14:creationId xmlns:p14="http://schemas.microsoft.com/office/powerpoint/2010/main" val="5226053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b="1" dirty="0" smtClean="0"/>
              <a:t>Focussed cloze</a:t>
            </a:r>
          </a:p>
          <a:p>
            <a:pPr lvl="0"/>
            <a:endParaRPr lang="en-GB" dirty="0" smtClean="0"/>
          </a:p>
          <a:p>
            <a:pPr lvl="0"/>
            <a:r>
              <a:rPr lang="en-GB" dirty="0" smtClean="0"/>
              <a:t>A </a:t>
            </a:r>
            <a:r>
              <a:rPr lang="en-GB" dirty="0"/>
              <a:t>particular type of ‘fill the gaps’ (cloze) activity, in which there are only </a:t>
            </a:r>
            <a:r>
              <a:rPr lang="en-GB" b="1" dirty="0"/>
              <a:t>two</a:t>
            </a:r>
            <a:r>
              <a:rPr lang="en-GB" dirty="0"/>
              <a:t> words from which the student can choose to fill the gaps.</a:t>
            </a:r>
          </a:p>
          <a:p>
            <a:r>
              <a:rPr lang="en-GB" dirty="0"/>
              <a:t> </a:t>
            </a:r>
          </a:p>
          <a:p>
            <a:pPr lvl="0"/>
            <a:r>
              <a:rPr lang="en-GB" dirty="0"/>
              <a:t>The words provided to fill the gaps are a pair of words </a:t>
            </a:r>
            <a:r>
              <a:rPr lang="en-GB" dirty="0" smtClean="0"/>
              <a:t>for which there is research evidence that they </a:t>
            </a:r>
            <a:r>
              <a:rPr lang="en-GB" dirty="0"/>
              <a:t>are commonly </a:t>
            </a:r>
            <a:r>
              <a:rPr lang="en-GB" dirty="0" smtClean="0"/>
              <a:t>confused by students. Because there</a:t>
            </a:r>
            <a:r>
              <a:rPr lang="en-GB" baseline="0" dirty="0" smtClean="0"/>
              <a:t> are</a:t>
            </a:r>
            <a:r>
              <a:rPr lang="en-GB" dirty="0" smtClean="0"/>
              <a:t> </a:t>
            </a:r>
            <a:r>
              <a:rPr lang="en-GB" dirty="0"/>
              <a:t>lots of gaps but only two words, </a:t>
            </a:r>
            <a:r>
              <a:rPr lang="en-GB" dirty="0" smtClean="0"/>
              <a:t>students really need to understand the </a:t>
            </a:r>
            <a:r>
              <a:rPr lang="en-GB" dirty="0"/>
              <a:t>difference between the two </a:t>
            </a:r>
            <a:r>
              <a:rPr lang="en-GB" dirty="0" smtClean="0"/>
              <a:t>words to fill all the gaps correctly.</a:t>
            </a:r>
            <a:endParaRPr lang="en-GB" dirty="0"/>
          </a:p>
        </p:txBody>
      </p:sp>
      <p:sp>
        <p:nvSpPr>
          <p:cNvPr id="4" name="Slide Number Placeholder 3"/>
          <p:cNvSpPr>
            <a:spLocks noGrp="1"/>
          </p:cNvSpPr>
          <p:nvPr>
            <p:ph type="sldNum" sz="quarter" idx="10"/>
          </p:nvPr>
        </p:nvSpPr>
        <p:spPr/>
        <p:txBody>
          <a:bodyPr/>
          <a:lstStyle/>
          <a:p>
            <a:fld id="{0269A239-DF3A-4D0C-A85B-69FB5CB1A26C}" type="slidenum">
              <a:rPr lang="en-GB" smtClean="0"/>
              <a:pPr/>
              <a:t>29</a:t>
            </a:fld>
            <a:endParaRPr lang="en-GB"/>
          </a:p>
        </p:txBody>
      </p:sp>
    </p:spTree>
    <p:extLst>
      <p:ext uri="{BB962C8B-B14F-4D97-AF65-F5344CB8AC3E}">
        <p14:creationId xmlns:p14="http://schemas.microsoft.com/office/powerpoint/2010/main" val="12444602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b="0" dirty="0" smtClean="0"/>
              <a:t>Thinking about this with respect to the area</a:t>
            </a:r>
            <a:r>
              <a:rPr lang="en-GB" b="0" baseline="0" dirty="0" smtClean="0"/>
              <a:t>s identified in the </a:t>
            </a:r>
            <a:r>
              <a:rPr lang="en-GB" b="0" dirty="0" smtClean="0"/>
              <a:t>EEF </a:t>
            </a:r>
            <a:r>
              <a:rPr lang="en-GB" b="0" i="1" dirty="0" smtClean="0"/>
              <a:t>Improving Secondary Science</a:t>
            </a:r>
            <a:r>
              <a:rPr lang="en-GB" b="0" dirty="0" smtClean="0"/>
              <a:t> report, a focussed</a:t>
            </a:r>
            <a:r>
              <a:rPr lang="en-GB" b="0" baseline="0" dirty="0" smtClean="0"/>
              <a:t> cloze activity provides evidence of students’ preconceptions and misunderstanding (area #1), and helps to build their understanding of the language of science (area #6) by encouraging them to think about using words in a scientific (rather than everyday) way.</a:t>
            </a:r>
            <a:endParaRPr lang="en-GB" b="0" dirty="0"/>
          </a:p>
        </p:txBody>
      </p:sp>
      <p:sp>
        <p:nvSpPr>
          <p:cNvPr id="4" name="Slide Number Placeholder 3"/>
          <p:cNvSpPr>
            <a:spLocks noGrp="1"/>
          </p:cNvSpPr>
          <p:nvPr>
            <p:ph type="sldNum" sz="quarter" idx="10"/>
          </p:nvPr>
        </p:nvSpPr>
        <p:spPr/>
        <p:txBody>
          <a:bodyPr/>
          <a:lstStyle/>
          <a:p>
            <a:fld id="{0269A239-DF3A-4D0C-A85B-69FB5CB1A26C}" type="slidenum">
              <a:rPr lang="en-GB" smtClean="0"/>
              <a:pPr/>
              <a:t>30</a:t>
            </a:fld>
            <a:endParaRPr lang="en-GB"/>
          </a:p>
        </p:txBody>
      </p:sp>
    </p:spTree>
    <p:extLst>
      <p:ext uri="{BB962C8B-B14F-4D97-AF65-F5344CB8AC3E}">
        <p14:creationId xmlns:p14="http://schemas.microsoft.com/office/powerpoint/2010/main" val="28435337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There is a greater variety of formats of response activities in the </a:t>
            </a:r>
            <a:r>
              <a:rPr lang="en-GB" i="1" baseline="0" dirty="0" smtClean="0"/>
              <a:t>Best Evidence Science Teaching</a:t>
            </a:r>
            <a:r>
              <a:rPr lang="en-GB" baseline="0" dirty="0" smtClean="0"/>
              <a:t> collection, as many are based on particular activities reported in the research literature. But there are some common general formats of response activities that we have used because they promote ‘meaning making’ and social construction of understanding through small group discussion and metacognitive talk, or through purposeful practical work.</a:t>
            </a:r>
          </a:p>
          <a:p>
            <a:endParaRPr lang="en-GB" dirty="0" smtClean="0"/>
          </a:p>
          <a:p>
            <a:r>
              <a:rPr lang="en-GB" dirty="0" smtClean="0"/>
              <a:t>The</a:t>
            </a:r>
            <a:r>
              <a:rPr lang="en-GB" baseline="0" dirty="0" smtClean="0"/>
              <a:t> following slides show examples of some of these useful formats of response activities.</a:t>
            </a:r>
            <a:endParaRPr lang="en-GB" dirty="0" smtClean="0"/>
          </a:p>
          <a:p>
            <a:endParaRPr lang="en-GB" dirty="0"/>
          </a:p>
        </p:txBody>
      </p:sp>
      <p:sp>
        <p:nvSpPr>
          <p:cNvPr id="4" name="Slide Number Placeholder 3"/>
          <p:cNvSpPr>
            <a:spLocks noGrp="1"/>
          </p:cNvSpPr>
          <p:nvPr>
            <p:ph type="sldNum" sz="quarter" idx="5"/>
          </p:nvPr>
        </p:nvSpPr>
        <p:spPr/>
        <p:txBody>
          <a:bodyPr/>
          <a:lstStyle/>
          <a:p>
            <a:fld id="{0269A239-DF3A-4D0C-A85B-69FB5CB1A26C}" type="slidenum">
              <a:rPr lang="en-GB" smtClean="0"/>
              <a:pPr/>
              <a:t>31</a:t>
            </a:fld>
            <a:endParaRPr lang="en-GB"/>
          </a:p>
        </p:txBody>
      </p:sp>
    </p:spTree>
    <p:extLst>
      <p:ext uri="{BB962C8B-B14F-4D97-AF65-F5344CB8AC3E}">
        <p14:creationId xmlns:p14="http://schemas.microsoft.com/office/powerpoint/2010/main" val="18340149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Small group discussion</a:t>
            </a:r>
          </a:p>
          <a:p>
            <a:endParaRPr lang="en-GB" dirty="0" smtClean="0"/>
          </a:p>
          <a:p>
            <a:r>
              <a:rPr lang="en-GB" dirty="0" smtClean="0"/>
              <a:t>Small group discussion activities facilitate metacognitive</a:t>
            </a:r>
            <a:r>
              <a:rPr lang="en-GB" baseline="0" dirty="0" smtClean="0"/>
              <a:t> talk and dialogue. Students have to think critically about what they know and understand, and discussion encourages ‘meaning making’ through social construction of understanding.</a:t>
            </a:r>
          </a:p>
          <a:p>
            <a:endParaRPr lang="en-GB" baseline="0" dirty="0" smtClean="0"/>
          </a:p>
          <a:p>
            <a:r>
              <a:rPr lang="en-GB" baseline="0" dirty="0" smtClean="0"/>
              <a:t>Listening in to the conversations of each group </a:t>
            </a:r>
            <a:r>
              <a:rPr lang="en-GB" dirty="0"/>
              <a:t>will give you insights into </a:t>
            </a:r>
            <a:r>
              <a:rPr lang="en-GB" dirty="0" smtClean="0"/>
              <a:t>what </a:t>
            </a:r>
            <a:r>
              <a:rPr lang="en-GB" dirty="0"/>
              <a:t>your students are thinking</a:t>
            </a:r>
            <a:r>
              <a:rPr lang="en-GB" dirty="0" smtClean="0"/>
              <a:t>. And careful selection of groups can be helpful: ensure a mix</a:t>
            </a:r>
            <a:r>
              <a:rPr lang="en-GB" baseline="0" dirty="0" smtClean="0"/>
              <a:t> of abilities, and perhaps ask the most confident person to ask as a scribe: tell them they’re not allowed to suggest ideas, but have to write down the main points of the discussion and can ask questions for the rest of the people in the group to answer.</a:t>
            </a:r>
            <a:endParaRPr lang="en-GB" dirty="0"/>
          </a:p>
        </p:txBody>
      </p:sp>
      <p:sp>
        <p:nvSpPr>
          <p:cNvPr id="4" name="Slide Number Placeholder 3"/>
          <p:cNvSpPr>
            <a:spLocks noGrp="1"/>
          </p:cNvSpPr>
          <p:nvPr>
            <p:ph type="sldNum" sz="quarter" idx="10"/>
          </p:nvPr>
        </p:nvSpPr>
        <p:spPr/>
        <p:txBody>
          <a:bodyPr/>
          <a:lstStyle/>
          <a:p>
            <a:fld id="{0269A239-DF3A-4D0C-A85B-69FB5CB1A26C}" type="slidenum">
              <a:rPr lang="en-GB" smtClean="0"/>
              <a:pPr/>
              <a:t>32</a:t>
            </a:fld>
            <a:endParaRPr lang="en-GB"/>
          </a:p>
        </p:txBody>
      </p:sp>
    </p:spTree>
    <p:extLst>
      <p:ext uri="{BB962C8B-B14F-4D97-AF65-F5344CB8AC3E}">
        <p14:creationId xmlns:p14="http://schemas.microsoft.com/office/powerpoint/2010/main" val="8838213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a:t>
            </a:r>
            <a:r>
              <a:rPr lang="en-GB" baseline="0" dirty="0" smtClean="0"/>
              <a:t> is a</a:t>
            </a:r>
            <a:r>
              <a:rPr lang="en-GB" dirty="0" smtClean="0"/>
              <a:t>nother</a:t>
            </a:r>
            <a:r>
              <a:rPr lang="en-GB" baseline="0" dirty="0" smtClean="0"/>
              <a:t> group discussion activity, this time focussed on critiquing a representation. This is a way of making scientific models explicit, and to get students to think critically about the uses and limitations of models.</a:t>
            </a:r>
          </a:p>
          <a:p>
            <a:endParaRPr lang="en-GB" baseline="0" dirty="0" smtClean="0"/>
          </a:p>
          <a:p>
            <a:r>
              <a:rPr lang="en-GB" baseline="0" dirty="0" smtClean="0"/>
              <a:t>The model is presented in this kind of activity </a:t>
            </a:r>
            <a:r>
              <a:rPr lang="en-GB" b="0" baseline="0" dirty="0" smtClean="0"/>
              <a:t>without</a:t>
            </a:r>
            <a:r>
              <a:rPr lang="en-GB" baseline="0" dirty="0" smtClean="0"/>
              <a:t> any indication of whether it’s a good or bad model; students have to talk about what the parts of the model represent, the uses and limitations of the model, and decide for themselves how useful it is.</a:t>
            </a:r>
            <a:endParaRPr lang="en-GB" dirty="0"/>
          </a:p>
        </p:txBody>
      </p:sp>
      <p:sp>
        <p:nvSpPr>
          <p:cNvPr id="4" name="Slide Number Placeholder 3"/>
          <p:cNvSpPr>
            <a:spLocks noGrp="1"/>
          </p:cNvSpPr>
          <p:nvPr>
            <p:ph type="sldNum" sz="quarter" idx="10"/>
          </p:nvPr>
        </p:nvSpPr>
        <p:spPr/>
        <p:txBody>
          <a:bodyPr/>
          <a:lstStyle/>
          <a:p>
            <a:fld id="{0269A239-DF3A-4D0C-A85B-69FB5CB1A26C}" type="slidenum">
              <a:rPr lang="en-GB" smtClean="0"/>
              <a:pPr/>
              <a:t>33</a:t>
            </a:fld>
            <a:endParaRPr lang="en-GB"/>
          </a:p>
        </p:txBody>
      </p:sp>
    </p:spTree>
    <p:extLst>
      <p:ext uri="{BB962C8B-B14F-4D97-AF65-F5344CB8AC3E}">
        <p14:creationId xmlns:p14="http://schemas.microsoft.com/office/powerpoint/2010/main" val="25681843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b="0" dirty="0" smtClean="0"/>
              <a:t>Thinking about this with respect to the area</a:t>
            </a:r>
            <a:r>
              <a:rPr lang="en-GB" b="0" baseline="0" dirty="0" smtClean="0"/>
              <a:t>s identified in the </a:t>
            </a:r>
            <a:r>
              <a:rPr lang="en-GB" b="0" dirty="0" smtClean="0"/>
              <a:t>EEF </a:t>
            </a:r>
            <a:r>
              <a:rPr lang="en-GB" b="0" i="1" dirty="0" smtClean="0"/>
              <a:t>Improving Secondary Science</a:t>
            </a:r>
            <a:r>
              <a:rPr lang="en-GB" b="0" dirty="0" smtClean="0"/>
              <a:t> report, a small group discussion </a:t>
            </a:r>
            <a:r>
              <a:rPr lang="en-GB" b="0" baseline="0" dirty="0" smtClean="0"/>
              <a:t>activity enables students to direct their own learning (area #2) as they build their own understanding through metacognitive talk and dialogue, and in this particular case it also enables them to think explicitly and critically about the use of models in science (area #3).</a:t>
            </a:r>
            <a:endParaRPr lang="en-GB" b="0" dirty="0"/>
          </a:p>
        </p:txBody>
      </p:sp>
      <p:sp>
        <p:nvSpPr>
          <p:cNvPr id="4" name="Slide Number Placeholder 3"/>
          <p:cNvSpPr>
            <a:spLocks noGrp="1"/>
          </p:cNvSpPr>
          <p:nvPr>
            <p:ph type="sldNum" sz="quarter" idx="10"/>
          </p:nvPr>
        </p:nvSpPr>
        <p:spPr/>
        <p:txBody>
          <a:bodyPr/>
          <a:lstStyle/>
          <a:p>
            <a:fld id="{0269A239-DF3A-4D0C-A85B-69FB5CB1A26C}" type="slidenum">
              <a:rPr lang="en-GB" smtClean="0"/>
              <a:pPr/>
              <a:t>34</a:t>
            </a:fld>
            <a:endParaRPr lang="en-GB"/>
          </a:p>
        </p:txBody>
      </p:sp>
    </p:spTree>
    <p:extLst>
      <p:ext uri="{BB962C8B-B14F-4D97-AF65-F5344CB8AC3E}">
        <p14:creationId xmlns:p14="http://schemas.microsoft.com/office/powerpoint/2010/main" val="27247742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Purposeful practical work</a:t>
            </a:r>
          </a:p>
          <a:p>
            <a:endParaRPr lang="en-GB" dirty="0" smtClean="0"/>
          </a:p>
          <a:p>
            <a:r>
              <a:rPr lang="en-GB" dirty="0" smtClean="0"/>
              <a:t>An example of purposeful practical</a:t>
            </a:r>
            <a:r>
              <a:rPr lang="en-GB" baseline="0" dirty="0" smtClean="0"/>
              <a:t> work, in </a:t>
            </a:r>
            <a:r>
              <a:rPr lang="en-GB" dirty="0"/>
              <a:t>the form of a </a:t>
            </a:r>
            <a:r>
              <a:rPr lang="en-GB" b="1" dirty="0"/>
              <a:t>predict-explain-observe-explain</a:t>
            </a:r>
            <a:r>
              <a:rPr lang="en-GB" dirty="0"/>
              <a:t> (PEOE) </a:t>
            </a:r>
            <a:r>
              <a:rPr lang="en-GB" dirty="0" smtClean="0"/>
              <a:t>activity.</a:t>
            </a:r>
            <a:r>
              <a:rPr lang="en-GB" baseline="0" dirty="0" smtClean="0"/>
              <a:t> This</a:t>
            </a:r>
            <a:r>
              <a:rPr lang="en-GB" dirty="0" smtClean="0"/>
              <a:t> </a:t>
            </a:r>
            <a:r>
              <a:rPr lang="en-GB" dirty="0"/>
              <a:t>allows students to apply what they know to make </a:t>
            </a:r>
            <a:r>
              <a:rPr lang="en-GB" dirty="0" smtClean="0"/>
              <a:t>a prediction, challenges their thinking about a phenomenon, and encourages them to build </a:t>
            </a:r>
            <a:r>
              <a:rPr lang="en-GB" dirty="0"/>
              <a:t>explanations for what they have predicted and what they observe</a:t>
            </a:r>
            <a:r>
              <a:rPr lang="en-GB" dirty="0" smtClean="0"/>
              <a:t>.</a:t>
            </a:r>
          </a:p>
          <a:p>
            <a:endParaRPr lang="en-GB" dirty="0" smtClean="0"/>
          </a:p>
          <a:p>
            <a:r>
              <a:rPr lang="en-GB" dirty="0" smtClean="0"/>
              <a:t>The practical</a:t>
            </a:r>
            <a:r>
              <a:rPr lang="en-GB" baseline="0" dirty="0" smtClean="0"/>
              <a:t> work can be very simple</a:t>
            </a:r>
            <a:r>
              <a:rPr lang="en-GB" dirty="0" smtClean="0"/>
              <a:t>, but is powerful because it is used purposefully </a:t>
            </a:r>
            <a:r>
              <a:rPr lang="en-GB" dirty="0"/>
              <a:t>to develop </a:t>
            </a:r>
            <a:r>
              <a:rPr lang="en-GB" dirty="0" smtClean="0"/>
              <a:t>students’ scientific </a:t>
            </a:r>
            <a:r>
              <a:rPr lang="en-GB" dirty="0"/>
              <a:t>understanding </a:t>
            </a:r>
            <a:r>
              <a:rPr lang="en-GB" dirty="0" smtClean="0"/>
              <a:t>as part of a learning progression (in this case, a learning progression on density and buoyancy).</a:t>
            </a:r>
            <a:endParaRPr lang="en-GB" dirty="0"/>
          </a:p>
        </p:txBody>
      </p:sp>
      <p:sp>
        <p:nvSpPr>
          <p:cNvPr id="4" name="Slide Number Placeholder 3"/>
          <p:cNvSpPr>
            <a:spLocks noGrp="1"/>
          </p:cNvSpPr>
          <p:nvPr>
            <p:ph type="sldNum" sz="quarter" idx="10"/>
          </p:nvPr>
        </p:nvSpPr>
        <p:spPr/>
        <p:txBody>
          <a:bodyPr/>
          <a:lstStyle/>
          <a:p>
            <a:fld id="{0269A239-DF3A-4D0C-A85B-69FB5CB1A26C}" type="slidenum">
              <a:rPr lang="en-GB" smtClean="0"/>
              <a:pPr/>
              <a:t>35</a:t>
            </a:fld>
            <a:endParaRPr lang="en-GB"/>
          </a:p>
        </p:txBody>
      </p:sp>
    </p:spTree>
    <p:extLst>
      <p:ext uri="{BB962C8B-B14F-4D97-AF65-F5344CB8AC3E}">
        <p14:creationId xmlns:p14="http://schemas.microsoft.com/office/powerpoint/2010/main" val="9460909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smtClean="0"/>
              <a:t>Thinking about this with respect to the area</a:t>
            </a:r>
            <a:r>
              <a:rPr lang="en-GB" b="0" baseline="0" dirty="0" smtClean="0"/>
              <a:t>s identified in the </a:t>
            </a:r>
            <a:r>
              <a:rPr lang="en-GB" b="0" dirty="0" smtClean="0"/>
              <a:t>EEF </a:t>
            </a:r>
            <a:r>
              <a:rPr lang="en-GB" b="0" i="1" dirty="0" smtClean="0"/>
              <a:t>Improving Secondary Science</a:t>
            </a:r>
            <a:r>
              <a:rPr lang="en-GB" b="0" dirty="0" smtClean="0"/>
              <a:t> report, this kind of practical PEOE </a:t>
            </a:r>
            <a:r>
              <a:rPr lang="en-GB" b="0" baseline="0" dirty="0" smtClean="0"/>
              <a:t>activity enables students to direct their own learning (area #2) as they build explanations for what they have predicted and what they observe, and is purposeful </a:t>
            </a:r>
            <a:r>
              <a:rPr lang="en-GB" dirty="0" smtClean="0"/>
              <a:t>as it helps develop students’ scientific understanding as part of a learning progression (area #5).</a:t>
            </a:r>
          </a:p>
        </p:txBody>
      </p:sp>
      <p:sp>
        <p:nvSpPr>
          <p:cNvPr id="4" name="Slide Number Placeholder 3"/>
          <p:cNvSpPr>
            <a:spLocks noGrp="1"/>
          </p:cNvSpPr>
          <p:nvPr>
            <p:ph type="sldNum" sz="quarter" idx="10"/>
          </p:nvPr>
        </p:nvSpPr>
        <p:spPr/>
        <p:txBody>
          <a:bodyPr/>
          <a:lstStyle/>
          <a:p>
            <a:fld id="{0269A239-DF3A-4D0C-A85B-69FB5CB1A26C}" type="slidenum">
              <a:rPr lang="en-GB" smtClean="0"/>
              <a:pPr/>
              <a:t>36</a:t>
            </a:fld>
            <a:endParaRPr lang="en-GB"/>
          </a:p>
        </p:txBody>
      </p:sp>
    </p:spTree>
    <p:extLst>
      <p:ext uri="{BB962C8B-B14F-4D97-AF65-F5344CB8AC3E}">
        <p14:creationId xmlns:p14="http://schemas.microsoft.com/office/powerpoint/2010/main" val="21444076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269A239-DF3A-4D0C-A85B-69FB5CB1A26C}" type="slidenum">
              <a:rPr lang="en-GB" smtClean="0"/>
              <a:pPr/>
              <a:t>37</a:t>
            </a:fld>
            <a:endParaRPr lang="en-GB"/>
          </a:p>
        </p:txBody>
      </p:sp>
    </p:spTree>
    <p:extLst>
      <p:ext uri="{BB962C8B-B14F-4D97-AF65-F5344CB8AC3E}">
        <p14:creationId xmlns:p14="http://schemas.microsoft.com/office/powerpoint/2010/main" val="34502187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Best Evidence</a:t>
            </a:r>
            <a:r>
              <a:rPr lang="en-GB" i="1" baseline="0" dirty="0" smtClean="0"/>
              <a:t> Science Teaching</a:t>
            </a:r>
            <a:r>
              <a:rPr lang="en-GB" baseline="0" dirty="0" smtClean="0"/>
              <a:t> is being developed at the University of York Science Education Group, with very generous sponsorship from the Salters’ Institute. That partnership has endured for over 35 years, and has included some ground-breaking curriculum development projects over the years. The Salters’ A level courses pioneered context-led teaching of science for students of that age, and </a:t>
            </a:r>
            <a:r>
              <a:rPr lang="en-GB" i="1" baseline="0" dirty="0" smtClean="0"/>
              <a:t>Twenty First Century Science</a:t>
            </a:r>
            <a:r>
              <a:rPr lang="en-GB" baseline="0" dirty="0" smtClean="0"/>
              <a:t> for GCSE led the way in developing students’ scientific literacy alongside their understanding of science ideas.</a:t>
            </a:r>
          </a:p>
          <a:p>
            <a:endParaRPr lang="en-GB" baseline="0" dirty="0" smtClean="0"/>
          </a:p>
          <a:p>
            <a:r>
              <a:rPr lang="en-GB" i="1" dirty="0" smtClean="0"/>
              <a:t>Best Evidence</a:t>
            </a:r>
            <a:r>
              <a:rPr lang="en-GB" i="1" baseline="0" dirty="0" smtClean="0"/>
              <a:t> Science Teaching</a:t>
            </a:r>
            <a:r>
              <a:rPr lang="en-GB" baseline="0" dirty="0" smtClean="0"/>
              <a:t> is the latest body of work to result from that valuable and productive partnership, and it has been a massive undertaking – surveying the research literature systematically for all of the topics in secondary science, distilling it and turning it into “stuff” that teachers can easily access and use.</a:t>
            </a:r>
          </a:p>
          <a:p>
            <a:endParaRPr lang="en-GB" baseline="0" dirty="0" smtClean="0"/>
          </a:p>
          <a:p>
            <a:r>
              <a:rPr lang="en-GB" baseline="0" dirty="0" smtClean="0"/>
              <a:t>We’re also very lucky to be collaborating with STEM Learning, who are making all of the Best Evidence Science Teaching resources available for free on their website.</a:t>
            </a:r>
            <a:endParaRPr lang="en-GB" dirty="0" smtClean="0"/>
          </a:p>
          <a:p>
            <a:endParaRPr lang="en-GB" dirty="0"/>
          </a:p>
        </p:txBody>
      </p:sp>
      <p:sp>
        <p:nvSpPr>
          <p:cNvPr id="4" name="Slide Number Placeholder 3"/>
          <p:cNvSpPr>
            <a:spLocks noGrp="1"/>
          </p:cNvSpPr>
          <p:nvPr>
            <p:ph type="sldNum" sz="quarter" idx="10"/>
          </p:nvPr>
        </p:nvSpPr>
        <p:spPr/>
        <p:txBody>
          <a:bodyPr/>
          <a:lstStyle/>
          <a:p>
            <a:fld id="{0269A239-DF3A-4D0C-A85B-69FB5CB1A26C}" type="slidenum">
              <a:rPr lang="en-GB" smtClean="0"/>
              <a:pPr/>
              <a:t>38</a:t>
            </a:fld>
            <a:endParaRPr lang="en-GB"/>
          </a:p>
        </p:txBody>
      </p:sp>
    </p:spTree>
    <p:extLst>
      <p:ext uri="{BB962C8B-B14F-4D97-AF65-F5344CB8AC3E}">
        <p14:creationId xmlns:p14="http://schemas.microsoft.com/office/powerpoint/2010/main" val="8879873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University of York Science Education Group is part of the</a:t>
            </a:r>
            <a:r>
              <a:rPr lang="en-GB" baseline="0" dirty="0" smtClean="0"/>
              <a:t> Department of Education at York. The Project Director is Professor Judith Bennett; the project was her brainchild, so without her vision and her persistence </a:t>
            </a:r>
            <a:r>
              <a:rPr lang="en-GB" i="1" baseline="0" dirty="0" smtClean="0"/>
              <a:t>Best Evidence Science Teaching</a:t>
            </a:r>
            <a:r>
              <a:rPr lang="en-GB" baseline="0" dirty="0" smtClean="0"/>
              <a:t> would never have existed. The core members of the </a:t>
            </a:r>
            <a:r>
              <a:rPr lang="en-GB" i="1" baseline="0" dirty="0" smtClean="0"/>
              <a:t>Best Evidence Science Teaching</a:t>
            </a:r>
            <a:r>
              <a:rPr lang="en-GB" baseline="0" dirty="0" smtClean="0"/>
              <a:t> development team are Alistair Moore (who leads the development of the biology resources), Helen harden (who leads chemistry and Earth science), and Peter Fairhurst (who leads physics). We must also acknowledge and thank two former members of the University of York Science Education Group: Mary Whitehouse, who put a lot of work into </a:t>
            </a:r>
            <a:r>
              <a:rPr lang="en-GB" i="1" baseline="0" dirty="0" smtClean="0"/>
              <a:t>Best Evidence Science Teaching</a:t>
            </a:r>
            <a:r>
              <a:rPr lang="en-GB" baseline="0" dirty="0" smtClean="0"/>
              <a:t> before she retired, and Professor Robin Millar, whose many years of research into teaching science and diagnostic questions in particular, through projects such as EPSE and York Science, provided some of the foundations upon which </a:t>
            </a:r>
            <a:r>
              <a:rPr lang="en-GB" i="1" baseline="0" dirty="0" smtClean="0"/>
              <a:t>Best Evidence Science Teaching</a:t>
            </a:r>
            <a:r>
              <a:rPr lang="en-GB" baseline="0" dirty="0" smtClean="0"/>
              <a:t> is built.</a:t>
            </a:r>
            <a:endParaRPr lang="en-GB" dirty="0" smtClean="0"/>
          </a:p>
        </p:txBody>
      </p:sp>
      <p:sp>
        <p:nvSpPr>
          <p:cNvPr id="4" name="Slide Number Placeholder 3"/>
          <p:cNvSpPr>
            <a:spLocks noGrp="1"/>
          </p:cNvSpPr>
          <p:nvPr>
            <p:ph type="sldNum" sz="quarter" idx="10"/>
          </p:nvPr>
        </p:nvSpPr>
        <p:spPr/>
        <p:txBody>
          <a:bodyPr/>
          <a:lstStyle/>
          <a:p>
            <a:fld id="{0269A239-DF3A-4D0C-A85B-69FB5CB1A26C}" type="slidenum">
              <a:rPr lang="en-GB" smtClean="0"/>
              <a:pPr/>
              <a:t>39</a:t>
            </a:fld>
            <a:endParaRPr lang="en-GB"/>
          </a:p>
        </p:txBody>
      </p:sp>
    </p:spTree>
    <p:extLst>
      <p:ext uri="{BB962C8B-B14F-4D97-AF65-F5344CB8AC3E}">
        <p14:creationId xmlns:p14="http://schemas.microsoft.com/office/powerpoint/2010/main" val="5008612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All of the </a:t>
            </a:r>
            <a:r>
              <a:rPr lang="en-GB" i="1" baseline="0" dirty="0" smtClean="0"/>
              <a:t>Best Evidence Science Teaching</a:t>
            </a:r>
            <a:r>
              <a:rPr lang="en-GB" baseline="0" dirty="0" smtClean="0"/>
              <a:t> resources are free to download, and at the moment they’re focussed on science at age 11-14 (Key Stage 3 in England).</a:t>
            </a:r>
          </a:p>
          <a:p>
            <a:endParaRPr lang="en-GB" baseline="0" dirty="0" smtClean="0"/>
          </a:p>
          <a:p>
            <a:r>
              <a:rPr lang="en-GB" baseline="0" dirty="0" smtClean="0"/>
              <a:t>We are delighted to announce that, thanks to the generosity of the Salters’ Institute, we have now secured funding for another three years of development work to extend </a:t>
            </a:r>
            <a:r>
              <a:rPr lang="en-GB" i="1" baseline="0" dirty="0" smtClean="0"/>
              <a:t>Best Evidence Science Teaching</a:t>
            </a:r>
            <a:r>
              <a:rPr lang="en-GB" i="0" baseline="0" dirty="0" smtClean="0"/>
              <a:t> up to age 16. Research and development work on BEST 14-16 will commence in 2020, and resources will be published on a topic-by-topic basis from late 2020 through to the end of 2022.</a:t>
            </a:r>
          </a:p>
          <a:p>
            <a:endParaRPr lang="en-GB" i="0" baseline="0" dirty="0" smtClean="0"/>
          </a:p>
          <a:p>
            <a:r>
              <a:rPr lang="en-GB" baseline="0" dirty="0" smtClean="0"/>
              <a:t>Follow us on Twitter (@</a:t>
            </a:r>
            <a:r>
              <a:rPr lang="en-GB" baseline="0" dirty="0" err="1" smtClean="0"/>
              <a:t>BestEvSciTeach</a:t>
            </a:r>
            <a:r>
              <a:rPr lang="en-GB" baseline="0" dirty="0" smtClean="0"/>
              <a:t>) for updates on the publication of new topics, or email uyseg@york.ac.uk and ask to be signed up to our BEST email updates list.</a:t>
            </a:r>
          </a:p>
        </p:txBody>
      </p:sp>
      <p:sp>
        <p:nvSpPr>
          <p:cNvPr id="4" name="Slide Number Placeholder 3"/>
          <p:cNvSpPr>
            <a:spLocks noGrp="1"/>
          </p:cNvSpPr>
          <p:nvPr>
            <p:ph type="sldNum" sz="quarter" idx="10"/>
          </p:nvPr>
        </p:nvSpPr>
        <p:spPr/>
        <p:txBody>
          <a:bodyPr/>
          <a:lstStyle/>
          <a:p>
            <a:fld id="{0269A239-DF3A-4D0C-A85B-69FB5CB1A26C}" type="slidenum">
              <a:rPr lang="en-GB" smtClean="0"/>
              <a:pPr/>
              <a:t>40</a:t>
            </a:fld>
            <a:endParaRPr lang="en-GB"/>
          </a:p>
        </p:txBody>
      </p:sp>
    </p:spTree>
    <p:extLst>
      <p:ext uri="{BB962C8B-B14F-4D97-AF65-F5344CB8AC3E}">
        <p14:creationId xmlns:p14="http://schemas.microsoft.com/office/powerpoint/2010/main" val="4196701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solidFill>
                  <a:schemeClr val="tx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23647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E2C018D-E4DF-4B56-8070-346802205D32}" type="datetimeFigureOut">
              <a:rPr lang="en-GB" smtClean="0"/>
              <a:pPr/>
              <a:t>11/03/2020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840C04-75AA-42A5-9111-52E1A836C88A}" type="slidenum">
              <a:rPr lang="en-GB" smtClean="0"/>
              <a:pPr/>
              <a:t>‹#›</a:t>
            </a:fld>
            <a:endParaRPr lang="en-GB"/>
          </a:p>
        </p:txBody>
      </p:sp>
    </p:spTree>
    <p:extLst>
      <p:ext uri="{BB962C8B-B14F-4D97-AF65-F5344CB8AC3E}">
        <p14:creationId xmlns:p14="http://schemas.microsoft.com/office/powerpoint/2010/main" val="570197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Rectangle 10"/>
          <p:cNvSpPr/>
          <p:nvPr userDrawn="1"/>
        </p:nvSpPr>
        <p:spPr>
          <a:xfrm>
            <a:off x="0" y="6409944"/>
            <a:ext cx="9144000" cy="448056"/>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userDrawn="1"/>
        </p:nvSpPr>
        <p:spPr>
          <a:xfrm>
            <a:off x="0" y="0"/>
            <a:ext cx="9144000" cy="828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104" y="6486362"/>
            <a:ext cx="825169" cy="323999"/>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41958" y="6471972"/>
            <a:ext cx="1890658" cy="324000"/>
          </a:xfrm>
          <a:prstGeom prst="rect">
            <a:avLst/>
          </a:prstGeom>
        </p:spPr>
      </p:pic>
      <p:sp>
        <p:nvSpPr>
          <p:cNvPr id="2" name="Title 1"/>
          <p:cNvSpPr>
            <a:spLocks noGrp="1"/>
          </p:cNvSpPr>
          <p:nvPr>
            <p:ph type="title"/>
          </p:nvPr>
        </p:nvSpPr>
        <p:spPr>
          <a:xfrm>
            <a:off x="448056" y="0"/>
            <a:ext cx="8247888" cy="828000"/>
          </a:xfrm>
        </p:spPr>
        <p:txBody>
          <a:bodyPr>
            <a:normAutofit/>
          </a:bodyPr>
          <a:lstStyle>
            <a:lvl1pPr algn="l">
              <a:defRPr sz="3600">
                <a:solidFill>
                  <a:srgbClr val="23647F"/>
                </a:solidFill>
                <a:latin typeface="Calibri Light" panose="020F0302020204030204" pitchFamily="34" charset="0"/>
                <a:cs typeface="Calibri Light" panose="020F0302020204030204" pitchFamily="34" charset="0"/>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E2C018D-E4DF-4B56-8070-346802205D32}" type="datetimeFigureOut">
              <a:rPr lang="en-GB" smtClean="0"/>
              <a:pPr/>
              <a:t>11/03/2020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840C04-75AA-42A5-9111-52E1A836C88A}" type="slidenum">
              <a:rPr lang="en-GB" smtClean="0"/>
              <a:pPr/>
              <a:t>‹#›</a:t>
            </a:fld>
            <a:endParaRPr lang="en-GB"/>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82331" y="6435972"/>
            <a:ext cx="953413" cy="396000"/>
          </a:xfrm>
          <a:prstGeom prst="rect">
            <a:avLst/>
          </a:prstGeom>
        </p:spPr>
      </p:pic>
    </p:spTree>
    <p:extLst>
      <p:ext uri="{BB962C8B-B14F-4D97-AF65-F5344CB8AC3E}">
        <p14:creationId xmlns:p14="http://schemas.microsoft.com/office/powerpoint/2010/main" val="285621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userDrawn="1"/>
        </p:nvSpPr>
        <p:spPr>
          <a:xfrm>
            <a:off x="0" y="6409944"/>
            <a:ext cx="9144000" cy="448056"/>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104" y="6486362"/>
            <a:ext cx="825169" cy="323999"/>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41958" y="6471972"/>
            <a:ext cx="1890658" cy="324000"/>
          </a:xfrm>
          <a:prstGeom prst="rect">
            <a:avLst/>
          </a:prstGeom>
        </p:spPr>
      </p:pic>
      <p:sp>
        <p:nvSpPr>
          <p:cNvPr id="2" name="Title 1"/>
          <p:cNvSpPr>
            <a:spLocks noGrp="1"/>
          </p:cNvSpPr>
          <p:nvPr>
            <p:ph type="title"/>
          </p:nvPr>
        </p:nvSpPr>
        <p:spPr>
          <a:xfrm>
            <a:off x="685800" y="2660650"/>
            <a:ext cx="7772400" cy="695198"/>
          </a:xfrm>
        </p:spPr>
        <p:txBody>
          <a:bodyPr anchor="t"/>
          <a:lstStyle>
            <a:lvl1pPr algn="ctr">
              <a:defRPr sz="4000" b="1" cap="all">
                <a:solidFill>
                  <a:srgbClr val="23647F"/>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685800" y="3363913"/>
            <a:ext cx="7772400" cy="522287"/>
          </a:xfrm>
        </p:spPr>
        <p:txBody>
          <a:bodyPr anchor="t" anchorCtr="0"/>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DE2C018D-E4DF-4B56-8070-346802205D32}" type="datetimeFigureOut">
              <a:rPr lang="en-GB" smtClean="0"/>
              <a:pPr/>
              <a:t>11/03/2020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840C04-75AA-42A5-9111-52E1A836C88A}" type="slidenum">
              <a:rPr lang="en-GB" smtClean="0"/>
              <a:pPr/>
              <a:t>‹#›</a:t>
            </a:fld>
            <a:endParaRPr lang="en-GB"/>
          </a:p>
        </p:txBody>
      </p:sp>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82331" y="6435972"/>
            <a:ext cx="953413" cy="396000"/>
          </a:xfrm>
          <a:prstGeom prst="rect">
            <a:avLst/>
          </a:prstGeom>
        </p:spPr>
      </p:pic>
    </p:spTree>
    <p:extLst>
      <p:ext uri="{BB962C8B-B14F-4D97-AF65-F5344CB8AC3E}">
        <p14:creationId xmlns:p14="http://schemas.microsoft.com/office/powerpoint/2010/main" val="3826492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0" y="6409944"/>
            <a:ext cx="9144000" cy="448056"/>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104" y="6486362"/>
            <a:ext cx="825169" cy="323999"/>
          </a:xfrm>
          <a:prstGeom prst="rect">
            <a:avLst/>
          </a:prstGeom>
        </p:spPr>
      </p:pic>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41958" y="6471972"/>
            <a:ext cx="1890658" cy="324000"/>
          </a:xfrm>
          <a:prstGeom prst="rect">
            <a:avLst/>
          </a:prstGeom>
        </p:spPr>
      </p:pic>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E2C018D-E4DF-4B56-8070-346802205D32}" type="datetimeFigureOut">
              <a:rPr lang="en-GB" smtClean="0"/>
              <a:pPr/>
              <a:t>11/03/2020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9840C04-75AA-42A5-9111-52E1A836C88A}" type="slidenum">
              <a:rPr lang="en-GB" smtClean="0"/>
              <a:pPr/>
              <a:t>‹#›</a:t>
            </a:fld>
            <a:endParaRPr lang="en-GB"/>
          </a:p>
        </p:txBody>
      </p:sp>
      <p:sp>
        <p:nvSpPr>
          <p:cNvPr id="17" name="Rectangle 16"/>
          <p:cNvSpPr/>
          <p:nvPr userDrawn="1"/>
        </p:nvSpPr>
        <p:spPr>
          <a:xfrm>
            <a:off x="0" y="0"/>
            <a:ext cx="9144000" cy="828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itle 1"/>
          <p:cNvSpPr>
            <a:spLocks noGrp="1"/>
          </p:cNvSpPr>
          <p:nvPr>
            <p:ph type="title"/>
          </p:nvPr>
        </p:nvSpPr>
        <p:spPr>
          <a:xfrm>
            <a:off x="448056" y="0"/>
            <a:ext cx="8247888" cy="828000"/>
          </a:xfrm>
        </p:spPr>
        <p:txBody>
          <a:bodyPr>
            <a:normAutofit/>
          </a:bodyPr>
          <a:lstStyle>
            <a:lvl1pPr algn="l">
              <a:defRPr sz="3600">
                <a:solidFill>
                  <a:srgbClr val="23647F"/>
                </a:solidFill>
                <a:latin typeface="Calibri Light" panose="020F0302020204030204" pitchFamily="34" charset="0"/>
                <a:cs typeface="Calibri Light" panose="020F0302020204030204" pitchFamily="34" charset="0"/>
              </a:defRPr>
            </a:lvl1pPr>
          </a:lstStyle>
          <a:p>
            <a:r>
              <a:rPr lang="en-US" dirty="0"/>
              <a:t>Click to edit Master title style</a:t>
            </a:r>
            <a:endParaRPr lang="en-GB" dirty="0"/>
          </a:p>
        </p:txBody>
      </p:sp>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82331" y="6435972"/>
            <a:ext cx="953413" cy="396000"/>
          </a:xfrm>
          <a:prstGeom prst="rect">
            <a:avLst/>
          </a:prstGeom>
        </p:spPr>
      </p:pic>
    </p:spTree>
    <p:extLst>
      <p:ext uri="{BB962C8B-B14F-4D97-AF65-F5344CB8AC3E}">
        <p14:creationId xmlns:p14="http://schemas.microsoft.com/office/powerpoint/2010/main" val="1624706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4" name="Rectangle 13"/>
          <p:cNvSpPr/>
          <p:nvPr userDrawn="1"/>
        </p:nvSpPr>
        <p:spPr>
          <a:xfrm>
            <a:off x="0" y="6409944"/>
            <a:ext cx="9144000" cy="448056"/>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104" y="6486362"/>
            <a:ext cx="825169" cy="323999"/>
          </a:xfrm>
          <a:prstGeom prst="rect">
            <a:avLst/>
          </a:prstGeom>
        </p:spPr>
      </p:pic>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41958" y="6471972"/>
            <a:ext cx="1890658" cy="324000"/>
          </a:xfrm>
          <a:prstGeom prst="rect">
            <a:avLst/>
          </a:prstGeom>
        </p:spPr>
      </p:pic>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E2C018D-E4DF-4B56-8070-346802205D32}" type="datetimeFigureOut">
              <a:rPr lang="en-GB" smtClean="0"/>
              <a:pPr/>
              <a:t>11/03/2020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9840C04-75AA-42A5-9111-52E1A836C88A}" type="slidenum">
              <a:rPr lang="en-GB" smtClean="0"/>
              <a:pPr/>
              <a:t>‹#›</a:t>
            </a:fld>
            <a:endParaRPr lang="en-GB"/>
          </a:p>
        </p:txBody>
      </p:sp>
      <p:sp>
        <p:nvSpPr>
          <p:cNvPr id="19" name="Rectangle 18"/>
          <p:cNvSpPr/>
          <p:nvPr userDrawn="1"/>
        </p:nvSpPr>
        <p:spPr>
          <a:xfrm>
            <a:off x="0" y="0"/>
            <a:ext cx="9144000" cy="828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itle 1"/>
          <p:cNvSpPr>
            <a:spLocks noGrp="1"/>
          </p:cNvSpPr>
          <p:nvPr>
            <p:ph type="title"/>
          </p:nvPr>
        </p:nvSpPr>
        <p:spPr>
          <a:xfrm>
            <a:off x="448056" y="0"/>
            <a:ext cx="8247888" cy="828000"/>
          </a:xfrm>
        </p:spPr>
        <p:txBody>
          <a:bodyPr>
            <a:normAutofit/>
          </a:bodyPr>
          <a:lstStyle>
            <a:lvl1pPr algn="l">
              <a:defRPr sz="3600">
                <a:solidFill>
                  <a:srgbClr val="23647F"/>
                </a:solidFill>
                <a:latin typeface="Calibri Light" panose="020F0302020204030204" pitchFamily="34" charset="0"/>
                <a:cs typeface="Calibri Light" panose="020F0302020204030204" pitchFamily="34" charset="0"/>
              </a:defRPr>
            </a:lvl1pPr>
          </a:lstStyle>
          <a:p>
            <a:r>
              <a:rPr lang="en-US" dirty="0"/>
              <a:t>Click to edit Master title style</a:t>
            </a:r>
            <a:endParaRPr lang="en-GB" dirty="0"/>
          </a:p>
        </p:txBody>
      </p:sp>
      <p:pic>
        <p:nvPicPr>
          <p:cNvPr id="21" name="Picture 2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82331" y="6435972"/>
            <a:ext cx="953413" cy="396000"/>
          </a:xfrm>
          <a:prstGeom prst="rect">
            <a:avLst/>
          </a:prstGeom>
        </p:spPr>
      </p:pic>
    </p:spTree>
    <p:extLst>
      <p:ext uri="{BB962C8B-B14F-4D97-AF65-F5344CB8AC3E}">
        <p14:creationId xmlns:p14="http://schemas.microsoft.com/office/powerpoint/2010/main" val="564344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0" name="Rectangle 9"/>
          <p:cNvSpPr/>
          <p:nvPr userDrawn="1"/>
        </p:nvSpPr>
        <p:spPr>
          <a:xfrm>
            <a:off x="0" y="6409944"/>
            <a:ext cx="9144000" cy="448056"/>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104" y="6486362"/>
            <a:ext cx="825169" cy="323999"/>
          </a:xfrm>
          <a:prstGeom prst="rect">
            <a:avLst/>
          </a:prstGeom>
        </p:spPr>
      </p:pic>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41958" y="6471972"/>
            <a:ext cx="1890658" cy="324000"/>
          </a:xfrm>
          <a:prstGeom prst="rect">
            <a:avLst/>
          </a:prstGeom>
        </p:spPr>
      </p:pic>
      <p:sp>
        <p:nvSpPr>
          <p:cNvPr id="3" name="Date Placeholder 2"/>
          <p:cNvSpPr>
            <a:spLocks noGrp="1"/>
          </p:cNvSpPr>
          <p:nvPr>
            <p:ph type="dt" sz="half" idx="10"/>
          </p:nvPr>
        </p:nvSpPr>
        <p:spPr/>
        <p:txBody>
          <a:bodyPr/>
          <a:lstStyle/>
          <a:p>
            <a:fld id="{DE2C018D-E4DF-4B56-8070-346802205D32}" type="datetimeFigureOut">
              <a:rPr lang="en-GB" smtClean="0"/>
              <a:pPr/>
              <a:t>11/03/2020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9840C04-75AA-42A5-9111-52E1A836C88A}" type="slidenum">
              <a:rPr lang="en-GB" smtClean="0"/>
              <a:pPr/>
              <a:t>‹#›</a:t>
            </a:fld>
            <a:endParaRPr lang="en-GB"/>
          </a:p>
        </p:txBody>
      </p:sp>
      <p:sp>
        <p:nvSpPr>
          <p:cNvPr id="15" name="Rectangle 14"/>
          <p:cNvSpPr/>
          <p:nvPr userDrawn="1"/>
        </p:nvSpPr>
        <p:spPr>
          <a:xfrm>
            <a:off x="0" y="0"/>
            <a:ext cx="9144000" cy="828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itle 1"/>
          <p:cNvSpPr>
            <a:spLocks noGrp="1"/>
          </p:cNvSpPr>
          <p:nvPr>
            <p:ph type="title"/>
          </p:nvPr>
        </p:nvSpPr>
        <p:spPr>
          <a:xfrm>
            <a:off x="448056" y="0"/>
            <a:ext cx="8247888" cy="828000"/>
          </a:xfrm>
        </p:spPr>
        <p:txBody>
          <a:bodyPr>
            <a:normAutofit/>
          </a:bodyPr>
          <a:lstStyle>
            <a:lvl1pPr algn="l">
              <a:defRPr sz="3600">
                <a:solidFill>
                  <a:srgbClr val="23647F"/>
                </a:solidFill>
                <a:latin typeface="Calibri Light" panose="020F0302020204030204" pitchFamily="34" charset="0"/>
                <a:cs typeface="Calibri Light" panose="020F0302020204030204" pitchFamily="34" charset="0"/>
              </a:defRPr>
            </a:lvl1pPr>
          </a:lstStyle>
          <a:p>
            <a:r>
              <a:rPr lang="en-US" dirty="0"/>
              <a:t>Click to edit Master title style</a:t>
            </a:r>
            <a:endParaRPr lang="en-GB" dirty="0"/>
          </a:p>
        </p:txBody>
      </p:sp>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82331" y="6435972"/>
            <a:ext cx="953413" cy="396000"/>
          </a:xfrm>
          <a:prstGeom prst="rect">
            <a:avLst/>
          </a:prstGeom>
        </p:spPr>
      </p:pic>
    </p:spTree>
    <p:extLst>
      <p:ext uri="{BB962C8B-B14F-4D97-AF65-F5344CB8AC3E}">
        <p14:creationId xmlns:p14="http://schemas.microsoft.com/office/powerpoint/2010/main" val="3883538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2C018D-E4DF-4B56-8070-346802205D32}" type="datetimeFigureOut">
              <a:rPr lang="en-GB" smtClean="0"/>
              <a:pPr/>
              <a:t>11/03/2020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9840C04-75AA-42A5-9111-52E1A836C88A}" type="slidenum">
              <a:rPr lang="en-GB" smtClean="0"/>
              <a:pPr/>
              <a:t>‹#›</a:t>
            </a:fld>
            <a:endParaRPr lang="en-GB"/>
          </a:p>
        </p:txBody>
      </p:sp>
    </p:spTree>
    <p:extLst>
      <p:ext uri="{BB962C8B-B14F-4D97-AF65-F5344CB8AC3E}">
        <p14:creationId xmlns:p14="http://schemas.microsoft.com/office/powerpoint/2010/main" val="3840965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userDrawn="1"/>
        </p:nvSpPr>
        <p:spPr>
          <a:xfrm>
            <a:off x="0" y="6409944"/>
            <a:ext cx="9144000" cy="448056"/>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104" y="6486362"/>
            <a:ext cx="825169" cy="323999"/>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41958" y="6471972"/>
            <a:ext cx="1890658" cy="324000"/>
          </a:xfrm>
          <a:prstGeom prst="rect">
            <a:avLst/>
          </a:prstGeom>
        </p:spPr>
      </p:pic>
      <p:sp>
        <p:nvSpPr>
          <p:cNvPr id="2" name="Title 1"/>
          <p:cNvSpPr>
            <a:spLocks noGrp="1"/>
          </p:cNvSpPr>
          <p:nvPr>
            <p:ph type="title"/>
          </p:nvPr>
        </p:nvSpPr>
        <p:spPr>
          <a:xfrm>
            <a:off x="457200" y="273050"/>
            <a:ext cx="3008313" cy="1162050"/>
          </a:xfrm>
        </p:spPr>
        <p:txBody>
          <a:bodyPr anchor="b"/>
          <a:lstStyle>
            <a:lvl1pPr algn="l">
              <a:defRPr sz="2000" b="1">
                <a:solidFill>
                  <a:srgbClr val="23647F"/>
                </a:solidFill>
              </a:defRPr>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2C018D-E4DF-4B56-8070-346802205D32}" type="datetimeFigureOut">
              <a:rPr lang="en-GB" smtClean="0"/>
              <a:pPr/>
              <a:t>11/03/2020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9840C04-75AA-42A5-9111-52E1A836C88A}" type="slidenum">
              <a:rPr lang="en-GB" smtClean="0"/>
              <a:pPr/>
              <a:t>‹#›</a:t>
            </a:fld>
            <a:endParaRPr lang="en-GB"/>
          </a:p>
        </p:txBody>
      </p:sp>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82331" y="6435972"/>
            <a:ext cx="953413" cy="396000"/>
          </a:xfrm>
          <a:prstGeom prst="rect">
            <a:avLst/>
          </a:prstGeom>
        </p:spPr>
      </p:pic>
    </p:spTree>
    <p:extLst>
      <p:ext uri="{BB962C8B-B14F-4D97-AF65-F5344CB8AC3E}">
        <p14:creationId xmlns:p14="http://schemas.microsoft.com/office/powerpoint/2010/main" val="1000379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0" y="6409944"/>
            <a:ext cx="9144000" cy="448056"/>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104" y="6486362"/>
            <a:ext cx="825169" cy="323999"/>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41958" y="6471972"/>
            <a:ext cx="1890658" cy="324000"/>
          </a:xfrm>
          <a:prstGeom prst="rect">
            <a:avLst/>
          </a:prstGeom>
        </p:spPr>
      </p:pic>
      <p:sp>
        <p:nvSpPr>
          <p:cNvPr id="2" name="Title 1"/>
          <p:cNvSpPr>
            <a:spLocks noGrp="1"/>
          </p:cNvSpPr>
          <p:nvPr>
            <p:ph type="title"/>
          </p:nvPr>
        </p:nvSpPr>
        <p:spPr>
          <a:xfrm>
            <a:off x="1792288" y="4800600"/>
            <a:ext cx="5486400" cy="566738"/>
          </a:xfrm>
        </p:spPr>
        <p:txBody>
          <a:bodyPr anchor="b"/>
          <a:lstStyle>
            <a:lvl1pPr algn="l">
              <a:defRPr sz="2000" b="1">
                <a:solidFill>
                  <a:srgbClr val="23647F"/>
                </a:solidFill>
              </a:defRPr>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2C018D-E4DF-4B56-8070-346802205D32}" type="datetimeFigureOut">
              <a:rPr lang="en-GB" smtClean="0"/>
              <a:pPr/>
              <a:t>11/03/2020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9840C04-75AA-42A5-9111-52E1A836C88A}" type="slidenum">
              <a:rPr lang="en-GB" smtClean="0"/>
              <a:pPr/>
              <a:t>‹#›</a:t>
            </a:fld>
            <a:endParaRPr lang="en-GB"/>
          </a:p>
        </p:txBody>
      </p:sp>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82331" y="6435972"/>
            <a:ext cx="953413" cy="396000"/>
          </a:xfrm>
          <a:prstGeom prst="rect">
            <a:avLst/>
          </a:prstGeom>
        </p:spPr>
      </p:pic>
    </p:spTree>
    <p:extLst>
      <p:ext uri="{BB962C8B-B14F-4D97-AF65-F5344CB8AC3E}">
        <p14:creationId xmlns:p14="http://schemas.microsoft.com/office/powerpoint/2010/main" val="12935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E2C018D-E4DF-4B56-8070-346802205D32}" type="datetimeFigureOut">
              <a:rPr lang="en-GB" smtClean="0"/>
              <a:pPr/>
              <a:t>11/03/2020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840C04-75AA-42A5-9111-52E1A836C88A}" type="slidenum">
              <a:rPr lang="en-GB" smtClean="0"/>
              <a:pPr/>
              <a:t>‹#›</a:t>
            </a:fld>
            <a:endParaRPr lang="en-GB"/>
          </a:p>
        </p:txBody>
      </p:sp>
    </p:spTree>
    <p:extLst>
      <p:ext uri="{BB962C8B-B14F-4D97-AF65-F5344CB8AC3E}">
        <p14:creationId xmlns:p14="http://schemas.microsoft.com/office/powerpoint/2010/main" val="3933051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E2C018D-E4DF-4B56-8070-346802205D32}" type="datetimeFigureOut">
              <a:rPr lang="en-GB" smtClean="0"/>
              <a:pPr/>
              <a:t>11/03/2020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840C04-75AA-42A5-9111-52E1A836C88A}" type="slidenum">
              <a:rPr lang="en-GB" smtClean="0"/>
              <a:pPr/>
              <a:t>‹#›</a:t>
            </a:fld>
            <a:endParaRPr lang="en-GB"/>
          </a:p>
        </p:txBody>
      </p:sp>
    </p:spTree>
    <p:extLst>
      <p:ext uri="{BB962C8B-B14F-4D97-AF65-F5344CB8AC3E}">
        <p14:creationId xmlns:p14="http://schemas.microsoft.com/office/powerpoint/2010/main" val="3232815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8056" y="0"/>
            <a:ext cx="8247888" cy="978408"/>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457200" y="1289304"/>
            <a:ext cx="8229600" cy="483685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2C018D-E4DF-4B56-8070-346802205D32}" type="datetimeFigureOut">
              <a:rPr lang="en-GB" smtClean="0"/>
              <a:pPr/>
              <a:t>11/03/2020</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840C04-75AA-42A5-9111-52E1A836C88A}" type="slidenum">
              <a:rPr lang="en-GB" smtClean="0"/>
              <a:pPr/>
              <a:t>‹#›</a:t>
            </a:fld>
            <a:endParaRPr lang="en-GB"/>
          </a:p>
        </p:txBody>
      </p:sp>
    </p:spTree>
    <p:extLst>
      <p:ext uri="{BB962C8B-B14F-4D97-AF65-F5344CB8AC3E}">
        <p14:creationId xmlns:p14="http://schemas.microsoft.com/office/powerpoint/2010/main" val="22436324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000" b="1"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23647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23647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png"/><Relationship Id="rId3" Type="http://schemas.openxmlformats.org/officeDocument/2006/relationships/image" Target="../media/image4.jpg"/><Relationship Id="rId7" Type="http://schemas.openxmlformats.org/officeDocument/2006/relationships/image" Target="../media/image8.png"/><Relationship Id="rId12"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jpe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29.gif"/></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32.jp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4.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4.jpg"/></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45.png"/><Relationship Id="rId5" Type="http://schemas.openxmlformats.org/officeDocument/2006/relationships/image" Target="../media/image41.pn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59.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4.jpg"/></Relationships>
</file>

<file path=ppt/slides/_rels/slide2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2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2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67.tmp"/></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70.png"/><Relationship Id="rId5" Type="http://schemas.openxmlformats.org/officeDocument/2006/relationships/oleObject" Target="../embeddings/oleObject1.bin"/><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70.png"/><Relationship Id="rId5" Type="http://schemas.openxmlformats.org/officeDocument/2006/relationships/oleObject" Target="../embeddings/oleObject1.bin"/><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72.png"/><Relationship Id="rId4" Type="http://schemas.openxmlformats.org/officeDocument/2006/relationships/image" Target="../media/image71.png"/></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72.png"/><Relationship Id="rId4" Type="http://schemas.openxmlformats.org/officeDocument/2006/relationships/image" Target="../media/image71.png"/></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8.xml"/><Relationship Id="rId1" Type="http://schemas.openxmlformats.org/officeDocument/2006/relationships/slideLayout" Target="../slideLayouts/slideLayout4.xml"/><Relationship Id="rId5" Type="http://schemas.openxmlformats.org/officeDocument/2006/relationships/image" Target="../media/image75.jpg"/><Relationship Id="rId4" Type="http://schemas.openxmlformats.org/officeDocument/2006/relationships/image" Target="../media/image74.png"/></Relationships>
</file>

<file path=ppt/slides/_rels/slide39.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80.jpg"/><Relationship Id="rId2" Type="http://schemas.openxmlformats.org/officeDocument/2006/relationships/notesSlide" Target="../notesSlides/notesSlide39.xml"/><Relationship Id="rId1" Type="http://schemas.openxmlformats.org/officeDocument/2006/relationships/slideLayout" Target="../slideLayouts/slideLayout6.xml"/><Relationship Id="rId6" Type="http://schemas.openxmlformats.org/officeDocument/2006/relationships/image" Target="../media/image79.jpg"/><Relationship Id="rId5" Type="http://schemas.openxmlformats.org/officeDocument/2006/relationships/image" Target="../media/image78.jpg"/><Relationship Id="rId4" Type="http://schemas.openxmlformats.org/officeDocument/2006/relationships/image" Target="../media/image77.jpg"/></Relationships>
</file>

<file path=ppt/slides/_rels/slide4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83.jpeg"/><Relationship Id="rId4" Type="http://schemas.openxmlformats.org/officeDocument/2006/relationships/image" Target="../media/image8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1868558"/>
          </a:xfrm>
          <a:prstGeom prst="rect">
            <a:avLst/>
          </a:prstGeom>
          <a:effectLst>
            <a:reflection blurRad="6350" stA="52000" endA="300" endPos="35000" dir="5400000" sy="-100000" algn="bl" rotWithShape="0"/>
          </a:effectLst>
        </p:spPr>
      </p:pic>
      <p:sp>
        <p:nvSpPr>
          <p:cNvPr id="23" name="Rectangle 22"/>
          <p:cNvSpPr/>
          <p:nvPr/>
        </p:nvSpPr>
        <p:spPr>
          <a:xfrm>
            <a:off x="0" y="0"/>
            <a:ext cx="9144000" cy="5010477"/>
          </a:xfrm>
          <a:prstGeom prst="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4" name="Picture 23"/>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458535" y="178801"/>
            <a:ext cx="4106168" cy="1614224"/>
          </a:xfrm>
          <a:prstGeom prst="rect">
            <a:avLst/>
          </a:prstGeom>
          <a:ln>
            <a:noFill/>
          </a:ln>
        </p:spPr>
      </p:pic>
      <p:sp>
        <p:nvSpPr>
          <p:cNvPr id="25" name="TextBox 24"/>
          <p:cNvSpPr txBox="1"/>
          <p:nvPr/>
        </p:nvSpPr>
        <p:spPr>
          <a:xfrm>
            <a:off x="0" y="5455544"/>
            <a:ext cx="9144000" cy="534837"/>
          </a:xfrm>
          <a:prstGeom prst="rect">
            <a:avLst/>
          </a:prstGeom>
          <a:solidFill>
            <a:schemeClr val="bg1">
              <a:lumMod val="85000"/>
            </a:schemeClr>
          </a:solidFill>
        </p:spPr>
        <p:txBody>
          <a:bodyPr wrap="square" rtlCol="0" anchor="ctr" anchorCtr="0">
            <a:noAutofit/>
          </a:bodyPr>
          <a:lstStyle/>
          <a:p>
            <a:pPr algn="ctr"/>
            <a:r>
              <a:rPr lang="en-GB" sz="2000" b="1" dirty="0"/>
              <a:t>The best teaching draws on the best evidence.</a:t>
            </a:r>
          </a:p>
        </p:txBody>
      </p:sp>
      <p:pic>
        <p:nvPicPr>
          <p:cNvPr id="26" name="Picture 25"/>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543834" y="6324616"/>
            <a:ext cx="2100732" cy="360000"/>
          </a:xfrm>
          <a:prstGeom prst="rect">
            <a:avLst/>
          </a:prstGeom>
        </p:spPr>
      </p:pic>
      <p:pic>
        <p:nvPicPr>
          <p:cNvPr id="27" name="Picture 26"/>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5741125" y="6288705"/>
            <a:ext cx="1125703" cy="431821"/>
          </a:xfrm>
          <a:prstGeom prst="rect">
            <a:avLst/>
          </a:prstGeom>
        </p:spPr>
      </p:pic>
      <p:pic>
        <p:nvPicPr>
          <p:cNvPr id="28" name="Picture 27"/>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46649" y="6234952"/>
            <a:ext cx="1300626" cy="539328"/>
          </a:xfrm>
          <a:prstGeom prst="rect">
            <a:avLst/>
          </a:prstGeom>
        </p:spPr>
      </p:pic>
      <p:pic>
        <p:nvPicPr>
          <p:cNvPr id="29" name="Picture 28"/>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7962840" y="6253142"/>
            <a:ext cx="1050326" cy="502947"/>
          </a:xfrm>
          <a:prstGeom prst="rect">
            <a:avLst/>
          </a:prstGeom>
        </p:spPr>
      </p:pic>
      <p:pic>
        <p:nvPicPr>
          <p:cNvPr id="30" name="Picture 29"/>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rot="360000">
            <a:off x="4127831" y="2476855"/>
            <a:ext cx="3470130" cy="1389600"/>
          </a:xfrm>
          <a:prstGeom prst="rect">
            <a:avLst/>
          </a:prstGeom>
          <a:ln w="6350">
            <a:solidFill>
              <a:schemeClr val="bg1">
                <a:lumMod val="85000"/>
              </a:schemeClr>
            </a:solidFill>
          </a:ln>
          <a:effectLst>
            <a:outerShdw blurRad="50800" dist="38100" dir="2700000" algn="tl" rotWithShape="0">
              <a:prstClr val="black">
                <a:alpha val="40000"/>
              </a:prstClr>
            </a:outerShdw>
          </a:effectLst>
        </p:spPr>
      </p:pic>
      <p:pic>
        <p:nvPicPr>
          <p:cNvPr id="31" name="Picture 30"/>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rot="240000">
            <a:off x="3399657" y="2271984"/>
            <a:ext cx="3369920" cy="1389600"/>
          </a:xfrm>
          <a:prstGeom prst="rect">
            <a:avLst/>
          </a:prstGeom>
          <a:ln w="6350">
            <a:solidFill>
              <a:schemeClr val="bg1">
                <a:lumMod val="85000"/>
              </a:schemeClr>
            </a:solidFill>
          </a:ln>
          <a:effectLst>
            <a:outerShdw blurRad="50800" dist="38100" dir="2700000" algn="tl" rotWithShape="0">
              <a:prstClr val="black">
                <a:alpha val="40000"/>
              </a:prstClr>
            </a:outerShdw>
          </a:effectLst>
        </p:spPr>
      </p:pic>
      <p:grpSp>
        <p:nvGrpSpPr>
          <p:cNvPr id="32" name="Group 31"/>
          <p:cNvGrpSpPr/>
          <p:nvPr/>
        </p:nvGrpSpPr>
        <p:grpSpPr>
          <a:xfrm>
            <a:off x="1373519" y="2318689"/>
            <a:ext cx="1400175" cy="1259840"/>
            <a:chOff x="2495550" y="2303145"/>
            <a:chExt cx="1400175" cy="1259840"/>
          </a:xfrm>
        </p:grpSpPr>
        <p:sp>
          <p:nvSpPr>
            <p:cNvPr id="33" name="Oval 32"/>
            <p:cNvSpPr>
              <a:spLocks noChangeAspect="1"/>
            </p:cNvSpPr>
            <p:nvPr/>
          </p:nvSpPr>
          <p:spPr>
            <a:xfrm>
              <a:off x="2552700" y="2303145"/>
              <a:ext cx="1259840" cy="1259840"/>
            </a:xfrm>
            <a:prstGeom prst="ellipse">
              <a:avLst/>
            </a:prstGeom>
            <a:solidFill>
              <a:srgbClr val="D3CDB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4" name="Text Box 28"/>
            <p:cNvSpPr txBox="1"/>
            <p:nvPr/>
          </p:nvSpPr>
          <p:spPr>
            <a:xfrm>
              <a:off x="2495550" y="2700498"/>
              <a:ext cx="1400175" cy="733425"/>
            </a:xfrm>
            <a:prstGeom prst="rect">
              <a:avLst/>
            </a:prstGeom>
            <a:noFill/>
            <a:ln w="6350">
              <a:noFill/>
            </a:ln>
          </p:spPr>
          <p:txBody>
            <a:bodyPr rot="0" spcFirstLastPara="0" vert="horz" wrap="square" lIns="36000" tIns="36000" rIns="36000" bIns="36000" numCol="1" spcCol="0" rtlCol="0" fromWordArt="0" anchor="t" anchorCtr="0" forceAA="0" compatLnSpc="1">
              <a:prstTxWarp prst="textNoShape">
                <a:avLst/>
              </a:prstTxWarp>
              <a:noAutofit/>
            </a:bodyPr>
            <a:lstStyle/>
            <a:p>
              <a:pPr algn="ctr">
                <a:spcAft>
                  <a:spcPts val="0"/>
                </a:spcAft>
              </a:pPr>
              <a:r>
                <a:rPr lang="en-GB" sz="1400" b="1">
                  <a:solidFill>
                    <a:srgbClr val="006580"/>
                  </a:solidFill>
                  <a:effectLst/>
                  <a:latin typeface="Calibri" panose="020F0502020204030204" pitchFamily="34" charset="0"/>
                  <a:ea typeface="Calibri" panose="020F0502020204030204" pitchFamily="34" charset="0"/>
                  <a:cs typeface="Times New Roman" panose="02020603050405020304" pitchFamily="18" charset="0"/>
                </a:rPr>
                <a:t>Progression toolkits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p:txBody>
        </p:sp>
      </p:grpSp>
      <p:pic>
        <p:nvPicPr>
          <p:cNvPr id="35" name="Picture 34"/>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rot="120000">
            <a:off x="2588627" y="2148011"/>
            <a:ext cx="3294563" cy="1390715"/>
          </a:xfrm>
          <a:prstGeom prst="rect">
            <a:avLst/>
          </a:prstGeom>
          <a:ln w="6350">
            <a:solidFill>
              <a:schemeClr val="bg1">
                <a:lumMod val="75000"/>
              </a:schemeClr>
            </a:solidFill>
          </a:ln>
          <a:effectLst>
            <a:outerShdw blurRad="50800" dist="38100" dir="2700000" algn="tl" rotWithShape="0">
              <a:prstClr val="black">
                <a:alpha val="40000"/>
              </a:prstClr>
            </a:outerShdw>
          </a:effectLst>
        </p:spPr>
      </p:pic>
      <p:grpSp>
        <p:nvGrpSpPr>
          <p:cNvPr id="36" name="Group 35"/>
          <p:cNvGrpSpPr/>
          <p:nvPr/>
        </p:nvGrpSpPr>
        <p:grpSpPr>
          <a:xfrm>
            <a:off x="6661183" y="3778368"/>
            <a:ext cx="1400175" cy="1259840"/>
            <a:chOff x="5248275" y="3295015"/>
            <a:chExt cx="1400175" cy="1259840"/>
          </a:xfrm>
        </p:grpSpPr>
        <p:sp>
          <p:nvSpPr>
            <p:cNvPr id="37" name="Oval 36"/>
            <p:cNvSpPr>
              <a:spLocks noChangeAspect="1"/>
            </p:cNvSpPr>
            <p:nvPr/>
          </p:nvSpPr>
          <p:spPr>
            <a:xfrm>
              <a:off x="5314950" y="3295015"/>
              <a:ext cx="1259840" cy="1259840"/>
            </a:xfrm>
            <a:prstGeom prst="ellipse">
              <a:avLst/>
            </a:prstGeom>
            <a:solidFill>
              <a:srgbClr val="D3CDB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8" name="Text Box 29"/>
            <p:cNvSpPr txBox="1"/>
            <p:nvPr/>
          </p:nvSpPr>
          <p:spPr>
            <a:xfrm>
              <a:off x="5248275" y="3574415"/>
              <a:ext cx="1400175" cy="729615"/>
            </a:xfrm>
            <a:prstGeom prst="rect">
              <a:avLst/>
            </a:prstGeom>
            <a:noFill/>
            <a:ln w="6350">
              <a:noFill/>
            </a:ln>
          </p:spPr>
          <p:txBody>
            <a:bodyPr rot="0" spcFirstLastPara="0" vert="horz" wrap="square" lIns="36000" tIns="36000" rIns="36000" bIns="36000" numCol="1" spcCol="0" rtlCol="0" fromWordArt="0" anchor="t" anchorCtr="0" forceAA="0" compatLnSpc="1">
              <a:prstTxWarp prst="textNoShape">
                <a:avLst/>
              </a:prstTxWarp>
              <a:spAutoFit/>
            </a:bodyPr>
            <a:lstStyle/>
            <a:p>
              <a:pPr algn="ctr">
                <a:spcAft>
                  <a:spcPts val="0"/>
                </a:spcAft>
              </a:pPr>
              <a:r>
                <a:rPr lang="en-GB" sz="1400" b="1">
                  <a:solidFill>
                    <a:srgbClr val="006580"/>
                  </a:solidFill>
                  <a:effectLst/>
                  <a:latin typeface="Calibri" panose="020F0502020204030204" pitchFamily="34" charset="0"/>
                  <a:ea typeface="Calibri" panose="020F0502020204030204" pitchFamily="34" charset="0"/>
                  <a:cs typeface="Times New Roman" panose="02020603050405020304" pitchFamily="18" charset="0"/>
                </a:rPr>
                <a:t>Based on research evidence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p:txBody>
        </p:sp>
      </p:grpSp>
      <p:pic>
        <p:nvPicPr>
          <p:cNvPr id="39" name="Picture 38"/>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rot="21300000">
            <a:off x="1082642" y="3546354"/>
            <a:ext cx="1920000" cy="1440000"/>
          </a:xfrm>
          <a:prstGeom prst="rect">
            <a:avLst/>
          </a:prstGeom>
          <a:ln w="6350">
            <a:solidFill>
              <a:schemeClr val="bg1">
                <a:lumMod val="75000"/>
              </a:schemeClr>
            </a:solidFill>
          </a:ln>
          <a:effectLst>
            <a:outerShdw blurRad="50800" dist="38100" dir="2700000" algn="tl" rotWithShape="0">
              <a:prstClr val="black">
                <a:alpha val="40000"/>
              </a:prstClr>
            </a:outerShdw>
          </a:effectLst>
        </p:spPr>
      </p:pic>
      <p:pic>
        <p:nvPicPr>
          <p:cNvPr id="40" name="Picture 39"/>
          <p:cNvPicPr>
            <a:picLocks noChangeAspect="1"/>
          </p:cNvPicPr>
          <p:nvPr/>
        </p:nvPicPr>
        <p:blipFill>
          <a:blip r:embed="rId13" cstate="hqprint">
            <a:extLst>
              <a:ext uri="{28A0092B-C50C-407E-A947-70E740481C1C}">
                <a14:useLocalDpi xmlns:a14="http://schemas.microsoft.com/office/drawing/2010/main" val="0"/>
              </a:ext>
            </a:extLst>
          </a:blip>
          <a:stretch>
            <a:fillRect/>
          </a:stretch>
        </p:blipFill>
        <p:spPr>
          <a:xfrm rot="480000">
            <a:off x="4967244" y="3613169"/>
            <a:ext cx="1920000" cy="1440000"/>
          </a:xfrm>
          <a:prstGeom prst="rect">
            <a:avLst/>
          </a:prstGeom>
          <a:ln w="6350">
            <a:solidFill>
              <a:schemeClr val="bg1">
                <a:lumMod val="75000"/>
              </a:schemeClr>
            </a:solidFill>
          </a:ln>
          <a:effectLst>
            <a:outerShdw blurRad="50800" dist="38100" dir="2700000" algn="tl" rotWithShape="0">
              <a:prstClr val="black">
                <a:alpha val="40000"/>
              </a:prstClr>
            </a:outerShdw>
          </a:effectLst>
        </p:spPr>
      </p:pic>
      <p:pic>
        <p:nvPicPr>
          <p:cNvPr id="41" name="Picture 40"/>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rot="21480000">
            <a:off x="2925687" y="3562191"/>
            <a:ext cx="1920000" cy="1439499"/>
          </a:xfrm>
          <a:prstGeom prst="rect">
            <a:avLst/>
          </a:prstGeom>
          <a:ln w="6350">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42874922"/>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6335138"/>
            <a:ext cx="9144000" cy="52286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8B931AD8-26FA-4231-8C91-087F0E77CC8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354" b="24434"/>
          <a:stretch/>
        </p:blipFill>
        <p:spPr>
          <a:xfrm>
            <a:off x="5620445" y="4052534"/>
            <a:ext cx="2634344" cy="818197"/>
          </a:xfrm>
          <a:prstGeom prst="rect">
            <a:avLst/>
          </a:prstGeom>
          <a:ln>
            <a:noFill/>
          </a:ln>
        </p:spPr>
      </p:pic>
      <p:sp>
        <p:nvSpPr>
          <p:cNvPr id="5" name="TextBox 4"/>
          <p:cNvSpPr txBox="1"/>
          <p:nvPr/>
        </p:nvSpPr>
        <p:spPr>
          <a:xfrm>
            <a:off x="3377987" y="4151468"/>
            <a:ext cx="2015348" cy="956773"/>
          </a:xfrm>
          <a:prstGeom prst="rect">
            <a:avLst/>
          </a:prstGeom>
          <a:noFill/>
        </p:spPr>
        <p:txBody>
          <a:bodyPr vert="horz" wrap="square" lIns="36000" tIns="108000" rIns="72000" bIns="108000" rtlCol="0" anchor="t" anchorCtr="0">
            <a:spAutoFit/>
          </a:bodyPr>
          <a:lstStyle/>
          <a:p>
            <a:pPr algn="r"/>
            <a:r>
              <a:rPr lang="en-GB" sz="4800" b="1" dirty="0" smtClean="0"/>
              <a:t>What’s</a:t>
            </a:r>
            <a:endParaRPr lang="en-GB" sz="4800" b="1" dirty="0">
              <a:solidFill>
                <a:schemeClr val="tx1"/>
              </a:solidFill>
            </a:endParaRPr>
          </a:p>
        </p:txBody>
      </p:sp>
      <p:sp>
        <p:nvSpPr>
          <p:cNvPr id="6" name="TextBox 5"/>
          <p:cNvSpPr txBox="1"/>
          <p:nvPr/>
        </p:nvSpPr>
        <p:spPr>
          <a:xfrm>
            <a:off x="7991073" y="4151468"/>
            <a:ext cx="629100" cy="956773"/>
          </a:xfrm>
          <a:prstGeom prst="rect">
            <a:avLst/>
          </a:prstGeom>
          <a:noFill/>
        </p:spPr>
        <p:txBody>
          <a:bodyPr vert="horz" wrap="square" lIns="36000" tIns="108000" rIns="72000" bIns="108000" rtlCol="0" anchor="t" anchorCtr="0">
            <a:spAutoFit/>
          </a:bodyPr>
          <a:lstStyle/>
          <a:p>
            <a:pPr algn="r"/>
            <a:r>
              <a:rPr lang="en-GB" sz="4800" b="1" dirty="0" smtClean="0"/>
              <a:t>?</a:t>
            </a:r>
            <a:endParaRPr lang="en-GB" sz="4800" b="1" dirty="0">
              <a:solidFill>
                <a:schemeClr val="tx1"/>
              </a:solidFill>
            </a:endParaRPr>
          </a:p>
        </p:txBody>
      </p:sp>
      <p:sp>
        <p:nvSpPr>
          <p:cNvPr id="7" name="Rectangle 6"/>
          <p:cNvSpPr/>
          <p:nvPr/>
        </p:nvSpPr>
        <p:spPr>
          <a:xfrm rot="5400000">
            <a:off x="6282000" y="2384312"/>
            <a:ext cx="108000" cy="56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Tree>
    <p:extLst>
      <p:ext uri="{BB962C8B-B14F-4D97-AF65-F5344CB8AC3E}">
        <p14:creationId xmlns:p14="http://schemas.microsoft.com/office/powerpoint/2010/main" val="3898099302"/>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8041" y="178801"/>
            <a:ext cx="2878847" cy="1131738"/>
          </a:xfrm>
          <a:prstGeom prst="rect">
            <a:avLst/>
          </a:prstGeom>
          <a:ln>
            <a:noFill/>
          </a:ln>
        </p:spPr>
      </p:pic>
      <p:grpSp>
        <p:nvGrpSpPr>
          <p:cNvPr id="40" name="Group 39"/>
          <p:cNvGrpSpPr/>
          <p:nvPr/>
        </p:nvGrpSpPr>
        <p:grpSpPr>
          <a:xfrm>
            <a:off x="6190025" y="1861031"/>
            <a:ext cx="2702400" cy="2960665"/>
            <a:chOff x="6190025" y="1806601"/>
            <a:chExt cx="2702400" cy="2960665"/>
          </a:xfrm>
        </p:grpSpPr>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283437">
              <a:off x="6190025" y="1806601"/>
              <a:ext cx="2702400" cy="2026800"/>
            </a:xfrm>
            <a:prstGeom prst="rect">
              <a:avLst/>
            </a:prstGeom>
            <a:ln w="6350">
              <a:solidFill>
                <a:srgbClr val="D3CDBD"/>
              </a:solidFill>
            </a:ln>
            <a:effectLst>
              <a:outerShdw blurRad="50800" dist="38100" dir="2700000" algn="tl" rotWithShape="0">
                <a:prstClr val="black">
                  <a:alpha val="40000"/>
                </a:prstClr>
              </a:outerShdw>
            </a:effectLst>
          </p:spPr>
        </p:pic>
        <p:sp>
          <p:nvSpPr>
            <p:cNvPr id="11" name="TextBox 10"/>
            <p:cNvSpPr txBox="1"/>
            <p:nvPr/>
          </p:nvSpPr>
          <p:spPr>
            <a:xfrm>
              <a:off x="6798664" y="4056714"/>
              <a:ext cx="1626915" cy="710552"/>
            </a:xfrm>
            <a:prstGeom prst="rect">
              <a:avLst/>
            </a:prstGeom>
            <a:noFill/>
          </p:spPr>
          <p:txBody>
            <a:bodyPr vert="horz" wrap="square" lIns="36000" tIns="108000" rIns="72000" bIns="108000" rtlCol="0" anchor="t" anchorCtr="0">
              <a:spAutoFit/>
            </a:bodyPr>
            <a:lstStyle/>
            <a:p>
              <a:pPr algn="ctr"/>
              <a:r>
                <a:rPr lang="en-GB" sz="1600" dirty="0">
                  <a:solidFill>
                    <a:srgbClr val="595959"/>
                  </a:solidFill>
                </a:rPr>
                <a:t>RESPONSE ACTIVITIES</a:t>
              </a: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480000">
              <a:off x="6349451" y="2103135"/>
              <a:ext cx="2525341" cy="1895981"/>
            </a:xfrm>
            <a:prstGeom prst="rect">
              <a:avLst/>
            </a:prstGeom>
            <a:ln w="6350">
              <a:solidFill>
                <a:schemeClr val="bg1">
                  <a:lumMod val="75000"/>
                </a:schemeClr>
              </a:solidFill>
            </a:ln>
            <a:effectLst>
              <a:outerShdw blurRad="50800" dist="38100" dir="2700000" algn="tl" rotWithShape="0">
                <a:prstClr val="black">
                  <a:alpha val="40000"/>
                </a:prstClr>
              </a:outerShdw>
            </a:effectLst>
          </p:spPr>
        </p:pic>
      </p:grpSp>
      <p:grpSp>
        <p:nvGrpSpPr>
          <p:cNvPr id="39" name="Group 38"/>
          <p:cNvGrpSpPr/>
          <p:nvPr/>
        </p:nvGrpSpPr>
        <p:grpSpPr>
          <a:xfrm>
            <a:off x="3825730" y="1903711"/>
            <a:ext cx="2701489" cy="2917985"/>
            <a:chOff x="3825730" y="1849281"/>
            <a:chExt cx="2701489" cy="2917985"/>
          </a:xfrm>
        </p:grpSpPr>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1359436">
              <a:off x="3825730" y="1849281"/>
              <a:ext cx="2701489" cy="2026800"/>
            </a:xfrm>
            <a:prstGeom prst="rect">
              <a:avLst/>
            </a:prstGeom>
            <a:ln w="6350">
              <a:solidFill>
                <a:srgbClr val="D3CDBD"/>
              </a:solidFill>
            </a:ln>
            <a:effectLst>
              <a:outerShdw blurRad="50800" dist="38100" dir="2700000" algn="tl" rotWithShape="0">
                <a:prstClr val="black">
                  <a:alpha val="40000"/>
                </a:prstClr>
              </a:outerShdw>
            </a:effectLst>
          </p:spPr>
        </p:pic>
        <p:sp>
          <p:nvSpPr>
            <p:cNvPr id="10" name="TextBox 9"/>
            <p:cNvSpPr txBox="1"/>
            <p:nvPr/>
          </p:nvSpPr>
          <p:spPr>
            <a:xfrm>
              <a:off x="4303437" y="4056714"/>
              <a:ext cx="1626915" cy="710552"/>
            </a:xfrm>
            <a:prstGeom prst="rect">
              <a:avLst/>
            </a:prstGeom>
            <a:noFill/>
          </p:spPr>
          <p:txBody>
            <a:bodyPr vert="horz" wrap="square" lIns="36000" tIns="108000" rIns="72000" bIns="108000" rtlCol="0" anchor="t" anchorCtr="0">
              <a:spAutoFit/>
            </a:bodyPr>
            <a:lstStyle/>
            <a:p>
              <a:pPr algn="ctr"/>
              <a:r>
                <a:rPr lang="en-GB" sz="1600" dirty="0">
                  <a:solidFill>
                    <a:srgbClr val="595959"/>
                  </a:solidFill>
                </a:rPr>
                <a:t>DIAGNOSTIC QUESTIONS</a:t>
              </a:r>
            </a:p>
          </p:txBody>
        </p:sp>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1480000">
              <a:off x="3852907" y="2076098"/>
              <a:ext cx="2527974" cy="1894650"/>
            </a:xfrm>
            <a:prstGeom prst="rect">
              <a:avLst/>
            </a:prstGeom>
            <a:ln w="6350">
              <a:solidFill>
                <a:schemeClr val="bg1">
                  <a:lumMod val="75000"/>
                </a:schemeClr>
              </a:solidFill>
            </a:ln>
            <a:effectLst>
              <a:outerShdw blurRad="50800" dist="38100" dir="2700000" algn="tl" rotWithShape="0">
                <a:prstClr val="black">
                  <a:alpha val="40000"/>
                </a:prstClr>
              </a:outerShdw>
            </a:effectLst>
          </p:spPr>
        </p:pic>
      </p:grpSp>
      <p:grpSp>
        <p:nvGrpSpPr>
          <p:cNvPr id="38" name="Group 37"/>
          <p:cNvGrpSpPr/>
          <p:nvPr/>
        </p:nvGrpSpPr>
        <p:grpSpPr>
          <a:xfrm>
            <a:off x="226923" y="1983029"/>
            <a:ext cx="3791160" cy="2838667"/>
            <a:chOff x="226923" y="1928599"/>
            <a:chExt cx="3791160" cy="2838667"/>
          </a:xfrm>
        </p:grpSpPr>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480000">
              <a:off x="371283" y="1928599"/>
              <a:ext cx="3646800" cy="1460347"/>
            </a:xfrm>
            <a:prstGeom prst="rect">
              <a:avLst/>
            </a:prstGeom>
            <a:ln w="6350">
              <a:solidFill>
                <a:schemeClr val="bg1">
                  <a:lumMod val="85000"/>
                </a:schemeClr>
              </a:solidFill>
            </a:ln>
            <a:effectLst>
              <a:outerShdw blurRad="50800" dist="38100" dir="2700000" algn="tl" rotWithShape="0">
                <a:prstClr val="black">
                  <a:alpha val="40000"/>
                </a:prstClr>
              </a:outerShdw>
            </a:effectLst>
          </p:spPr>
        </p:pic>
        <p:pic>
          <p:nvPicPr>
            <p:cNvPr id="7" name="Pictur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40000">
              <a:off x="326048" y="2209783"/>
              <a:ext cx="3646800" cy="1503773"/>
            </a:xfrm>
            <a:prstGeom prst="rect">
              <a:avLst/>
            </a:prstGeom>
            <a:ln w="6350">
              <a:solidFill>
                <a:schemeClr val="bg1">
                  <a:lumMod val="85000"/>
                </a:schemeClr>
              </a:solidFill>
            </a:ln>
            <a:effectLst>
              <a:outerShdw blurRad="50800" dist="38100" dir="2700000" algn="tl" rotWithShape="0">
                <a:prstClr val="black">
                  <a:alpha val="40000"/>
                </a:prstClr>
              </a:outerShdw>
            </a:effectLst>
          </p:spPr>
        </p:pic>
        <p:sp>
          <p:nvSpPr>
            <p:cNvPr id="9" name="TextBox 8"/>
            <p:cNvSpPr txBox="1"/>
            <p:nvPr/>
          </p:nvSpPr>
          <p:spPr>
            <a:xfrm>
              <a:off x="1237365" y="4056714"/>
              <a:ext cx="1626915" cy="710552"/>
            </a:xfrm>
            <a:prstGeom prst="rect">
              <a:avLst/>
            </a:prstGeom>
            <a:noFill/>
          </p:spPr>
          <p:txBody>
            <a:bodyPr vert="horz" wrap="square" lIns="36000" tIns="108000" rIns="72000" bIns="108000" rtlCol="0" anchor="t" anchorCtr="0">
              <a:spAutoFit/>
            </a:bodyPr>
            <a:lstStyle/>
            <a:p>
              <a:pPr algn="ctr"/>
              <a:r>
                <a:rPr lang="en-GB" sz="1600" dirty="0">
                  <a:solidFill>
                    <a:srgbClr val="595959"/>
                  </a:solidFill>
                </a:rPr>
                <a:t>PROGRESSION TOOLKITS</a:t>
              </a:r>
            </a:p>
          </p:txBody>
        </p:sp>
        <p:pic>
          <p:nvPicPr>
            <p:cNvPr id="14" name="Picture 1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1480000">
              <a:off x="226923" y="2476248"/>
              <a:ext cx="3647799" cy="1539825"/>
            </a:xfrm>
            <a:prstGeom prst="rect">
              <a:avLst/>
            </a:prstGeom>
            <a:ln w="6350">
              <a:solidFill>
                <a:schemeClr val="bg1">
                  <a:lumMod val="75000"/>
                </a:schemeClr>
              </a:solidFill>
            </a:ln>
            <a:effectLst>
              <a:outerShdw blurRad="50800" dist="38100" dir="2700000" algn="tl" rotWithShape="0">
                <a:prstClr val="black">
                  <a:alpha val="40000"/>
                </a:prstClr>
              </a:outerShdw>
            </a:effectLst>
          </p:spPr>
        </p:pic>
      </p:grpSp>
      <p:sp>
        <p:nvSpPr>
          <p:cNvPr id="17" name="TextBox 16"/>
          <p:cNvSpPr txBox="1"/>
          <p:nvPr/>
        </p:nvSpPr>
        <p:spPr>
          <a:xfrm>
            <a:off x="1" y="4948486"/>
            <a:ext cx="9144000" cy="1002940"/>
          </a:xfrm>
          <a:prstGeom prst="rect">
            <a:avLst/>
          </a:prstGeom>
          <a:solidFill>
            <a:schemeClr val="bg1">
              <a:lumMod val="85000"/>
            </a:schemeClr>
          </a:solidFill>
        </p:spPr>
        <p:txBody>
          <a:bodyPr vert="horz" wrap="square" lIns="36000" tIns="108000" rIns="72000" bIns="108000" rtlCol="0" anchor="t" anchorCtr="0">
            <a:spAutoFit/>
          </a:bodyPr>
          <a:lstStyle/>
          <a:p>
            <a:pPr marL="361950" algn="ctr"/>
            <a:r>
              <a:rPr lang="en-GB" sz="2000" dirty="0">
                <a:solidFill>
                  <a:srgbClr val="333F48"/>
                </a:solidFill>
              </a:rPr>
              <a:t>…to help teachers develop </a:t>
            </a:r>
            <a:r>
              <a:rPr lang="en-GB" sz="2000" b="1" dirty="0">
                <a:solidFill>
                  <a:srgbClr val="006580"/>
                </a:solidFill>
              </a:rPr>
              <a:t>evidence-based </a:t>
            </a:r>
            <a:r>
              <a:rPr lang="en-GB" sz="2000" b="1" dirty="0" smtClean="0">
                <a:solidFill>
                  <a:srgbClr val="006580"/>
                </a:solidFill>
              </a:rPr>
              <a:t>practices</a:t>
            </a:r>
            <a:r>
              <a:rPr lang="en-GB" sz="2000" dirty="0" smtClean="0">
                <a:solidFill>
                  <a:srgbClr val="333F48"/>
                </a:solidFill>
              </a:rPr>
              <a:t>.</a:t>
            </a:r>
            <a:endParaRPr lang="en-GB" sz="2000" dirty="0">
              <a:solidFill>
                <a:srgbClr val="333F48"/>
              </a:solidFill>
            </a:endParaRPr>
          </a:p>
          <a:p>
            <a:pPr marL="361950" algn="ctr"/>
            <a:endParaRPr lang="en-GB" sz="1100" dirty="0" smtClean="0">
              <a:solidFill>
                <a:srgbClr val="333F48"/>
              </a:solidFill>
            </a:endParaRPr>
          </a:p>
          <a:p>
            <a:pPr marL="361950" algn="ctr"/>
            <a:r>
              <a:rPr lang="en-GB" sz="2000" dirty="0" smtClean="0">
                <a:solidFill>
                  <a:srgbClr val="333F48"/>
                </a:solidFill>
              </a:rPr>
              <a:t>…</a:t>
            </a:r>
            <a:r>
              <a:rPr lang="en-GB" sz="2000" dirty="0">
                <a:solidFill>
                  <a:srgbClr val="333F48"/>
                </a:solidFill>
              </a:rPr>
              <a:t>to </a:t>
            </a:r>
            <a:r>
              <a:rPr lang="en-GB" sz="2000" dirty="0" smtClean="0">
                <a:solidFill>
                  <a:srgbClr val="333F48"/>
                </a:solidFill>
              </a:rPr>
              <a:t>help develop students’ understanding of </a:t>
            </a:r>
            <a:r>
              <a:rPr lang="en-GB" sz="2000" b="1" dirty="0">
                <a:solidFill>
                  <a:srgbClr val="006580"/>
                </a:solidFill>
              </a:rPr>
              <a:t>key concepts</a:t>
            </a:r>
            <a:r>
              <a:rPr lang="en-GB" sz="2000" dirty="0">
                <a:solidFill>
                  <a:srgbClr val="333F48"/>
                </a:solidFill>
              </a:rPr>
              <a:t> in science</a:t>
            </a:r>
            <a:r>
              <a:rPr lang="en-GB" sz="2000" dirty="0" smtClean="0">
                <a:solidFill>
                  <a:srgbClr val="333F48"/>
                </a:solidFill>
              </a:rPr>
              <a:t>.</a:t>
            </a:r>
            <a:endParaRPr lang="en-GB" sz="2000" dirty="0">
              <a:solidFill>
                <a:srgbClr val="333F48"/>
              </a:solidFill>
            </a:endParaRPr>
          </a:p>
        </p:txBody>
      </p:sp>
      <p:sp>
        <p:nvSpPr>
          <p:cNvPr id="2" name="Rectangle 1"/>
          <p:cNvSpPr/>
          <p:nvPr/>
        </p:nvSpPr>
        <p:spPr>
          <a:xfrm>
            <a:off x="0" y="6335138"/>
            <a:ext cx="9144000" cy="52286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Picture 1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558783" y="6250202"/>
            <a:ext cx="1300626" cy="539328"/>
          </a:xfrm>
          <a:prstGeom prst="rect">
            <a:avLst/>
          </a:prstGeom>
        </p:spPr>
      </p:pic>
      <p:pic>
        <p:nvPicPr>
          <p:cNvPr id="21" name="Picture 2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353712" y="6303956"/>
            <a:ext cx="1125703" cy="431821"/>
          </a:xfrm>
          <a:prstGeom prst="rect">
            <a:avLst/>
          </a:prstGeom>
        </p:spPr>
      </p:pic>
      <p:pic>
        <p:nvPicPr>
          <p:cNvPr id="22" name="Picture 2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73612" y="6339866"/>
            <a:ext cx="2100732" cy="360000"/>
          </a:xfrm>
          <a:prstGeom prst="rect">
            <a:avLst/>
          </a:prstGeom>
        </p:spPr>
      </p:pic>
      <p:pic>
        <p:nvPicPr>
          <p:cNvPr id="23" name="Picture 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938776" y="6268393"/>
            <a:ext cx="1050326" cy="502947"/>
          </a:xfrm>
          <a:prstGeom prst="rect">
            <a:avLst/>
          </a:prstGeom>
        </p:spPr>
      </p:pic>
      <p:grpSp>
        <p:nvGrpSpPr>
          <p:cNvPr id="3" name="Group 2"/>
          <p:cNvGrpSpPr/>
          <p:nvPr/>
        </p:nvGrpSpPr>
        <p:grpSpPr>
          <a:xfrm>
            <a:off x="6254946" y="51882"/>
            <a:ext cx="1404000" cy="1404000"/>
            <a:chOff x="7057510" y="277365"/>
            <a:chExt cx="1404000" cy="1404000"/>
          </a:xfrm>
        </p:grpSpPr>
        <p:sp>
          <p:nvSpPr>
            <p:cNvPr id="28" name="Oval 27"/>
            <p:cNvSpPr>
              <a:spLocks noChangeAspect="1"/>
            </p:cNvSpPr>
            <p:nvPr/>
          </p:nvSpPr>
          <p:spPr>
            <a:xfrm>
              <a:off x="7057510" y="277365"/>
              <a:ext cx="1404000" cy="1404000"/>
            </a:xfrm>
            <a:prstGeom prst="ellipse">
              <a:avLst/>
            </a:prstGeom>
            <a:solidFill>
              <a:srgbClr val="D3CDB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9" name="Text Box 29"/>
            <p:cNvSpPr txBox="1"/>
            <p:nvPr/>
          </p:nvSpPr>
          <p:spPr>
            <a:xfrm>
              <a:off x="7059423" y="527515"/>
              <a:ext cx="1400175" cy="903700"/>
            </a:xfrm>
            <a:prstGeom prst="rect">
              <a:avLst/>
            </a:prstGeom>
            <a:noFill/>
            <a:ln w="6350">
              <a:noFill/>
            </a:ln>
          </p:spPr>
          <p:txBody>
            <a:bodyPr rot="0" spcFirstLastPara="0" vert="horz" wrap="square" lIns="36000" tIns="36000" rIns="36000" bIns="36000" numCol="1" spcCol="0" rtlCol="0" fromWordArt="0" anchor="t" anchorCtr="0" forceAA="0" compatLnSpc="1">
              <a:prstTxWarp prst="textNoShape">
                <a:avLst/>
              </a:prstTxWarp>
              <a:spAutoFit/>
            </a:bodyPr>
            <a:lstStyle/>
            <a:p>
              <a:pPr algn="ctr">
                <a:spcAft>
                  <a:spcPts val="0"/>
                </a:spcAft>
              </a:pPr>
              <a:r>
                <a:rPr lang="en-GB" b="1" dirty="0">
                  <a:solidFill>
                    <a:srgbClr val="006580"/>
                  </a:solidFill>
                  <a:effectLst/>
                  <a:latin typeface="Calibri" panose="020F0502020204030204" pitchFamily="34" charset="0"/>
                  <a:ea typeface="Calibri" panose="020F0502020204030204" pitchFamily="34" charset="0"/>
                  <a:cs typeface="Times New Roman" panose="02020603050405020304" pitchFamily="18" charset="0"/>
                </a:rPr>
                <a:t>Based on research evidence</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37" name="Group 36"/>
          <p:cNvGrpSpPr/>
          <p:nvPr/>
        </p:nvGrpSpPr>
        <p:grpSpPr>
          <a:xfrm>
            <a:off x="4853148" y="51882"/>
            <a:ext cx="1412974" cy="1404000"/>
            <a:chOff x="3995690" y="42595"/>
            <a:chExt cx="1412974" cy="1404000"/>
          </a:xfrm>
        </p:grpSpPr>
        <p:sp>
          <p:nvSpPr>
            <p:cNvPr id="25" name="Oval 24"/>
            <p:cNvSpPr>
              <a:spLocks noChangeAspect="1"/>
            </p:cNvSpPr>
            <p:nvPr/>
          </p:nvSpPr>
          <p:spPr>
            <a:xfrm>
              <a:off x="3995690" y="42595"/>
              <a:ext cx="1404000" cy="1404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16" name="Group 15"/>
            <p:cNvGrpSpPr/>
            <p:nvPr/>
          </p:nvGrpSpPr>
          <p:grpSpPr>
            <a:xfrm>
              <a:off x="4008489" y="287111"/>
              <a:ext cx="1400175" cy="871425"/>
              <a:chOff x="3962044" y="213136"/>
              <a:chExt cx="1400175" cy="871425"/>
            </a:xfrm>
          </p:grpSpPr>
          <p:sp>
            <p:nvSpPr>
              <p:cNvPr id="26" name="Text Box 29"/>
              <p:cNvSpPr txBox="1"/>
              <p:nvPr/>
            </p:nvSpPr>
            <p:spPr>
              <a:xfrm>
                <a:off x="3962044" y="213136"/>
                <a:ext cx="1400175" cy="688256"/>
              </a:xfrm>
              <a:prstGeom prst="rect">
                <a:avLst/>
              </a:prstGeom>
              <a:noFill/>
              <a:ln w="6350">
                <a:noFill/>
              </a:ln>
            </p:spPr>
            <p:txBody>
              <a:bodyPr rot="0" spcFirstLastPara="0" vert="horz" wrap="square" lIns="36000" tIns="36000" rIns="36000" bIns="36000" numCol="1" spcCol="0" rtlCol="0" fromWordArt="0" anchor="t" anchorCtr="0" forceAA="0" compatLnSpc="1">
                <a:prstTxWarp prst="textNoShape">
                  <a:avLst/>
                </a:prstTxWarp>
                <a:spAutoFit/>
              </a:bodyPr>
              <a:lstStyle/>
              <a:p>
                <a:pPr algn="ctr">
                  <a:spcAft>
                    <a:spcPts val="0"/>
                  </a:spcAft>
                </a:pPr>
                <a:r>
                  <a:rPr lang="en-GB" sz="4000" b="1" dirty="0" smtClean="0">
                    <a:solidFill>
                      <a:srgbClr val="006580"/>
                    </a:solidFill>
                    <a:effectLst/>
                    <a:latin typeface="Calibri" panose="020F0502020204030204" pitchFamily="34" charset="0"/>
                    <a:ea typeface="Calibri" panose="020F0502020204030204" pitchFamily="34" charset="0"/>
                    <a:cs typeface="Times New Roman" panose="02020603050405020304" pitchFamily="18" charset="0"/>
                  </a:rPr>
                  <a:t>950+</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0" name="Text Box 29"/>
              <p:cNvSpPr txBox="1"/>
              <p:nvPr/>
            </p:nvSpPr>
            <p:spPr>
              <a:xfrm>
                <a:off x="3962044" y="734859"/>
                <a:ext cx="1400175" cy="349702"/>
              </a:xfrm>
              <a:prstGeom prst="rect">
                <a:avLst/>
              </a:prstGeom>
              <a:noFill/>
              <a:ln w="6350">
                <a:noFill/>
              </a:ln>
            </p:spPr>
            <p:txBody>
              <a:bodyPr rot="0" spcFirstLastPara="0" vert="horz" wrap="square" lIns="36000" tIns="36000" rIns="36000" bIns="36000" numCol="1" spcCol="0" rtlCol="0" fromWordArt="0" anchor="t" anchorCtr="0" forceAA="0" compatLnSpc="1">
                <a:prstTxWarp prst="textNoShape">
                  <a:avLst/>
                </a:prstTxWarp>
                <a:spAutoFit/>
              </a:bodyPr>
              <a:lstStyle/>
              <a:p>
                <a:pPr algn="ctr">
                  <a:spcAft>
                    <a:spcPts val="0"/>
                  </a:spcAft>
                </a:pPr>
                <a:r>
                  <a:rPr lang="en-GB" b="1" dirty="0" smtClean="0">
                    <a:solidFill>
                      <a:srgbClr val="006580"/>
                    </a:solidFill>
                    <a:effectLst/>
                    <a:latin typeface="Calibri" panose="020F0502020204030204" pitchFamily="34" charset="0"/>
                    <a:ea typeface="Calibri" panose="020F0502020204030204" pitchFamily="34" charset="0"/>
                    <a:cs typeface="Times New Roman" panose="02020603050405020304" pitchFamily="18" charset="0"/>
                  </a:rPr>
                  <a:t>resources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grpSp>
        <p:nvGrpSpPr>
          <p:cNvPr id="15" name="Group 14"/>
          <p:cNvGrpSpPr/>
          <p:nvPr/>
        </p:nvGrpSpPr>
        <p:grpSpPr>
          <a:xfrm>
            <a:off x="7658657" y="51882"/>
            <a:ext cx="1404000" cy="1404000"/>
            <a:chOff x="7815100" y="72576"/>
            <a:chExt cx="1404000" cy="1404000"/>
          </a:xfrm>
        </p:grpSpPr>
        <p:sp>
          <p:nvSpPr>
            <p:cNvPr id="34" name="Oval 33"/>
            <p:cNvSpPr>
              <a:spLocks noChangeAspect="1"/>
            </p:cNvSpPr>
            <p:nvPr/>
          </p:nvSpPr>
          <p:spPr>
            <a:xfrm>
              <a:off x="7815100" y="72576"/>
              <a:ext cx="1404000" cy="1404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6" name="Text Box 29"/>
            <p:cNvSpPr txBox="1"/>
            <p:nvPr/>
          </p:nvSpPr>
          <p:spPr>
            <a:xfrm>
              <a:off x="7817013" y="322726"/>
              <a:ext cx="1400175" cy="903700"/>
            </a:xfrm>
            <a:prstGeom prst="rect">
              <a:avLst/>
            </a:prstGeom>
            <a:noFill/>
            <a:ln w="6350">
              <a:noFill/>
            </a:ln>
          </p:spPr>
          <p:txBody>
            <a:bodyPr rot="0" spcFirstLastPara="0" vert="horz" wrap="square" lIns="36000" tIns="36000" rIns="36000" bIns="36000" numCol="1" spcCol="0" rtlCol="0" fromWordArt="0" anchor="t" anchorCtr="0" forceAA="0" compatLnSpc="1">
              <a:prstTxWarp prst="textNoShape">
                <a:avLst/>
              </a:prstTxWarp>
              <a:spAutoFit/>
            </a:bodyPr>
            <a:lstStyle/>
            <a:p>
              <a:pPr algn="ctr">
                <a:spcAft>
                  <a:spcPts val="0"/>
                </a:spcAft>
              </a:pPr>
              <a:r>
                <a:rPr lang="en-GB" b="1" dirty="0" smtClean="0">
                  <a:solidFill>
                    <a:srgbClr val="006580"/>
                  </a:solidFill>
                  <a:effectLst/>
                  <a:latin typeface="Calibri" panose="020F0502020204030204" pitchFamily="34" charset="0"/>
                  <a:ea typeface="Calibri" panose="020F0502020204030204" pitchFamily="34" charset="0"/>
                  <a:cs typeface="Times New Roman" panose="02020603050405020304" pitchFamily="18" charset="0"/>
                </a:rPr>
                <a:t>ONLINE OPEN-ACCESS FREE</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4183487786"/>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6379383"/>
            <a:ext cx="9144000" cy="52286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8B931AD8-26FA-4231-8C91-087F0E77CC8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354" b="24434"/>
          <a:stretch/>
        </p:blipFill>
        <p:spPr>
          <a:xfrm>
            <a:off x="5605697" y="4064384"/>
            <a:ext cx="2634344" cy="818197"/>
          </a:xfrm>
          <a:prstGeom prst="rect">
            <a:avLst/>
          </a:prstGeom>
          <a:ln>
            <a:noFill/>
          </a:ln>
        </p:spPr>
      </p:pic>
      <p:sp>
        <p:nvSpPr>
          <p:cNvPr id="5" name="TextBox 4"/>
          <p:cNvSpPr txBox="1"/>
          <p:nvPr/>
        </p:nvSpPr>
        <p:spPr>
          <a:xfrm>
            <a:off x="3363239" y="4151468"/>
            <a:ext cx="2015348" cy="956773"/>
          </a:xfrm>
          <a:prstGeom prst="rect">
            <a:avLst/>
          </a:prstGeom>
          <a:noFill/>
        </p:spPr>
        <p:txBody>
          <a:bodyPr vert="horz" wrap="square" lIns="36000" tIns="108000" rIns="72000" bIns="108000" rtlCol="0" anchor="t" anchorCtr="0">
            <a:spAutoFit/>
          </a:bodyPr>
          <a:lstStyle/>
          <a:p>
            <a:pPr algn="r"/>
            <a:r>
              <a:rPr lang="en-GB" sz="4800" b="1" dirty="0" smtClean="0"/>
              <a:t>Why</a:t>
            </a:r>
            <a:endParaRPr lang="en-GB" sz="4800" b="1" dirty="0">
              <a:solidFill>
                <a:schemeClr val="tx1"/>
              </a:solidFill>
            </a:endParaRPr>
          </a:p>
        </p:txBody>
      </p:sp>
      <p:sp>
        <p:nvSpPr>
          <p:cNvPr id="6" name="TextBox 5"/>
          <p:cNvSpPr txBox="1"/>
          <p:nvPr/>
        </p:nvSpPr>
        <p:spPr>
          <a:xfrm>
            <a:off x="7991073" y="4151468"/>
            <a:ext cx="629100" cy="956773"/>
          </a:xfrm>
          <a:prstGeom prst="rect">
            <a:avLst/>
          </a:prstGeom>
          <a:noFill/>
        </p:spPr>
        <p:txBody>
          <a:bodyPr vert="horz" wrap="square" lIns="36000" tIns="108000" rIns="72000" bIns="108000" rtlCol="0" anchor="t" anchorCtr="0">
            <a:spAutoFit/>
          </a:bodyPr>
          <a:lstStyle/>
          <a:p>
            <a:pPr algn="r"/>
            <a:r>
              <a:rPr lang="en-GB" sz="4800" b="1" dirty="0" smtClean="0"/>
              <a:t>?</a:t>
            </a:r>
            <a:endParaRPr lang="en-GB" sz="4800" b="1" dirty="0">
              <a:solidFill>
                <a:schemeClr val="tx1"/>
              </a:solidFill>
            </a:endParaRPr>
          </a:p>
        </p:txBody>
      </p:sp>
      <p:sp>
        <p:nvSpPr>
          <p:cNvPr id="7" name="Rectangle 6"/>
          <p:cNvSpPr/>
          <p:nvPr/>
        </p:nvSpPr>
        <p:spPr>
          <a:xfrm rot="5400000">
            <a:off x="6570000" y="2672312"/>
            <a:ext cx="108000" cy="5040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Tree>
    <p:extLst>
      <p:ext uri="{BB962C8B-B14F-4D97-AF65-F5344CB8AC3E}">
        <p14:creationId xmlns:p14="http://schemas.microsoft.com/office/powerpoint/2010/main" val="941806458"/>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High-level calls for evidence-based practice</a:t>
            </a:r>
          </a:p>
        </p:txBody>
      </p:sp>
      <p:sp>
        <p:nvSpPr>
          <p:cNvPr id="13" name="Content Placeholder 2"/>
          <p:cNvSpPr txBox="1">
            <a:spLocks/>
          </p:cNvSpPr>
          <p:nvPr/>
        </p:nvSpPr>
        <p:spPr>
          <a:xfrm>
            <a:off x="603116" y="3299512"/>
            <a:ext cx="2642056" cy="2123658"/>
          </a:xfrm>
          <a:prstGeom prst="rect">
            <a:avLst/>
          </a:prstGeom>
        </p:spPr>
        <p:txBody>
          <a:bodyPr wrap="square">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23647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23647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1600" dirty="0">
                <a:solidFill>
                  <a:srgbClr val="333F48"/>
                </a:solidFill>
              </a:rPr>
              <a:t>We want a high quality teaching profession which embraces </a:t>
            </a:r>
            <a:r>
              <a:rPr lang="en-GB" sz="1600" b="1" dirty="0">
                <a:solidFill>
                  <a:srgbClr val="006580"/>
                </a:solidFill>
              </a:rPr>
              <a:t>evidence-based practice </a:t>
            </a:r>
            <a:r>
              <a:rPr lang="en-GB" sz="1600" dirty="0">
                <a:solidFill>
                  <a:srgbClr val="333F48"/>
                </a:solidFill>
              </a:rPr>
              <a:t>to drive up standards in schools.</a:t>
            </a:r>
          </a:p>
          <a:p>
            <a:pPr marL="0" indent="0">
              <a:spcBef>
                <a:spcPts val="2400"/>
              </a:spcBef>
              <a:buNone/>
            </a:pPr>
            <a:r>
              <a:rPr lang="en-GB" sz="1600" dirty="0" err="1">
                <a:solidFill>
                  <a:srgbClr val="23647F"/>
                </a:solidFill>
              </a:rPr>
              <a:t>DfE</a:t>
            </a:r>
            <a:r>
              <a:rPr lang="en-GB" sz="1600" dirty="0">
                <a:solidFill>
                  <a:srgbClr val="23647F"/>
                </a:solidFill>
              </a:rPr>
              <a:t> white paper: </a:t>
            </a:r>
            <a:r>
              <a:rPr lang="en-GB" sz="1600" i="1" dirty="0">
                <a:solidFill>
                  <a:srgbClr val="23647F"/>
                </a:solidFill>
              </a:rPr>
              <a:t>Educational Excellence </a:t>
            </a:r>
            <a:r>
              <a:rPr lang="en-GB" sz="1600" i="1" dirty="0" smtClean="0">
                <a:solidFill>
                  <a:srgbClr val="23647F"/>
                </a:solidFill>
              </a:rPr>
              <a:t>Everywhere</a:t>
            </a:r>
            <a:r>
              <a:rPr lang="en-GB" sz="1600" dirty="0" smtClean="0">
                <a:solidFill>
                  <a:srgbClr val="23647F"/>
                </a:solidFill>
              </a:rPr>
              <a:t> (2016)</a:t>
            </a:r>
            <a:endParaRPr lang="en-GB" sz="1600" dirty="0">
              <a:solidFill>
                <a:srgbClr val="23647F"/>
              </a:solidFill>
            </a:endParaRPr>
          </a:p>
        </p:txBody>
      </p:sp>
      <p:grpSp>
        <p:nvGrpSpPr>
          <p:cNvPr id="14" name="Group 13"/>
          <p:cNvGrpSpPr>
            <a:grpSpLocks noChangeAspect="1"/>
          </p:cNvGrpSpPr>
          <p:nvPr/>
        </p:nvGrpSpPr>
        <p:grpSpPr>
          <a:xfrm>
            <a:off x="283586" y="3353671"/>
            <a:ext cx="316371" cy="252000"/>
            <a:chOff x="147160" y="1500008"/>
            <a:chExt cx="453134" cy="360936"/>
          </a:xfrm>
        </p:grpSpPr>
        <p:sp>
          <p:nvSpPr>
            <p:cNvPr id="19" name="Freeform 18"/>
            <p:cNvSpPr>
              <a:spLocks noChangeAspect="1"/>
            </p:cNvSpPr>
            <p:nvPr/>
          </p:nvSpPr>
          <p:spPr>
            <a:xfrm>
              <a:off x="147160" y="1500008"/>
              <a:ext cx="211295" cy="360000"/>
            </a:xfrm>
            <a:custGeom>
              <a:avLst/>
              <a:gdLst>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300568"/>
                <a:gd name="connsiteX1" fmla="*/ 753035 w 881300"/>
                <a:gd name="connsiteY1" fmla="*/ 132402 h 1300568"/>
                <a:gd name="connsiteX2" fmla="*/ 757173 w 881300"/>
                <a:gd name="connsiteY2" fmla="*/ 0 h 1300568"/>
                <a:gd name="connsiteX3" fmla="*/ 0 w 881300"/>
                <a:gd name="connsiteY3" fmla="*/ 955776 h 1300568"/>
                <a:gd name="connsiteX4" fmla="*/ 881300 w 881300"/>
                <a:gd name="connsiteY4" fmla="*/ 1187479 h 1300568"/>
                <a:gd name="connsiteX5" fmla="*/ 881300 w 881300"/>
                <a:gd name="connsiteY5" fmla="*/ 1187479 h 1300568"/>
                <a:gd name="connsiteX6" fmla="*/ 384793 w 881300"/>
                <a:gd name="connsiteY6" fmla="*/ 930951 h 1300568"/>
                <a:gd name="connsiteX0" fmla="*/ 384793 w 881300"/>
                <a:gd name="connsiteY0" fmla="*/ 930951 h 1534165"/>
                <a:gd name="connsiteX1" fmla="*/ 753035 w 881300"/>
                <a:gd name="connsiteY1" fmla="*/ 132402 h 1534165"/>
                <a:gd name="connsiteX2" fmla="*/ 757173 w 881300"/>
                <a:gd name="connsiteY2" fmla="*/ 0 h 1534165"/>
                <a:gd name="connsiteX3" fmla="*/ 0 w 881300"/>
                <a:gd name="connsiteY3" fmla="*/ 955776 h 1534165"/>
                <a:gd name="connsiteX4" fmla="*/ 881300 w 881300"/>
                <a:gd name="connsiteY4" fmla="*/ 1187479 h 1534165"/>
                <a:gd name="connsiteX5" fmla="*/ 881300 w 881300"/>
                <a:gd name="connsiteY5" fmla="*/ 1187479 h 1534165"/>
                <a:gd name="connsiteX6" fmla="*/ 384793 w 881300"/>
                <a:gd name="connsiteY6" fmla="*/ 930951 h 1534165"/>
                <a:gd name="connsiteX0" fmla="*/ 384793 w 881300"/>
                <a:gd name="connsiteY0" fmla="*/ 930951 h 1546029"/>
                <a:gd name="connsiteX1" fmla="*/ 753035 w 881300"/>
                <a:gd name="connsiteY1" fmla="*/ 132402 h 1546029"/>
                <a:gd name="connsiteX2" fmla="*/ 757173 w 881300"/>
                <a:gd name="connsiteY2" fmla="*/ 0 h 1546029"/>
                <a:gd name="connsiteX3" fmla="*/ 0 w 881300"/>
                <a:gd name="connsiteY3" fmla="*/ 955776 h 1546029"/>
                <a:gd name="connsiteX4" fmla="*/ 881300 w 881300"/>
                <a:gd name="connsiteY4" fmla="*/ 1187479 h 1546029"/>
                <a:gd name="connsiteX5" fmla="*/ 881300 w 881300"/>
                <a:gd name="connsiteY5" fmla="*/ 1187479 h 1546029"/>
                <a:gd name="connsiteX6" fmla="*/ 384793 w 881300"/>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437" h="1546029">
                  <a:moveTo>
                    <a:pt x="384793" y="930951"/>
                  </a:moveTo>
                  <a:cubicBezTo>
                    <a:pt x="68959" y="805444"/>
                    <a:pt x="406860" y="266184"/>
                    <a:pt x="753035" y="132402"/>
                  </a:cubicBezTo>
                  <a:lnTo>
                    <a:pt x="757173" y="0"/>
                  </a:lnTo>
                  <a:cubicBezTo>
                    <a:pt x="364104" y="132402"/>
                    <a:pt x="4138" y="450994"/>
                    <a:pt x="0" y="955776"/>
                  </a:cubicBezTo>
                  <a:cubicBezTo>
                    <a:pt x="12413" y="1653643"/>
                    <a:pt x="864749" y="1735016"/>
                    <a:pt x="881300" y="1187479"/>
                  </a:cubicBezTo>
                  <a:lnTo>
                    <a:pt x="885437" y="1187479"/>
                  </a:lnTo>
                  <a:cubicBezTo>
                    <a:pt x="884059" y="919917"/>
                    <a:pt x="642700" y="817857"/>
                    <a:pt x="384793" y="930951"/>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Freeform 19"/>
            <p:cNvSpPr>
              <a:spLocks noChangeAspect="1"/>
            </p:cNvSpPr>
            <p:nvPr/>
          </p:nvSpPr>
          <p:spPr>
            <a:xfrm>
              <a:off x="388999" y="1500944"/>
              <a:ext cx="211295" cy="360000"/>
            </a:xfrm>
            <a:custGeom>
              <a:avLst/>
              <a:gdLst>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300568"/>
                <a:gd name="connsiteX1" fmla="*/ 753035 w 881300"/>
                <a:gd name="connsiteY1" fmla="*/ 132402 h 1300568"/>
                <a:gd name="connsiteX2" fmla="*/ 757173 w 881300"/>
                <a:gd name="connsiteY2" fmla="*/ 0 h 1300568"/>
                <a:gd name="connsiteX3" fmla="*/ 0 w 881300"/>
                <a:gd name="connsiteY3" fmla="*/ 955776 h 1300568"/>
                <a:gd name="connsiteX4" fmla="*/ 881300 w 881300"/>
                <a:gd name="connsiteY4" fmla="*/ 1187479 h 1300568"/>
                <a:gd name="connsiteX5" fmla="*/ 881300 w 881300"/>
                <a:gd name="connsiteY5" fmla="*/ 1187479 h 1300568"/>
                <a:gd name="connsiteX6" fmla="*/ 384793 w 881300"/>
                <a:gd name="connsiteY6" fmla="*/ 930951 h 1300568"/>
                <a:gd name="connsiteX0" fmla="*/ 384793 w 881300"/>
                <a:gd name="connsiteY0" fmla="*/ 930951 h 1534165"/>
                <a:gd name="connsiteX1" fmla="*/ 753035 w 881300"/>
                <a:gd name="connsiteY1" fmla="*/ 132402 h 1534165"/>
                <a:gd name="connsiteX2" fmla="*/ 757173 w 881300"/>
                <a:gd name="connsiteY2" fmla="*/ 0 h 1534165"/>
                <a:gd name="connsiteX3" fmla="*/ 0 w 881300"/>
                <a:gd name="connsiteY3" fmla="*/ 955776 h 1534165"/>
                <a:gd name="connsiteX4" fmla="*/ 881300 w 881300"/>
                <a:gd name="connsiteY4" fmla="*/ 1187479 h 1534165"/>
                <a:gd name="connsiteX5" fmla="*/ 881300 w 881300"/>
                <a:gd name="connsiteY5" fmla="*/ 1187479 h 1534165"/>
                <a:gd name="connsiteX6" fmla="*/ 384793 w 881300"/>
                <a:gd name="connsiteY6" fmla="*/ 930951 h 1534165"/>
                <a:gd name="connsiteX0" fmla="*/ 384793 w 881300"/>
                <a:gd name="connsiteY0" fmla="*/ 930951 h 1546029"/>
                <a:gd name="connsiteX1" fmla="*/ 753035 w 881300"/>
                <a:gd name="connsiteY1" fmla="*/ 132402 h 1546029"/>
                <a:gd name="connsiteX2" fmla="*/ 757173 w 881300"/>
                <a:gd name="connsiteY2" fmla="*/ 0 h 1546029"/>
                <a:gd name="connsiteX3" fmla="*/ 0 w 881300"/>
                <a:gd name="connsiteY3" fmla="*/ 955776 h 1546029"/>
                <a:gd name="connsiteX4" fmla="*/ 881300 w 881300"/>
                <a:gd name="connsiteY4" fmla="*/ 1187479 h 1546029"/>
                <a:gd name="connsiteX5" fmla="*/ 881300 w 881300"/>
                <a:gd name="connsiteY5" fmla="*/ 1187479 h 1546029"/>
                <a:gd name="connsiteX6" fmla="*/ 384793 w 881300"/>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437" h="1546029">
                  <a:moveTo>
                    <a:pt x="384793" y="930951"/>
                  </a:moveTo>
                  <a:cubicBezTo>
                    <a:pt x="68959" y="805444"/>
                    <a:pt x="406860" y="266184"/>
                    <a:pt x="753035" y="132402"/>
                  </a:cubicBezTo>
                  <a:lnTo>
                    <a:pt x="757173" y="0"/>
                  </a:lnTo>
                  <a:cubicBezTo>
                    <a:pt x="364104" y="132402"/>
                    <a:pt x="4138" y="450994"/>
                    <a:pt x="0" y="955776"/>
                  </a:cubicBezTo>
                  <a:cubicBezTo>
                    <a:pt x="12413" y="1653643"/>
                    <a:pt x="864749" y="1735016"/>
                    <a:pt x="881300" y="1187479"/>
                  </a:cubicBezTo>
                  <a:lnTo>
                    <a:pt x="885437" y="1187479"/>
                  </a:lnTo>
                  <a:cubicBezTo>
                    <a:pt x="884059" y="919917"/>
                    <a:pt x="642700" y="817857"/>
                    <a:pt x="384793" y="930951"/>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5" name="Group 14"/>
          <p:cNvGrpSpPr>
            <a:grpSpLocks noChangeAspect="1"/>
          </p:cNvGrpSpPr>
          <p:nvPr/>
        </p:nvGrpSpPr>
        <p:grpSpPr>
          <a:xfrm rot="10800000">
            <a:off x="2934084" y="4406729"/>
            <a:ext cx="316371" cy="252000"/>
            <a:chOff x="147160" y="1500008"/>
            <a:chExt cx="453134" cy="360936"/>
          </a:xfrm>
        </p:grpSpPr>
        <p:sp>
          <p:nvSpPr>
            <p:cNvPr id="17" name="Freeform 16"/>
            <p:cNvSpPr>
              <a:spLocks noChangeAspect="1"/>
            </p:cNvSpPr>
            <p:nvPr/>
          </p:nvSpPr>
          <p:spPr>
            <a:xfrm>
              <a:off x="147160" y="1500008"/>
              <a:ext cx="211295" cy="360000"/>
            </a:xfrm>
            <a:custGeom>
              <a:avLst/>
              <a:gdLst>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300568"/>
                <a:gd name="connsiteX1" fmla="*/ 753035 w 881300"/>
                <a:gd name="connsiteY1" fmla="*/ 132402 h 1300568"/>
                <a:gd name="connsiteX2" fmla="*/ 757173 w 881300"/>
                <a:gd name="connsiteY2" fmla="*/ 0 h 1300568"/>
                <a:gd name="connsiteX3" fmla="*/ 0 w 881300"/>
                <a:gd name="connsiteY3" fmla="*/ 955776 h 1300568"/>
                <a:gd name="connsiteX4" fmla="*/ 881300 w 881300"/>
                <a:gd name="connsiteY4" fmla="*/ 1187479 h 1300568"/>
                <a:gd name="connsiteX5" fmla="*/ 881300 w 881300"/>
                <a:gd name="connsiteY5" fmla="*/ 1187479 h 1300568"/>
                <a:gd name="connsiteX6" fmla="*/ 384793 w 881300"/>
                <a:gd name="connsiteY6" fmla="*/ 930951 h 1300568"/>
                <a:gd name="connsiteX0" fmla="*/ 384793 w 881300"/>
                <a:gd name="connsiteY0" fmla="*/ 930951 h 1534165"/>
                <a:gd name="connsiteX1" fmla="*/ 753035 w 881300"/>
                <a:gd name="connsiteY1" fmla="*/ 132402 h 1534165"/>
                <a:gd name="connsiteX2" fmla="*/ 757173 w 881300"/>
                <a:gd name="connsiteY2" fmla="*/ 0 h 1534165"/>
                <a:gd name="connsiteX3" fmla="*/ 0 w 881300"/>
                <a:gd name="connsiteY3" fmla="*/ 955776 h 1534165"/>
                <a:gd name="connsiteX4" fmla="*/ 881300 w 881300"/>
                <a:gd name="connsiteY4" fmla="*/ 1187479 h 1534165"/>
                <a:gd name="connsiteX5" fmla="*/ 881300 w 881300"/>
                <a:gd name="connsiteY5" fmla="*/ 1187479 h 1534165"/>
                <a:gd name="connsiteX6" fmla="*/ 384793 w 881300"/>
                <a:gd name="connsiteY6" fmla="*/ 930951 h 1534165"/>
                <a:gd name="connsiteX0" fmla="*/ 384793 w 881300"/>
                <a:gd name="connsiteY0" fmla="*/ 930951 h 1546029"/>
                <a:gd name="connsiteX1" fmla="*/ 753035 w 881300"/>
                <a:gd name="connsiteY1" fmla="*/ 132402 h 1546029"/>
                <a:gd name="connsiteX2" fmla="*/ 757173 w 881300"/>
                <a:gd name="connsiteY2" fmla="*/ 0 h 1546029"/>
                <a:gd name="connsiteX3" fmla="*/ 0 w 881300"/>
                <a:gd name="connsiteY3" fmla="*/ 955776 h 1546029"/>
                <a:gd name="connsiteX4" fmla="*/ 881300 w 881300"/>
                <a:gd name="connsiteY4" fmla="*/ 1187479 h 1546029"/>
                <a:gd name="connsiteX5" fmla="*/ 881300 w 881300"/>
                <a:gd name="connsiteY5" fmla="*/ 1187479 h 1546029"/>
                <a:gd name="connsiteX6" fmla="*/ 384793 w 881300"/>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437" h="1546029">
                  <a:moveTo>
                    <a:pt x="384793" y="930951"/>
                  </a:moveTo>
                  <a:cubicBezTo>
                    <a:pt x="68959" y="805444"/>
                    <a:pt x="406860" y="266184"/>
                    <a:pt x="753035" y="132402"/>
                  </a:cubicBezTo>
                  <a:lnTo>
                    <a:pt x="757173" y="0"/>
                  </a:lnTo>
                  <a:cubicBezTo>
                    <a:pt x="364104" y="132402"/>
                    <a:pt x="4138" y="450994"/>
                    <a:pt x="0" y="955776"/>
                  </a:cubicBezTo>
                  <a:cubicBezTo>
                    <a:pt x="12413" y="1653643"/>
                    <a:pt x="864749" y="1735016"/>
                    <a:pt x="881300" y="1187479"/>
                  </a:cubicBezTo>
                  <a:lnTo>
                    <a:pt x="885437" y="1187479"/>
                  </a:lnTo>
                  <a:cubicBezTo>
                    <a:pt x="884059" y="919917"/>
                    <a:pt x="642700" y="817857"/>
                    <a:pt x="384793" y="930951"/>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reeform 17"/>
            <p:cNvSpPr>
              <a:spLocks noChangeAspect="1"/>
            </p:cNvSpPr>
            <p:nvPr/>
          </p:nvSpPr>
          <p:spPr>
            <a:xfrm>
              <a:off x="388999" y="1500944"/>
              <a:ext cx="211295" cy="360000"/>
            </a:xfrm>
            <a:custGeom>
              <a:avLst/>
              <a:gdLst>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300568"/>
                <a:gd name="connsiteX1" fmla="*/ 753035 w 881300"/>
                <a:gd name="connsiteY1" fmla="*/ 132402 h 1300568"/>
                <a:gd name="connsiteX2" fmla="*/ 757173 w 881300"/>
                <a:gd name="connsiteY2" fmla="*/ 0 h 1300568"/>
                <a:gd name="connsiteX3" fmla="*/ 0 w 881300"/>
                <a:gd name="connsiteY3" fmla="*/ 955776 h 1300568"/>
                <a:gd name="connsiteX4" fmla="*/ 881300 w 881300"/>
                <a:gd name="connsiteY4" fmla="*/ 1187479 h 1300568"/>
                <a:gd name="connsiteX5" fmla="*/ 881300 w 881300"/>
                <a:gd name="connsiteY5" fmla="*/ 1187479 h 1300568"/>
                <a:gd name="connsiteX6" fmla="*/ 384793 w 881300"/>
                <a:gd name="connsiteY6" fmla="*/ 930951 h 1300568"/>
                <a:gd name="connsiteX0" fmla="*/ 384793 w 881300"/>
                <a:gd name="connsiteY0" fmla="*/ 930951 h 1534165"/>
                <a:gd name="connsiteX1" fmla="*/ 753035 w 881300"/>
                <a:gd name="connsiteY1" fmla="*/ 132402 h 1534165"/>
                <a:gd name="connsiteX2" fmla="*/ 757173 w 881300"/>
                <a:gd name="connsiteY2" fmla="*/ 0 h 1534165"/>
                <a:gd name="connsiteX3" fmla="*/ 0 w 881300"/>
                <a:gd name="connsiteY3" fmla="*/ 955776 h 1534165"/>
                <a:gd name="connsiteX4" fmla="*/ 881300 w 881300"/>
                <a:gd name="connsiteY4" fmla="*/ 1187479 h 1534165"/>
                <a:gd name="connsiteX5" fmla="*/ 881300 w 881300"/>
                <a:gd name="connsiteY5" fmla="*/ 1187479 h 1534165"/>
                <a:gd name="connsiteX6" fmla="*/ 384793 w 881300"/>
                <a:gd name="connsiteY6" fmla="*/ 930951 h 1534165"/>
                <a:gd name="connsiteX0" fmla="*/ 384793 w 881300"/>
                <a:gd name="connsiteY0" fmla="*/ 930951 h 1546029"/>
                <a:gd name="connsiteX1" fmla="*/ 753035 w 881300"/>
                <a:gd name="connsiteY1" fmla="*/ 132402 h 1546029"/>
                <a:gd name="connsiteX2" fmla="*/ 757173 w 881300"/>
                <a:gd name="connsiteY2" fmla="*/ 0 h 1546029"/>
                <a:gd name="connsiteX3" fmla="*/ 0 w 881300"/>
                <a:gd name="connsiteY3" fmla="*/ 955776 h 1546029"/>
                <a:gd name="connsiteX4" fmla="*/ 881300 w 881300"/>
                <a:gd name="connsiteY4" fmla="*/ 1187479 h 1546029"/>
                <a:gd name="connsiteX5" fmla="*/ 881300 w 881300"/>
                <a:gd name="connsiteY5" fmla="*/ 1187479 h 1546029"/>
                <a:gd name="connsiteX6" fmla="*/ 384793 w 881300"/>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437" h="1546029">
                  <a:moveTo>
                    <a:pt x="384793" y="930951"/>
                  </a:moveTo>
                  <a:cubicBezTo>
                    <a:pt x="68959" y="805444"/>
                    <a:pt x="406860" y="266184"/>
                    <a:pt x="753035" y="132402"/>
                  </a:cubicBezTo>
                  <a:lnTo>
                    <a:pt x="757173" y="0"/>
                  </a:lnTo>
                  <a:cubicBezTo>
                    <a:pt x="364104" y="132402"/>
                    <a:pt x="4138" y="450994"/>
                    <a:pt x="0" y="955776"/>
                  </a:cubicBezTo>
                  <a:cubicBezTo>
                    <a:pt x="12413" y="1653643"/>
                    <a:pt x="864749" y="1735016"/>
                    <a:pt x="881300" y="1187479"/>
                  </a:cubicBezTo>
                  <a:lnTo>
                    <a:pt x="885437" y="1187479"/>
                  </a:lnTo>
                  <a:cubicBezTo>
                    <a:pt x="884059" y="919917"/>
                    <a:pt x="642700" y="817857"/>
                    <a:pt x="384793" y="930951"/>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4294" y="1864593"/>
            <a:ext cx="1563625" cy="935341"/>
          </a:xfrm>
          <a:prstGeom prst="rect">
            <a:avLst/>
          </a:prstGeom>
        </p:spPr>
      </p:pic>
      <p:grpSp>
        <p:nvGrpSpPr>
          <p:cNvPr id="3" name="Group 2"/>
          <p:cNvGrpSpPr/>
          <p:nvPr/>
        </p:nvGrpSpPr>
        <p:grpSpPr>
          <a:xfrm>
            <a:off x="4465345" y="1972263"/>
            <a:ext cx="4213892" cy="3450907"/>
            <a:chOff x="4465345" y="1972263"/>
            <a:chExt cx="4213892" cy="3450907"/>
          </a:xfrm>
        </p:grpSpPr>
        <p:sp>
          <p:nvSpPr>
            <p:cNvPr id="24" name="Content Placeholder 2"/>
            <p:cNvSpPr txBox="1">
              <a:spLocks/>
            </p:cNvSpPr>
            <p:nvPr/>
          </p:nvSpPr>
          <p:spPr>
            <a:xfrm>
              <a:off x="4780514" y="3299512"/>
              <a:ext cx="3648595" cy="2123658"/>
            </a:xfrm>
            <a:prstGeom prst="rect">
              <a:avLst/>
            </a:prstGeom>
          </p:spPr>
          <p:txBody>
            <a:bodyPr wrap="square">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23647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23647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1600" dirty="0">
                  <a:solidFill>
                    <a:srgbClr val="333F48"/>
                  </a:solidFill>
                </a:rPr>
                <a:t>Educational policy and practice should be </a:t>
              </a:r>
              <a:r>
                <a:rPr lang="en-GB" sz="1600" b="1" dirty="0">
                  <a:solidFill>
                    <a:srgbClr val="006580"/>
                  </a:solidFill>
                </a:rPr>
                <a:t>informed by the best available research evidence</a:t>
              </a:r>
              <a:r>
                <a:rPr lang="en-GB" sz="1600" dirty="0">
                  <a:solidFill>
                    <a:srgbClr val="333F48"/>
                  </a:solidFill>
                </a:rPr>
                <a:t>. There is increasing recognition of the need for the teaching profession to be research-informed.</a:t>
              </a:r>
            </a:p>
            <a:p>
              <a:pPr marL="0" indent="0">
                <a:spcBef>
                  <a:spcPts val="2400"/>
                </a:spcBef>
                <a:buNone/>
              </a:pPr>
              <a:r>
                <a:rPr lang="en-GB" sz="1600" dirty="0">
                  <a:solidFill>
                    <a:srgbClr val="23647F"/>
                  </a:solidFill>
                </a:rPr>
                <a:t>The Royal Society &amp; The British Academy, </a:t>
              </a:r>
              <a:r>
                <a:rPr lang="en-GB" sz="1600" i="1" dirty="0">
                  <a:solidFill>
                    <a:srgbClr val="23647F"/>
                  </a:solidFill>
                </a:rPr>
                <a:t>Harnessing Educational </a:t>
              </a:r>
              <a:r>
                <a:rPr lang="en-GB" sz="1600" i="1" dirty="0" smtClean="0">
                  <a:solidFill>
                    <a:srgbClr val="23647F"/>
                  </a:solidFill>
                </a:rPr>
                <a:t>Research</a:t>
              </a:r>
              <a:r>
                <a:rPr lang="en-GB" sz="1600" dirty="0" smtClean="0">
                  <a:solidFill>
                    <a:srgbClr val="23647F"/>
                  </a:solidFill>
                </a:rPr>
                <a:t> (2018)</a:t>
              </a:r>
              <a:endParaRPr lang="en-GB" sz="1600" dirty="0">
                <a:solidFill>
                  <a:srgbClr val="23647F"/>
                </a:solidFill>
              </a:endParaRPr>
            </a:p>
          </p:txBody>
        </p:sp>
        <p:grpSp>
          <p:nvGrpSpPr>
            <p:cNvPr id="25" name="Group 24"/>
            <p:cNvGrpSpPr>
              <a:grpSpLocks noChangeAspect="1"/>
            </p:cNvGrpSpPr>
            <p:nvPr/>
          </p:nvGrpSpPr>
          <p:grpSpPr>
            <a:xfrm>
              <a:off x="4465345" y="3353671"/>
              <a:ext cx="316371" cy="252000"/>
              <a:chOff x="147160" y="1500008"/>
              <a:chExt cx="453134" cy="360936"/>
            </a:xfrm>
          </p:grpSpPr>
          <p:sp>
            <p:nvSpPr>
              <p:cNvPr id="30" name="Freeform 29"/>
              <p:cNvSpPr>
                <a:spLocks noChangeAspect="1"/>
              </p:cNvSpPr>
              <p:nvPr/>
            </p:nvSpPr>
            <p:spPr>
              <a:xfrm>
                <a:off x="147160" y="1500008"/>
                <a:ext cx="211295" cy="360000"/>
              </a:xfrm>
              <a:custGeom>
                <a:avLst/>
                <a:gdLst>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300568"/>
                  <a:gd name="connsiteX1" fmla="*/ 753035 w 881300"/>
                  <a:gd name="connsiteY1" fmla="*/ 132402 h 1300568"/>
                  <a:gd name="connsiteX2" fmla="*/ 757173 w 881300"/>
                  <a:gd name="connsiteY2" fmla="*/ 0 h 1300568"/>
                  <a:gd name="connsiteX3" fmla="*/ 0 w 881300"/>
                  <a:gd name="connsiteY3" fmla="*/ 955776 h 1300568"/>
                  <a:gd name="connsiteX4" fmla="*/ 881300 w 881300"/>
                  <a:gd name="connsiteY4" fmla="*/ 1187479 h 1300568"/>
                  <a:gd name="connsiteX5" fmla="*/ 881300 w 881300"/>
                  <a:gd name="connsiteY5" fmla="*/ 1187479 h 1300568"/>
                  <a:gd name="connsiteX6" fmla="*/ 384793 w 881300"/>
                  <a:gd name="connsiteY6" fmla="*/ 930951 h 1300568"/>
                  <a:gd name="connsiteX0" fmla="*/ 384793 w 881300"/>
                  <a:gd name="connsiteY0" fmla="*/ 930951 h 1534165"/>
                  <a:gd name="connsiteX1" fmla="*/ 753035 w 881300"/>
                  <a:gd name="connsiteY1" fmla="*/ 132402 h 1534165"/>
                  <a:gd name="connsiteX2" fmla="*/ 757173 w 881300"/>
                  <a:gd name="connsiteY2" fmla="*/ 0 h 1534165"/>
                  <a:gd name="connsiteX3" fmla="*/ 0 w 881300"/>
                  <a:gd name="connsiteY3" fmla="*/ 955776 h 1534165"/>
                  <a:gd name="connsiteX4" fmla="*/ 881300 w 881300"/>
                  <a:gd name="connsiteY4" fmla="*/ 1187479 h 1534165"/>
                  <a:gd name="connsiteX5" fmla="*/ 881300 w 881300"/>
                  <a:gd name="connsiteY5" fmla="*/ 1187479 h 1534165"/>
                  <a:gd name="connsiteX6" fmla="*/ 384793 w 881300"/>
                  <a:gd name="connsiteY6" fmla="*/ 930951 h 1534165"/>
                  <a:gd name="connsiteX0" fmla="*/ 384793 w 881300"/>
                  <a:gd name="connsiteY0" fmla="*/ 930951 h 1546029"/>
                  <a:gd name="connsiteX1" fmla="*/ 753035 w 881300"/>
                  <a:gd name="connsiteY1" fmla="*/ 132402 h 1546029"/>
                  <a:gd name="connsiteX2" fmla="*/ 757173 w 881300"/>
                  <a:gd name="connsiteY2" fmla="*/ 0 h 1546029"/>
                  <a:gd name="connsiteX3" fmla="*/ 0 w 881300"/>
                  <a:gd name="connsiteY3" fmla="*/ 955776 h 1546029"/>
                  <a:gd name="connsiteX4" fmla="*/ 881300 w 881300"/>
                  <a:gd name="connsiteY4" fmla="*/ 1187479 h 1546029"/>
                  <a:gd name="connsiteX5" fmla="*/ 881300 w 881300"/>
                  <a:gd name="connsiteY5" fmla="*/ 1187479 h 1546029"/>
                  <a:gd name="connsiteX6" fmla="*/ 384793 w 881300"/>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437" h="1546029">
                    <a:moveTo>
                      <a:pt x="384793" y="930951"/>
                    </a:moveTo>
                    <a:cubicBezTo>
                      <a:pt x="68959" y="805444"/>
                      <a:pt x="406860" y="266184"/>
                      <a:pt x="753035" y="132402"/>
                    </a:cubicBezTo>
                    <a:lnTo>
                      <a:pt x="757173" y="0"/>
                    </a:lnTo>
                    <a:cubicBezTo>
                      <a:pt x="364104" y="132402"/>
                      <a:pt x="4138" y="450994"/>
                      <a:pt x="0" y="955776"/>
                    </a:cubicBezTo>
                    <a:cubicBezTo>
                      <a:pt x="12413" y="1653643"/>
                      <a:pt x="864749" y="1735016"/>
                      <a:pt x="881300" y="1187479"/>
                    </a:cubicBezTo>
                    <a:lnTo>
                      <a:pt x="885437" y="1187479"/>
                    </a:lnTo>
                    <a:cubicBezTo>
                      <a:pt x="884059" y="919917"/>
                      <a:pt x="642700" y="817857"/>
                      <a:pt x="384793" y="930951"/>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reeform 30"/>
              <p:cNvSpPr>
                <a:spLocks noChangeAspect="1"/>
              </p:cNvSpPr>
              <p:nvPr/>
            </p:nvSpPr>
            <p:spPr>
              <a:xfrm>
                <a:off x="388999" y="1500944"/>
                <a:ext cx="211295" cy="360000"/>
              </a:xfrm>
              <a:custGeom>
                <a:avLst/>
                <a:gdLst>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300568"/>
                  <a:gd name="connsiteX1" fmla="*/ 753035 w 881300"/>
                  <a:gd name="connsiteY1" fmla="*/ 132402 h 1300568"/>
                  <a:gd name="connsiteX2" fmla="*/ 757173 w 881300"/>
                  <a:gd name="connsiteY2" fmla="*/ 0 h 1300568"/>
                  <a:gd name="connsiteX3" fmla="*/ 0 w 881300"/>
                  <a:gd name="connsiteY3" fmla="*/ 955776 h 1300568"/>
                  <a:gd name="connsiteX4" fmla="*/ 881300 w 881300"/>
                  <a:gd name="connsiteY4" fmla="*/ 1187479 h 1300568"/>
                  <a:gd name="connsiteX5" fmla="*/ 881300 w 881300"/>
                  <a:gd name="connsiteY5" fmla="*/ 1187479 h 1300568"/>
                  <a:gd name="connsiteX6" fmla="*/ 384793 w 881300"/>
                  <a:gd name="connsiteY6" fmla="*/ 930951 h 1300568"/>
                  <a:gd name="connsiteX0" fmla="*/ 384793 w 881300"/>
                  <a:gd name="connsiteY0" fmla="*/ 930951 h 1534165"/>
                  <a:gd name="connsiteX1" fmla="*/ 753035 w 881300"/>
                  <a:gd name="connsiteY1" fmla="*/ 132402 h 1534165"/>
                  <a:gd name="connsiteX2" fmla="*/ 757173 w 881300"/>
                  <a:gd name="connsiteY2" fmla="*/ 0 h 1534165"/>
                  <a:gd name="connsiteX3" fmla="*/ 0 w 881300"/>
                  <a:gd name="connsiteY3" fmla="*/ 955776 h 1534165"/>
                  <a:gd name="connsiteX4" fmla="*/ 881300 w 881300"/>
                  <a:gd name="connsiteY4" fmla="*/ 1187479 h 1534165"/>
                  <a:gd name="connsiteX5" fmla="*/ 881300 w 881300"/>
                  <a:gd name="connsiteY5" fmla="*/ 1187479 h 1534165"/>
                  <a:gd name="connsiteX6" fmla="*/ 384793 w 881300"/>
                  <a:gd name="connsiteY6" fmla="*/ 930951 h 1534165"/>
                  <a:gd name="connsiteX0" fmla="*/ 384793 w 881300"/>
                  <a:gd name="connsiteY0" fmla="*/ 930951 h 1546029"/>
                  <a:gd name="connsiteX1" fmla="*/ 753035 w 881300"/>
                  <a:gd name="connsiteY1" fmla="*/ 132402 h 1546029"/>
                  <a:gd name="connsiteX2" fmla="*/ 757173 w 881300"/>
                  <a:gd name="connsiteY2" fmla="*/ 0 h 1546029"/>
                  <a:gd name="connsiteX3" fmla="*/ 0 w 881300"/>
                  <a:gd name="connsiteY3" fmla="*/ 955776 h 1546029"/>
                  <a:gd name="connsiteX4" fmla="*/ 881300 w 881300"/>
                  <a:gd name="connsiteY4" fmla="*/ 1187479 h 1546029"/>
                  <a:gd name="connsiteX5" fmla="*/ 881300 w 881300"/>
                  <a:gd name="connsiteY5" fmla="*/ 1187479 h 1546029"/>
                  <a:gd name="connsiteX6" fmla="*/ 384793 w 881300"/>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437" h="1546029">
                    <a:moveTo>
                      <a:pt x="384793" y="930951"/>
                    </a:moveTo>
                    <a:cubicBezTo>
                      <a:pt x="68959" y="805444"/>
                      <a:pt x="406860" y="266184"/>
                      <a:pt x="753035" y="132402"/>
                    </a:cubicBezTo>
                    <a:lnTo>
                      <a:pt x="757173" y="0"/>
                    </a:lnTo>
                    <a:cubicBezTo>
                      <a:pt x="364104" y="132402"/>
                      <a:pt x="4138" y="450994"/>
                      <a:pt x="0" y="955776"/>
                    </a:cubicBezTo>
                    <a:cubicBezTo>
                      <a:pt x="12413" y="1653643"/>
                      <a:pt x="864749" y="1735016"/>
                      <a:pt x="881300" y="1187479"/>
                    </a:cubicBezTo>
                    <a:lnTo>
                      <a:pt x="885437" y="1187479"/>
                    </a:lnTo>
                    <a:cubicBezTo>
                      <a:pt x="884059" y="919917"/>
                      <a:pt x="642700" y="817857"/>
                      <a:pt x="384793" y="930951"/>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6" name="Group 25"/>
            <p:cNvGrpSpPr>
              <a:grpSpLocks noChangeAspect="1"/>
            </p:cNvGrpSpPr>
            <p:nvPr/>
          </p:nvGrpSpPr>
          <p:grpSpPr>
            <a:xfrm rot="10800000">
              <a:off x="8362866" y="4396569"/>
              <a:ext cx="316371" cy="252000"/>
              <a:chOff x="286490" y="1639338"/>
              <a:chExt cx="453133" cy="360936"/>
            </a:xfrm>
          </p:grpSpPr>
          <p:sp>
            <p:nvSpPr>
              <p:cNvPr id="28" name="Freeform 27"/>
              <p:cNvSpPr>
                <a:spLocks noChangeAspect="1"/>
              </p:cNvSpPr>
              <p:nvPr/>
            </p:nvSpPr>
            <p:spPr>
              <a:xfrm>
                <a:off x="286490" y="1639338"/>
                <a:ext cx="211295" cy="359999"/>
              </a:xfrm>
              <a:custGeom>
                <a:avLst/>
                <a:gdLst>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300568"/>
                  <a:gd name="connsiteX1" fmla="*/ 753035 w 881300"/>
                  <a:gd name="connsiteY1" fmla="*/ 132402 h 1300568"/>
                  <a:gd name="connsiteX2" fmla="*/ 757173 w 881300"/>
                  <a:gd name="connsiteY2" fmla="*/ 0 h 1300568"/>
                  <a:gd name="connsiteX3" fmla="*/ 0 w 881300"/>
                  <a:gd name="connsiteY3" fmla="*/ 955776 h 1300568"/>
                  <a:gd name="connsiteX4" fmla="*/ 881300 w 881300"/>
                  <a:gd name="connsiteY4" fmla="*/ 1187479 h 1300568"/>
                  <a:gd name="connsiteX5" fmla="*/ 881300 w 881300"/>
                  <a:gd name="connsiteY5" fmla="*/ 1187479 h 1300568"/>
                  <a:gd name="connsiteX6" fmla="*/ 384793 w 881300"/>
                  <a:gd name="connsiteY6" fmla="*/ 930951 h 1300568"/>
                  <a:gd name="connsiteX0" fmla="*/ 384793 w 881300"/>
                  <a:gd name="connsiteY0" fmla="*/ 930951 h 1534165"/>
                  <a:gd name="connsiteX1" fmla="*/ 753035 w 881300"/>
                  <a:gd name="connsiteY1" fmla="*/ 132402 h 1534165"/>
                  <a:gd name="connsiteX2" fmla="*/ 757173 w 881300"/>
                  <a:gd name="connsiteY2" fmla="*/ 0 h 1534165"/>
                  <a:gd name="connsiteX3" fmla="*/ 0 w 881300"/>
                  <a:gd name="connsiteY3" fmla="*/ 955776 h 1534165"/>
                  <a:gd name="connsiteX4" fmla="*/ 881300 w 881300"/>
                  <a:gd name="connsiteY4" fmla="*/ 1187479 h 1534165"/>
                  <a:gd name="connsiteX5" fmla="*/ 881300 w 881300"/>
                  <a:gd name="connsiteY5" fmla="*/ 1187479 h 1534165"/>
                  <a:gd name="connsiteX6" fmla="*/ 384793 w 881300"/>
                  <a:gd name="connsiteY6" fmla="*/ 930951 h 1534165"/>
                  <a:gd name="connsiteX0" fmla="*/ 384793 w 881300"/>
                  <a:gd name="connsiteY0" fmla="*/ 930951 h 1546029"/>
                  <a:gd name="connsiteX1" fmla="*/ 753035 w 881300"/>
                  <a:gd name="connsiteY1" fmla="*/ 132402 h 1546029"/>
                  <a:gd name="connsiteX2" fmla="*/ 757173 w 881300"/>
                  <a:gd name="connsiteY2" fmla="*/ 0 h 1546029"/>
                  <a:gd name="connsiteX3" fmla="*/ 0 w 881300"/>
                  <a:gd name="connsiteY3" fmla="*/ 955776 h 1546029"/>
                  <a:gd name="connsiteX4" fmla="*/ 881300 w 881300"/>
                  <a:gd name="connsiteY4" fmla="*/ 1187479 h 1546029"/>
                  <a:gd name="connsiteX5" fmla="*/ 881300 w 881300"/>
                  <a:gd name="connsiteY5" fmla="*/ 1187479 h 1546029"/>
                  <a:gd name="connsiteX6" fmla="*/ 384793 w 881300"/>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437" h="1546029">
                    <a:moveTo>
                      <a:pt x="384793" y="930951"/>
                    </a:moveTo>
                    <a:cubicBezTo>
                      <a:pt x="68959" y="805444"/>
                      <a:pt x="406860" y="266184"/>
                      <a:pt x="753035" y="132402"/>
                    </a:cubicBezTo>
                    <a:lnTo>
                      <a:pt x="757173" y="0"/>
                    </a:lnTo>
                    <a:cubicBezTo>
                      <a:pt x="364104" y="132402"/>
                      <a:pt x="4138" y="450994"/>
                      <a:pt x="0" y="955776"/>
                    </a:cubicBezTo>
                    <a:cubicBezTo>
                      <a:pt x="12413" y="1653643"/>
                      <a:pt x="864749" y="1735016"/>
                      <a:pt x="881300" y="1187479"/>
                    </a:cubicBezTo>
                    <a:lnTo>
                      <a:pt x="885437" y="1187479"/>
                    </a:lnTo>
                    <a:cubicBezTo>
                      <a:pt x="884059" y="919917"/>
                      <a:pt x="642700" y="817857"/>
                      <a:pt x="384793" y="930951"/>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reeform 28"/>
              <p:cNvSpPr>
                <a:spLocks noChangeAspect="1"/>
              </p:cNvSpPr>
              <p:nvPr/>
            </p:nvSpPr>
            <p:spPr>
              <a:xfrm>
                <a:off x="528328" y="1640275"/>
                <a:ext cx="211295" cy="359999"/>
              </a:xfrm>
              <a:custGeom>
                <a:avLst/>
                <a:gdLst>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300568"/>
                  <a:gd name="connsiteX1" fmla="*/ 753035 w 881300"/>
                  <a:gd name="connsiteY1" fmla="*/ 132402 h 1300568"/>
                  <a:gd name="connsiteX2" fmla="*/ 757173 w 881300"/>
                  <a:gd name="connsiteY2" fmla="*/ 0 h 1300568"/>
                  <a:gd name="connsiteX3" fmla="*/ 0 w 881300"/>
                  <a:gd name="connsiteY3" fmla="*/ 955776 h 1300568"/>
                  <a:gd name="connsiteX4" fmla="*/ 881300 w 881300"/>
                  <a:gd name="connsiteY4" fmla="*/ 1187479 h 1300568"/>
                  <a:gd name="connsiteX5" fmla="*/ 881300 w 881300"/>
                  <a:gd name="connsiteY5" fmla="*/ 1187479 h 1300568"/>
                  <a:gd name="connsiteX6" fmla="*/ 384793 w 881300"/>
                  <a:gd name="connsiteY6" fmla="*/ 930951 h 1300568"/>
                  <a:gd name="connsiteX0" fmla="*/ 384793 w 881300"/>
                  <a:gd name="connsiteY0" fmla="*/ 930951 h 1534165"/>
                  <a:gd name="connsiteX1" fmla="*/ 753035 w 881300"/>
                  <a:gd name="connsiteY1" fmla="*/ 132402 h 1534165"/>
                  <a:gd name="connsiteX2" fmla="*/ 757173 w 881300"/>
                  <a:gd name="connsiteY2" fmla="*/ 0 h 1534165"/>
                  <a:gd name="connsiteX3" fmla="*/ 0 w 881300"/>
                  <a:gd name="connsiteY3" fmla="*/ 955776 h 1534165"/>
                  <a:gd name="connsiteX4" fmla="*/ 881300 w 881300"/>
                  <a:gd name="connsiteY4" fmla="*/ 1187479 h 1534165"/>
                  <a:gd name="connsiteX5" fmla="*/ 881300 w 881300"/>
                  <a:gd name="connsiteY5" fmla="*/ 1187479 h 1534165"/>
                  <a:gd name="connsiteX6" fmla="*/ 384793 w 881300"/>
                  <a:gd name="connsiteY6" fmla="*/ 930951 h 1534165"/>
                  <a:gd name="connsiteX0" fmla="*/ 384793 w 881300"/>
                  <a:gd name="connsiteY0" fmla="*/ 930951 h 1546029"/>
                  <a:gd name="connsiteX1" fmla="*/ 753035 w 881300"/>
                  <a:gd name="connsiteY1" fmla="*/ 132402 h 1546029"/>
                  <a:gd name="connsiteX2" fmla="*/ 757173 w 881300"/>
                  <a:gd name="connsiteY2" fmla="*/ 0 h 1546029"/>
                  <a:gd name="connsiteX3" fmla="*/ 0 w 881300"/>
                  <a:gd name="connsiteY3" fmla="*/ 955776 h 1546029"/>
                  <a:gd name="connsiteX4" fmla="*/ 881300 w 881300"/>
                  <a:gd name="connsiteY4" fmla="*/ 1187479 h 1546029"/>
                  <a:gd name="connsiteX5" fmla="*/ 881300 w 881300"/>
                  <a:gd name="connsiteY5" fmla="*/ 1187479 h 1546029"/>
                  <a:gd name="connsiteX6" fmla="*/ 384793 w 881300"/>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437" h="1546029">
                    <a:moveTo>
                      <a:pt x="384793" y="930951"/>
                    </a:moveTo>
                    <a:cubicBezTo>
                      <a:pt x="68959" y="805444"/>
                      <a:pt x="406860" y="266184"/>
                      <a:pt x="753035" y="132402"/>
                    </a:cubicBezTo>
                    <a:lnTo>
                      <a:pt x="757173" y="0"/>
                    </a:lnTo>
                    <a:cubicBezTo>
                      <a:pt x="364104" y="132402"/>
                      <a:pt x="4138" y="450994"/>
                      <a:pt x="0" y="955776"/>
                    </a:cubicBezTo>
                    <a:cubicBezTo>
                      <a:pt x="12413" y="1653643"/>
                      <a:pt x="864749" y="1735016"/>
                      <a:pt x="881300" y="1187479"/>
                    </a:cubicBezTo>
                    <a:lnTo>
                      <a:pt x="885437" y="1187479"/>
                    </a:lnTo>
                    <a:cubicBezTo>
                      <a:pt x="884059" y="919917"/>
                      <a:pt x="642700" y="817857"/>
                      <a:pt x="384793" y="930951"/>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5814" y="1972263"/>
              <a:ext cx="1440000" cy="720000"/>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30674" y="1972263"/>
              <a:ext cx="1947494" cy="720000"/>
            </a:xfrm>
            <a:prstGeom prst="rect">
              <a:avLst/>
            </a:prstGeom>
          </p:spPr>
        </p:pic>
      </p:grpSp>
    </p:spTree>
    <p:extLst>
      <p:ext uri="{BB962C8B-B14F-4D97-AF65-F5344CB8AC3E}">
        <p14:creationId xmlns:p14="http://schemas.microsoft.com/office/powerpoint/2010/main" val="2133041549"/>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000" dirty="0"/>
              <a:t>The challenges of transforming evidence into practice</a:t>
            </a:r>
          </a:p>
        </p:txBody>
      </p:sp>
      <p:grpSp>
        <p:nvGrpSpPr>
          <p:cNvPr id="5" name="Group 4"/>
          <p:cNvGrpSpPr/>
          <p:nvPr/>
        </p:nvGrpSpPr>
        <p:grpSpPr>
          <a:xfrm>
            <a:off x="5074945" y="1474898"/>
            <a:ext cx="3695732" cy="4807548"/>
            <a:chOff x="5074945" y="1562580"/>
            <a:chExt cx="3695732" cy="4807548"/>
          </a:xfrm>
        </p:grpSpPr>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3494" y="1562580"/>
              <a:ext cx="1618901" cy="920975"/>
            </a:xfrm>
            <a:prstGeom prst="rect">
              <a:avLst/>
            </a:prstGeom>
          </p:spPr>
        </p:pic>
        <p:sp>
          <p:nvSpPr>
            <p:cNvPr id="24" name="Content Placeholder 2"/>
            <p:cNvSpPr txBox="1">
              <a:spLocks/>
            </p:cNvSpPr>
            <p:nvPr/>
          </p:nvSpPr>
          <p:spPr>
            <a:xfrm>
              <a:off x="5390115" y="3086152"/>
              <a:ext cx="3190946" cy="3283976"/>
            </a:xfrm>
            <a:prstGeom prst="rect">
              <a:avLst/>
            </a:prstGeom>
          </p:spPr>
          <p:txBody>
            <a:bodyPr wrap="square">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23647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23647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GB" sz="1700" dirty="0">
                  <a:solidFill>
                    <a:srgbClr val="333F48"/>
                  </a:solidFill>
                </a:rPr>
                <a:t>Teachers are seeking to develop strategies that make best use of evidence.</a:t>
              </a:r>
            </a:p>
            <a:p>
              <a:pPr marL="0" indent="0">
                <a:buFont typeface="Arial" panose="020B0604020202020204" pitchFamily="34" charset="0"/>
                <a:buNone/>
              </a:pPr>
              <a:r>
                <a:rPr lang="en-GB" sz="1700" b="1" dirty="0">
                  <a:solidFill>
                    <a:srgbClr val="006580"/>
                  </a:solidFill>
                </a:rPr>
                <a:t>Research organisations and intermediary bodies need to transform evidence for practice</a:t>
              </a:r>
              <a:endParaRPr lang="en-GB" sz="1700" dirty="0">
                <a:solidFill>
                  <a:srgbClr val="333F48"/>
                </a:solidFill>
              </a:endParaRPr>
            </a:p>
            <a:p>
              <a:pPr marL="0" indent="0">
                <a:spcBef>
                  <a:spcPts val="0"/>
                </a:spcBef>
                <a:buFont typeface="Arial" panose="020B0604020202020204" pitchFamily="34" charset="0"/>
                <a:buNone/>
              </a:pPr>
              <a:r>
                <a:rPr lang="en-GB" sz="1700" dirty="0" smtClean="0">
                  <a:solidFill>
                    <a:srgbClr val="333F48"/>
                  </a:solidFill>
                </a:rPr>
                <a:t>[if </a:t>
              </a:r>
              <a:r>
                <a:rPr lang="en-GB" sz="1700" dirty="0">
                  <a:solidFill>
                    <a:srgbClr val="333F48"/>
                  </a:solidFill>
                </a:rPr>
                <a:t>it is to be effectively utilised by </a:t>
              </a:r>
              <a:r>
                <a:rPr lang="en-GB" sz="1700" dirty="0" smtClean="0">
                  <a:solidFill>
                    <a:srgbClr val="333F48"/>
                  </a:solidFill>
                </a:rPr>
                <a:t>teachers].</a:t>
              </a:r>
              <a:endParaRPr lang="en-GB" sz="1700" dirty="0">
                <a:solidFill>
                  <a:srgbClr val="333F48"/>
                </a:solidFill>
              </a:endParaRPr>
            </a:p>
            <a:p>
              <a:pPr marL="0" indent="0">
                <a:spcBef>
                  <a:spcPts val="2400"/>
                </a:spcBef>
                <a:buNone/>
              </a:pPr>
              <a:r>
                <a:rPr lang="en-GB" sz="1600" dirty="0">
                  <a:solidFill>
                    <a:srgbClr val="23647F"/>
                  </a:solidFill>
                </a:rPr>
                <a:t>NFER, </a:t>
              </a:r>
              <a:r>
                <a:rPr lang="en-GB" sz="1600" i="1" dirty="0">
                  <a:solidFill>
                    <a:srgbClr val="23647F"/>
                  </a:solidFill>
                </a:rPr>
                <a:t>Using Evidence in the Classroom: </a:t>
              </a:r>
              <a:r>
                <a:rPr lang="en-GB" sz="1600" i="1" dirty="0" smtClean="0">
                  <a:solidFill>
                    <a:srgbClr val="23647F"/>
                  </a:solidFill>
                </a:rPr>
                <a:t>What </a:t>
              </a:r>
              <a:r>
                <a:rPr lang="en-GB" sz="1600" i="1" dirty="0">
                  <a:solidFill>
                    <a:srgbClr val="23647F"/>
                  </a:solidFill>
                </a:rPr>
                <a:t>Works and Why</a:t>
              </a:r>
              <a:r>
                <a:rPr lang="en-GB" sz="1600" i="1" dirty="0" smtClean="0">
                  <a:solidFill>
                    <a:srgbClr val="23647F"/>
                  </a:solidFill>
                </a:rPr>
                <a:t>? </a:t>
              </a:r>
              <a:r>
                <a:rPr lang="en-GB" sz="1600" dirty="0" smtClean="0">
                  <a:solidFill>
                    <a:srgbClr val="23647F"/>
                  </a:solidFill>
                </a:rPr>
                <a:t>(2014)</a:t>
              </a:r>
              <a:endParaRPr lang="en-GB" sz="1600" dirty="0">
                <a:solidFill>
                  <a:srgbClr val="23647F"/>
                </a:solidFill>
              </a:endParaRPr>
            </a:p>
          </p:txBody>
        </p:sp>
        <p:grpSp>
          <p:nvGrpSpPr>
            <p:cNvPr id="25" name="Group 24"/>
            <p:cNvGrpSpPr>
              <a:grpSpLocks noChangeAspect="1"/>
            </p:cNvGrpSpPr>
            <p:nvPr/>
          </p:nvGrpSpPr>
          <p:grpSpPr>
            <a:xfrm>
              <a:off x="5074945" y="3140311"/>
              <a:ext cx="316371" cy="252000"/>
              <a:chOff x="147160" y="1500008"/>
              <a:chExt cx="453134" cy="360936"/>
            </a:xfrm>
          </p:grpSpPr>
          <p:sp>
            <p:nvSpPr>
              <p:cNvPr id="30" name="Freeform 29"/>
              <p:cNvSpPr>
                <a:spLocks noChangeAspect="1"/>
              </p:cNvSpPr>
              <p:nvPr/>
            </p:nvSpPr>
            <p:spPr>
              <a:xfrm>
                <a:off x="147160" y="1500008"/>
                <a:ext cx="211295" cy="360000"/>
              </a:xfrm>
              <a:custGeom>
                <a:avLst/>
                <a:gdLst>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300568"/>
                  <a:gd name="connsiteX1" fmla="*/ 753035 w 881300"/>
                  <a:gd name="connsiteY1" fmla="*/ 132402 h 1300568"/>
                  <a:gd name="connsiteX2" fmla="*/ 757173 w 881300"/>
                  <a:gd name="connsiteY2" fmla="*/ 0 h 1300568"/>
                  <a:gd name="connsiteX3" fmla="*/ 0 w 881300"/>
                  <a:gd name="connsiteY3" fmla="*/ 955776 h 1300568"/>
                  <a:gd name="connsiteX4" fmla="*/ 881300 w 881300"/>
                  <a:gd name="connsiteY4" fmla="*/ 1187479 h 1300568"/>
                  <a:gd name="connsiteX5" fmla="*/ 881300 w 881300"/>
                  <a:gd name="connsiteY5" fmla="*/ 1187479 h 1300568"/>
                  <a:gd name="connsiteX6" fmla="*/ 384793 w 881300"/>
                  <a:gd name="connsiteY6" fmla="*/ 930951 h 1300568"/>
                  <a:gd name="connsiteX0" fmla="*/ 384793 w 881300"/>
                  <a:gd name="connsiteY0" fmla="*/ 930951 h 1534165"/>
                  <a:gd name="connsiteX1" fmla="*/ 753035 w 881300"/>
                  <a:gd name="connsiteY1" fmla="*/ 132402 h 1534165"/>
                  <a:gd name="connsiteX2" fmla="*/ 757173 w 881300"/>
                  <a:gd name="connsiteY2" fmla="*/ 0 h 1534165"/>
                  <a:gd name="connsiteX3" fmla="*/ 0 w 881300"/>
                  <a:gd name="connsiteY3" fmla="*/ 955776 h 1534165"/>
                  <a:gd name="connsiteX4" fmla="*/ 881300 w 881300"/>
                  <a:gd name="connsiteY4" fmla="*/ 1187479 h 1534165"/>
                  <a:gd name="connsiteX5" fmla="*/ 881300 w 881300"/>
                  <a:gd name="connsiteY5" fmla="*/ 1187479 h 1534165"/>
                  <a:gd name="connsiteX6" fmla="*/ 384793 w 881300"/>
                  <a:gd name="connsiteY6" fmla="*/ 930951 h 1534165"/>
                  <a:gd name="connsiteX0" fmla="*/ 384793 w 881300"/>
                  <a:gd name="connsiteY0" fmla="*/ 930951 h 1546029"/>
                  <a:gd name="connsiteX1" fmla="*/ 753035 w 881300"/>
                  <a:gd name="connsiteY1" fmla="*/ 132402 h 1546029"/>
                  <a:gd name="connsiteX2" fmla="*/ 757173 w 881300"/>
                  <a:gd name="connsiteY2" fmla="*/ 0 h 1546029"/>
                  <a:gd name="connsiteX3" fmla="*/ 0 w 881300"/>
                  <a:gd name="connsiteY3" fmla="*/ 955776 h 1546029"/>
                  <a:gd name="connsiteX4" fmla="*/ 881300 w 881300"/>
                  <a:gd name="connsiteY4" fmla="*/ 1187479 h 1546029"/>
                  <a:gd name="connsiteX5" fmla="*/ 881300 w 881300"/>
                  <a:gd name="connsiteY5" fmla="*/ 1187479 h 1546029"/>
                  <a:gd name="connsiteX6" fmla="*/ 384793 w 881300"/>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437" h="1546029">
                    <a:moveTo>
                      <a:pt x="384793" y="930951"/>
                    </a:moveTo>
                    <a:cubicBezTo>
                      <a:pt x="68959" y="805444"/>
                      <a:pt x="406860" y="266184"/>
                      <a:pt x="753035" y="132402"/>
                    </a:cubicBezTo>
                    <a:lnTo>
                      <a:pt x="757173" y="0"/>
                    </a:lnTo>
                    <a:cubicBezTo>
                      <a:pt x="364104" y="132402"/>
                      <a:pt x="4138" y="450994"/>
                      <a:pt x="0" y="955776"/>
                    </a:cubicBezTo>
                    <a:cubicBezTo>
                      <a:pt x="12413" y="1653643"/>
                      <a:pt x="864749" y="1735016"/>
                      <a:pt x="881300" y="1187479"/>
                    </a:cubicBezTo>
                    <a:lnTo>
                      <a:pt x="885437" y="1187479"/>
                    </a:lnTo>
                    <a:cubicBezTo>
                      <a:pt x="884059" y="919917"/>
                      <a:pt x="642700" y="817857"/>
                      <a:pt x="384793" y="930951"/>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reeform 30"/>
              <p:cNvSpPr>
                <a:spLocks noChangeAspect="1"/>
              </p:cNvSpPr>
              <p:nvPr/>
            </p:nvSpPr>
            <p:spPr>
              <a:xfrm>
                <a:off x="388999" y="1500944"/>
                <a:ext cx="211295" cy="360000"/>
              </a:xfrm>
              <a:custGeom>
                <a:avLst/>
                <a:gdLst>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300568"/>
                  <a:gd name="connsiteX1" fmla="*/ 753035 w 881300"/>
                  <a:gd name="connsiteY1" fmla="*/ 132402 h 1300568"/>
                  <a:gd name="connsiteX2" fmla="*/ 757173 w 881300"/>
                  <a:gd name="connsiteY2" fmla="*/ 0 h 1300568"/>
                  <a:gd name="connsiteX3" fmla="*/ 0 w 881300"/>
                  <a:gd name="connsiteY3" fmla="*/ 955776 h 1300568"/>
                  <a:gd name="connsiteX4" fmla="*/ 881300 w 881300"/>
                  <a:gd name="connsiteY4" fmla="*/ 1187479 h 1300568"/>
                  <a:gd name="connsiteX5" fmla="*/ 881300 w 881300"/>
                  <a:gd name="connsiteY5" fmla="*/ 1187479 h 1300568"/>
                  <a:gd name="connsiteX6" fmla="*/ 384793 w 881300"/>
                  <a:gd name="connsiteY6" fmla="*/ 930951 h 1300568"/>
                  <a:gd name="connsiteX0" fmla="*/ 384793 w 881300"/>
                  <a:gd name="connsiteY0" fmla="*/ 930951 h 1534165"/>
                  <a:gd name="connsiteX1" fmla="*/ 753035 w 881300"/>
                  <a:gd name="connsiteY1" fmla="*/ 132402 h 1534165"/>
                  <a:gd name="connsiteX2" fmla="*/ 757173 w 881300"/>
                  <a:gd name="connsiteY2" fmla="*/ 0 h 1534165"/>
                  <a:gd name="connsiteX3" fmla="*/ 0 w 881300"/>
                  <a:gd name="connsiteY3" fmla="*/ 955776 h 1534165"/>
                  <a:gd name="connsiteX4" fmla="*/ 881300 w 881300"/>
                  <a:gd name="connsiteY4" fmla="*/ 1187479 h 1534165"/>
                  <a:gd name="connsiteX5" fmla="*/ 881300 w 881300"/>
                  <a:gd name="connsiteY5" fmla="*/ 1187479 h 1534165"/>
                  <a:gd name="connsiteX6" fmla="*/ 384793 w 881300"/>
                  <a:gd name="connsiteY6" fmla="*/ 930951 h 1534165"/>
                  <a:gd name="connsiteX0" fmla="*/ 384793 w 881300"/>
                  <a:gd name="connsiteY0" fmla="*/ 930951 h 1546029"/>
                  <a:gd name="connsiteX1" fmla="*/ 753035 w 881300"/>
                  <a:gd name="connsiteY1" fmla="*/ 132402 h 1546029"/>
                  <a:gd name="connsiteX2" fmla="*/ 757173 w 881300"/>
                  <a:gd name="connsiteY2" fmla="*/ 0 h 1546029"/>
                  <a:gd name="connsiteX3" fmla="*/ 0 w 881300"/>
                  <a:gd name="connsiteY3" fmla="*/ 955776 h 1546029"/>
                  <a:gd name="connsiteX4" fmla="*/ 881300 w 881300"/>
                  <a:gd name="connsiteY4" fmla="*/ 1187479 h 1546029"/>
                  <a:gd name="connsiteX5" fmla="*/ 881300 w 881300"/>
                  <a:gd name="connsiteY5" fmla="*/ 1187479 h 1546029"/>
                  <a:gd name="connsiteX6" fmla="*/ 384793 w 881300"/>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437" h="1546029">
                    <a:moveTo>
                      <a:pt x="384793" y="930951"/>
                    </a:moveTo>
                    <a:cubicBezTo>
                      <a:pt x="68959" y="805444"/>
                      <a:pt x="406860" y="266184"/>
                      <a:pt x="753035" y="132402"/>
                    </a:cubicBezTo>
                    <a:lnTo>
                      <a:pt x="757173" y="0"/>
                    </a:lnTo>
                    <a:cubicBezTo>
                      <a:pt x="364104" y="132402"/>
                      <a:pt x="4138" y="450994"/>
                      <a:pt x="0" y="955776"/>
                    </a:cubicBezTo>
                    <a:cubicBezTo>
                      <a:pt x="12413" y="1653643"/>
                      <a:pt x="864749" y="1735016"/>
                      <a:pt x="881300" y="1187479"/>
                    </a:cubicBezTo>
                    <a:lnTo>
                      <a:pt x="885437" y="1187479"/>
                    </a:lnTo>
                    <a:cubicBezTo>
                      <a:pt x="884059" y="919917"/>
                      <a:pt x="642700" y="817857"/>
                      <a:pt x="384793" y="930951"/>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6" name="Group 25"/>
            <p:cNvGrpSpPr>
              <a:grpSpLocks noChangeAspect="1"/>
            </p:cNvGrpSpPr>
            <p:nvPr/>
          </p:nvGrpSpPr>
          <p:grpSpPr>
            <a:xfrm rot="10800000">
              <a:off x="8454306" y="5067129"/>
              <a:ext cx="316371" cy="252000"/>
              <a:chOff x="286490" y="1639338"/>
              <a:chExt cx="453133" cy="360936"/>
            </a:xfrm>
          </p:grpSpPr>
          <p:sp>
            <p:nvSpPr>
              <p:cNvPr id="28" name="Freeform 27"/>
              <p:cNvSpPr>
                <a:spLocks noChangeAspect="1"/>
              </p:cNvSpPr>
              <p:nvPr/>
            </p:nvSpPr>
            <p:spPr>
              <a:xfrm>
                <a:off x="286490" y="1639338"/>
                <a:ext cx="211295" cy="359999"/>
              </a:xfrm>
              <a:custGeom>
                <a:avLst/>
                <a:gdLst>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300568"/>
                  <a:gd name="connsiteX1" fmla="*/ 753035 w 881300"/>
                  <a:gd name="connsiteY1" fmla="*/ 132402 h 1300568"/>
                  <a:gd name="connsiteX2" fmla="*/ 757173 w 881300"/>
                  <a:gd name="connsiteY2" fmla="*/ 0 h 1300568"/>
                  <a:gd name="connsiteX3" fmla="*/ 0 w 881300"/>
                  <a:gd name="connsiteY3" fmla="*/ 955776 h 1300568"/>
                  <a:gd name="connsiteX4" fmla="*/ 881300 w 881300"/>
                  <a:gd name="connsiteY4" fmla="*/ 1187479 h 1300568"/>
                  <a:gd name="connsiteX5" fmla="*/ 881300 w 881300"/>
                  <a:gd name="connsiteY5" fmla="*/ 1187479 h 1300568"/>
                  <a:gd name="connsiteX6" fmla="*/ 384793 w 881300"/>
                  <a:gd name="connsiteY6" fmla="*/ 930951 h 1300568"/>
                  <a:gd name="connsiteX0" fmla="*/ 384793 w 881300"/>
                  <a:gd name="connsiteY0" fmla="*/ 930951 h 1534165"/>
                  <a:gd name="connsiteX1" fmla="*/ 753035 w 881300"/>
                  <a:gd name="connsiteY1" fmla="*/ 132402 h 1534165"/>
                  <a:gd name="connsiteX2" fmla="*/ 757173 w 881300"/>
                  <a:gd name="connsiteY2" fmla="*/ 0 h 1534165"/>
                  <a:gd name="connsiteX3" fmla="*/ 0 w 881300"/>
                  <a:gd name="connsiteY3" fmla="*/ 955776 h 1534165"/>
                  <a:gd name="connsiteX4" fmla="*/ 881300 w 881300"/>
                  <a:gd name="connsiteY4" fmla="*/ 1187479 h 1534165"/>
                  <a:gd name="connsiteX5" fmla="*/ 881300 w 881300"/>
                  <a:gd name="connsiteY5" fmla="*/ 1187479 h 1534165"/>
                  <a:gd name="connsiteX6" fmla="*/ 384793 w 881300"/>
                  <a:gd name="connsiteY6" fmla="*/ 930951 h 1534165"/>
                  <a:gd name="connsiteX0" fmla="*/ 384793 w 881300"/>
                  <a:gd name="connsiteY0" fmla="*/ 930951 h 1546029"/>
                  <a:gd name="connsiteX1" fmla="*/ 753035 w 881300"/>
                  <a:gd name="connsiteY1" fmla="*/ 132402 h 1546029"/>
                  <a:gd name="connsiteX2" fmla="*/ 757173 w 881300"/>
                  <a:gd name="connsiteY2" fmla="*/ 0 h 1546029"/>
                  <a:gd name="connsiteX3" fmla="*/ 0 w 881300"/>
                  <a:gd name="connsiteY3" fmla="*/ 955776 h 1546029"/>
                  <a:gd name="connsiteX4" fmla="*/ 881300 w 881300"/>
                  <a:gd name="connsiteY4" fmla="*/ 1187479 h 1546029"/>
                  <a:gd name="connsiteX5" fmla="*/ 881300 w 881300"/>
                  <a:gd name="connsiteY5" fmla="*/ 1187479 h 1546029"/>
                  <a:gd name="connsiteX6" fmla="*/ 384793 w 881300"/>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437" h="1546029">
                    <a:moveTo>
                      <a:pt x="384793" y="930951"/>
                    </a:moveTo>
                    <a:cubicBezTo>
                      <a:pt x="68959" y="805444"/>
                      <a:pt x="406860" y="266184"/>
                      <a:pt x="753035" y="132402"/>
                    </a:cubicBezTo>
                    <a:lnTo>
                      <a:pt x="757173" y="0"/>
                    </a:lnTo>
                    <a:cubicBezTo>
                      <a:pt x="364104" y="132402"/>
                      <a:pt x="4138" y="450994"/>
                      <a:pt x="0" y="955776"/>
                    </a:cubicBezTo>
                    <a:cubicBezTo>
                      <a:pt x="12413" y="1653643"/>
                      <a:pt x="864749" y="1735016"/>
                      <a:pt x="881300" y="1187479"/>
                    </a:cubicBezTo>
                    <a:lnTo>
                      <a:pt x="885437" y="1187479"/>
                    </a:lnTo>
                    <a:cubicBezTo>
                      <a:pt x="884059" y="919917"/>
                      <a:pt x="642700" y="817857"/>
                      <a:pt x="384793" y="930951"/>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reeform 28"/>
              <p:cNvSpPr>
                <a:spLocks noChangeAspect="1"/>
              </p:cNvSpPr>
              <p:nvPr/>
            </p:nvSpPr>
            <p:spPr>
              <a:xfrm>
                <a:off x="528328" y="1640275"/>
                <a:ext cx="211295" cy="359999"/>
              </a:xfrm>
              <a:custGeom>
                <a:avLst/>
                <a:gdLst>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300568"/>
                  <a:gd name="connsiteX1" fmla="*/ 753035 w 881300"/>
                  <a:gd name="connsiteY1" fmla="*/ 132402 h 1300568"/>
                  <a:gd name="connsiteX2" fmla="*/ 757173 w 881300"/>
                  <a:gd name="connsiteY2" fmla="*/ 0 h 1300568"/>
                  <a:gd name="connsiteX3" fmla="*/ 0 w 881300"/>
                  <a:gd name="connsiteY3" fmla="*/ 955776 h 1300568"/>
                  <a:gd name="connsiteX4" fmla="*/ 881300 w 881300"/>
                  <a:gd name="connsiteY4" fmla="*/ 1187479 h 1300568"/>
                  <a:gd name="connsiteX5" fmla="*/ 881300 w 881300"/>
                  <a:gd name="connsiteY5" fmla="*/ 1187479 h 1300568"/>
                  <a:gd name="connsiteX6" fmla="*/ 384793 w 881300"/>
                  <a:gd name="connsiteY6" fmla="*/ 930951 h 1300568"/>
                  <a:gd name="connsiteX0" fmla="*/ 384793 w 881300"/>
                  <a:gd name="connsiteY0" fmla="*/ 930951 h 1534165"/>
                  <a:gd name="connsiteX1" fmla="*/ 753035 w 881300"/>
                  <a:gd name="connsiteY1" fmla="*/ 132402 h 1534165"/>
                  <a:gd name="connsiteX2" fmla="*/ 757173 w 881300"/>
                  <a:gd name="connsiteY2" fmla="*/ 0 h 1534165"/>
                  <a:gd name="connsiteX3" fmla="*/ 0 w 881300"/>
                  <a:gd name="connsiteY3" fmla="*/ 955776 h 1534165"/>
                  <a:gd name="connsiteX4" fmla="*/ 881300 w 881300"/>
                  <a:gd name="connsiteY4" fmla="*/ 1187479 h 1534165"/>
                  <a:gd name="connsiteX5" fmla="*/ 881300 w 881300"/>
                  <a:gd name="connsiteY5" fmla="*/ 1187479 h 1534165"/>
                  <a:gd name="connsiteX6" fmla="*/ 384793 w 881300"/>
                  <a:gd name="connsiteY6" fmla="*/ 930951 h 1534165"/>
                  <a:gd name="connsiteX0" fmla="*/ 384793 w 881300"/>
                  <a:gd name="connsiteY0" fmla="*/ 930951 h 1546029"/>
                  <a:gd name="connsiteX1" fmla="*/ 753035 w 881300"/>
                  <a:gd name="connsiteY1" fmla="*/ 132402 h 1546029"/>
                  <a:gd name="connsiteX2" fmla="*/ 757173 w 881300"/>
                  <a:gd name="connsiteY2" fmla="*/ 0 h 1546029"/>
                  <a:gd name="connsiteX3" fmla="*/ 0 w 881300"/>
                  <a:gd name="connsiteY3" fmla="*/ 955776 h 1546029"/>
                  <a:gd name="connsiteX4" fmla="*/ 881300 w 881300"/>
                  <a:gd name="connsiteY4" fmla="*/ 1187479 h 1546029"/>
                  <a:gd name="connsiteX5" fmla="*/ 881300 w 881300"/>
                  <a:gd name="connsiteY5" fmla="*/ 1187479 h 1546029"/>
                  <a:gd name="connsiteX6" fmla="*/ 384793 w 881300"/>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437" h="1546029">
                    <a:moveTo>
                      <a:pt x="384793" y="930951"/>
                    </a:moveTo>
                    <a:cubicBezTo>
                      <a:pt x="68959" y="805444"/>
                      <a:pt x="406860" y="266184"/>
                      <a:pt x="753035" y="132402"/>
                    </a:cubicBezTo>
                    <a:lnTo>
                      <a:pt x="757173" y="0"/>
                    </a:lnTo>
                    <a:cubicBezTo>
                      <a:pt x="364104" y="132402"/>
                      <a:pt x="4138" y="450994"/>
                      <a:pt x="0" y="955776"/>
                    </a:cubicBezTo>
                    <a:cubicBezTo>
                      <a:pt x="12413" y="1653643"/>
                      <a:pt x="864749" y="1735016"/>
                      <a:pt x="881300" y="1187479"/>
                    </a:cubicBezTo>
                    <a:lnTo>
                      <a:pt x="885437" y="1187479"/>
                    </a:lnTo>
                    <a:cubicBezTo>
                      <a:pt x="884059" y="919917"/>
                      <a:pt x="642700" y="817857"/>
                      <a:pt x="384793" y="930951"/>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13" name="Content Placeholder 2"/>
          <p:cNvSpPr txBox="1">
            <a:spLocks/>
          </p:cNvSpPr>
          <p:nvPr/>
        </p:nvSpPr>
        <p:spPr>
          <a:xfrm>
            <a:off x="603115" y="2998470"/>
            <a:ext cx="3343395" cy="3076227"/>
          </a:xfrm>
          <a:prstGeom prst="rect">
            <a:avLst/>
          </a:prstGeom>
        </p:spPr>
        <p:txBody>
          <a:bodyPr wrap="square">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23647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23647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1700" dirty="0">
                <a:solidFill>
                  <a:srgbClr val="333F48"/>
                </a:solidFill>
              </a:rPr>
              <a:t>Teachers will not take up attractive-sounding ideas, albeit based on extensive research, if these are presented as general principles... their classroom lives are too busy for this to be possible.</a:t>
            </a:r>
          </a:p>
          <a:p>
            <a:pPr marL="0" indent="0">
              <a:buNone/>
            </a:pPr>
            <a:r>
              <a:rPr lang="en-GB" sz="1700" dirty="0">
                <a:solidFill>
                  <a:schemeClr val="bg1"/>
                </a:solidFill>
              </a:rPr>
              <a:t>What they need is </a:t>
            </a:r>
            <a:r>
              <a:rPr lang="en-GB" sz="1700" b="1" dirty="0">
                <a:solidFill>
                  <a:schemeClr val="bg1"/>
                </a:solidFill>
              </a:rPr>
              <a:t>a variety of living examples of implementation</a:t>
            </a:r>
            <a:r>
              <a:rPr lang="en-GB" sz="1700" dirty="0">
                <a:solidFill>
                  <a:schemeClr val="bg1"/>
                </a:solidFill>
              </a:rPr>
              <a:t>.</a:t>
            </a:r>
          </a:p>
          <a:p>
            <a:pPr marL="0" indent="0">
              <a:spcBef>
                <a:spcPts val="2400"/>
              </a:spcBef>
              <a:buNone/>
            </a:pPr>
            <a:r>
              <a:rPr lang="en-GB" sz="1600" dirty="0">
                <a:solidFill>
                  <a:srgbClr val="23647F"/>
                </a:solidFill>
              </a:rPr>
              <a:t>Paul Black and Dylan </a:t>
            </a:r>
            <a:r>
              <a:rPr lang="en-GB" sz="1600" dirty="0" err="1" smtClean="0">
                <a:solidFill>
                  <a:srgbClr val="23647F"/>
                </a:solidFill>
              </a:rPr>
              <a:t>Wiliam</a:t>
            </a:r>
            <a:r>
              <a:rPr lang="en-GB" sz="1600" dirty="0" smtClean="0">
                <a:solidFill>
                  <a:srgbClr val="23647F"/>
                </a:solidFill>
              </a:rPr>
              <a:t>,</a:t>
            </a:r>
            <a:endParaRPr lang="en-GB" sz="1600" dirty="0">
              <a:solidFill>
                <a:srgbClr val="23647F"/>
              </a:solidFill>
            </a:endParaRPr>
          </a:p>
          <a:p>
            <a:pPr marL="0" indent="0">
              <a:spcBef>
                <a:spcPts val="300"/>
              </a:spcBef>
              <a:buNone/>
            </a:pPr>
            <a:r>
              <a:rPr lang="en-GB" sz="1600" i="1" dirty="0">
                <a:solidFill>
                  <a:srgbClr val="23647F"/>
                </a:solidFill>
              </a:rPr>
              <a:t>Inside the Black </a:t>
            </a:r>
            <a:r>
              <a:rPr lang="en-GB" sz="1600" i="1" dirty="0" smtClean="0">
                <a:solidFill>
                  <a:srgbClr val="23647F"/>
                </a:solidFill>
              </a:rPr>
              <a:t>Box</a:t>
            </a:r>
            <a:r>
              <a:rPr lang="en-GB" sz="1600" dirty="0">
                <a:solidFill>
                  <a:srgbClr val="23647F"/>
                </a:solidFill>
              </a:rPr>
              <a:t> </a:t>
            </a:r>
            <a:r>
              <a:rPr lang="en-GB" sz="1600" dirty="0" smtClean="0">
                <a:solidFill>
                  <a:srgbClr val="23647F"/>
                </a:solidFill>
              </a:rPr>
              <a:t>(1998)</a:t>
            </a:r>
            <a:endParaRPr lang="en-GB" sz="1600" dirty="0">
              <a:solidFill>
                <a:srgbClr val="23647F"/>
              </a:solidFill>
            </a:endParaRPr>
          </a:p>
        </p:txBody>
      </p:sp>
      <p:grpSp>
        <p:nvGrpSpPr>
          <p:cNvPr id="14" name="Group 13"/>
          <p:cNvGrpSpPr>
            <a:grpSpLocks noChangeAspect="1"/>
          </p:cNvGrpSpPr>
          <p:nvPr/>
        </p:nvGrpSpPr>
        <p:grpSpPr>
          <a:xfrm>
            <a:off x="283586" y="3052629"/>
            <a:ext cx="316371" cy="252000"/>
            <a:chOff x="147160" y="1500008"/>
            <a:chExt cx="453134" cy="360936"/>
          </a:xfrm>
        </p:grpSpPr>
        <p:sp>
          <p:nvSpPr>
            <p:cNvPr id="19" name="Freeform 18"/>
            <p:cNvSpPr>
              <a:spLocks noChangeAspect="1"/>
            </p:cNvSpPr>
            <p:nvPr/>
          </p:nvSpPr>
          <p:spPr>
            <a:xfrm>
              <a:off x="147160" y="1500008"/>
              <a:ext cx="211295" cy="360000"/>
            </a:xfrm>
            <a:custGeom>
              <a:avLst/>
              <a:gdLst>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300568"/>
                <a:gd name="connsiteX1" fmla="*/ 753035 w 881300"/>
                <a:gd name="connsiteY1" fmla="*/ 132402 h 1300568"/>
                <a:gd name="connsiteX2" fmla="*/ 757173 w 881300"/>
                <a:gd name="connsiteY2" fmla="*/ 0 h 1300568"/>
                <a:gd name="connsiteX3" fmla="*/ 0 w 881300"/>
                <a:gd name="connsiteY3" fmla="*/ 955776 h 1300568"/>
                <a:gd name="connsiteX4" fmla="*/ 881300 w 881300"/>
                <a:gd name="connsiteY4" fmla="*/ 1187479 h 1300568"/>
                <a:gd name="connsiteX5" fmla="*/ 881300 w 881300"/>
                <a:gd name="connsiteY5" fmla="*/ 1187479 h 1300568"/>
                <a:gd name="connsiteX6" fmla="*/ 384793 w 881300"/>
                <a:gd name="connsiteY6" fmla="*/ 930951 h 1300568"/>
                <a:gd name="connsiteX0" fmla="*/ 384793 w 881300"/>
                <a:gd name="connsiteY0" fmla="*/ 930951 h 1534165"/>
                <a:gd name="connsiteX1" fmla="*/ 753035 w 881300"/>
                <a:gd name="connsiteY1" fmla="*/ 132402 h 1534165"/>
                <a:gd name="connsiteX2" fmla="*/ 757173 w 881300"/>
                <a:gd name="connsiteY2" fmla="*/ 0 h 1534165"/>
                <a:gd name="connsiteX3" fmla="*/ 0 w 881300"/>
                <a:gd name="connsiteY3" fmla="*/ 955776 h 1534165"/>
                <a:gd name="connsiteX4" fmla="*/ 881300 w 881300"/>
                <a:gd name="connsiteY4" fmla="*/ 1187479 h 1534165"/>
                <a:gd name="connsiteX5" fmla="*/ 881300 w 881300"/>
                <a:gd name="connsiteY5" fmla="*/ 1187479 h 1534165"/>
                <a:gd name="connsiteX6" fmla="*/ 384793 w 881300"/>
                <a:gd name="connsiteY6" fmla="*/ 930951 h 1534165"/>
                <a:gd name="connsiteX0" fmla="*/ 384793 w 881300"/>
                <a:gd name="connsiteY0" fmla="*/ 930951 h 1546029"/>
                <a:gd name="connsiteX1" fmla="*/ 753035 w 881300"/>
                <a:gd name="connsiteY1" fmla="*/ 132402 h 1546029"/>
                <a:gd name="connsiteX2" fmla="*/ 757173 w 881300"/>
                <a:gd name="connsiteY2" fmla="*/ 0 h 1546029"/>
                <a:gd name="connsiteX3" fmla="*/ 0 w 881300"/>
                <a:gd name="connsiteY3" fmla="*/ 955776 h 1546029"/>
                <a:gd name="connsiteX4" fmla="*/ 881300 w 881300"/>
                <a:gd name="connsiteY4" fmla="*/ 1187479 h 1546029"/>
                <a:gd name="connsiteX5" fmla="*/ 881300 w 881300"/>
                <a:gd name="connsiteY5" fmla="*/ 1187479 h 1546029"/>
                <a:gd name="connsiteX6" fmla="*/ 384793 w 881300"/>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437" h="1546029">
                  <a:moveTo>
                    <a:pt x="384793" y="930951"/>
                  </a:moveTo>
                  <a:cubicBezTo>
                    <a:pt x="68959" y="805444"/>
                    <a:pt x="406860" y="266184"/>
                    <a:pt x="753035" y="132402"/>
                  </a:cubicBezTo>
                  <a:lnTo>
                    <a:pt x="757173" y="0"/>
                  </a:lnTo>
                  <a:cubicBezTo>
                    <a:pt x="364104" y="132402"/>
                    <a:pt x="4138" y="450994"/>
                    <a:pt x="0" y="955776"/>
                  </a:cubicBezTo>
                  <a:cubicBezTo>
                    <a:pt x="12413" y="1653643"/>
                    <a:pt x="864749" y="1735016"/>
                    <a:pt x="881300" y="1187479"/>
                  </a:cubicBezTo>
                  <a:lnTo>
                    <a:pt x="885437" y="1187479"/>
                  </a:lnTo>
                  <a:cubicBezTo>
                    <a:pt x="884059" y="919917"/>
                    <a:pt x="642700" y="817857"/>
                    <a:pt x="384793" y="930951"/>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Freeform 19"/>
            <p:cNvSpPr>
              <a:spLocks noChangeAspect="1"/>
            </p:cNvSpPr>
            <p:nvPr/>
          </p:nvSpPr>
          <p:spPr>
            <a:xfrm>
              <a:off x="388999" y="1500944"/>
              <a:ext cx="211295" cy="360000"/>
            </a:xfrm>
            <a:custGeom>
              <a:avLst/>
              <a:gdLst>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300568"/>
                <a:gd name="connsiteX1" fmla="*/ 753035 w 881300"/>
                <a:gd name="connsiteY1" fmla="*/ 132402 h 1300568"/>
                <a:gd name="connsiteX2" fmla="*/ 757173 w 881300"/>
                <a:gd name="connsiteY2" fmla="*/ 0 h 1300568"/>
                <a:gd name="connsiteX3" fmla="*/ 0 w 881300"/>
                <a:gd name="connsiteY3" fmla="*/ 955776 h 1300568"/>
                <a:gd name="connsiteX4" fmla="*/ 881300 w 881300"/>
                <a:gd name="connsiteY4" fmla="*/ 1187479 h 1300568"/>
                <a:gd name="connsiteX5" fmla="*/ 881300 w 881300"/>
                <a:gd name="connsiteY5" fmla="*/ 1187479 h 1300568"/>
                <a:gd name="connsiteX6" fmla="*/ 384793 w 881300"/>
                <a:gd name="connsiteY6" fmla="*/ 930951 h 1300568"/>
                <a:gd name="connsiteX0" fmla="*/ 384793 w 881300"/>
                <a:gd name="connsiteY0" fmla="*/ 930951 h 1534165"/>
                <a:gd name="connsiteX1" fmla="*/ 753035 w 881300"/>
                <a:gd name="connsiteY1" fmla="*/ 132402 h 1534165"/>
                <a:gd name="connsiteX2" fmla="*/ 757173 w 881300"/>
                <a:gd name="connsiteY2" fmla="*/ 0 h 1534165"/>
                <a:gd name="connsiteX3" fmla="*/ 0 w 881300"/>
                <a:gd name="connsiteY3" fmla="*/ 955776 h 1534165"/>
                <a:gd name="connsiteX4" fmla="*/ 881300 w 881300"/>
                <a:gd name="connsiteY4" fmla="*/ 1187479 h 1534165"/>
                <a:gd name="connsiteX5" fmla="*/ 881300 w 881300"/>
                <a:gd name="connsiteY5" fmla="*/ 1187479 h 1534165"/>
                <a:gd name="connsiteX6" fmla="*/ 384793 w 881300"/>
                <a:gd name="connsiteY6" fmla="*/ 930951 h 1534165"/>
                <a:gd name="connsiteX0" fmla="*/ 384793 w 881300"/>
                <a:gd name="connsiteY0" fmla="*/ 930951 h 1546029"/>
                <a:gd name="connsiteX1" fmla="*/ 753035 w 881300"/>
                <a:gd name="connsiteY1" fmla="*/ 132402 h 1546029"/>
                <a:gd name="connsiteX2" fmla="*/ 757173 w 881300"/>
                <a:gd name="connsiteY2" fmla="*/ 0 h 1546029"/>
                <a:gd name="connsiteX3" fmla="*/ 0 w 881300"/>
                <a:gd name="connsiteY3" fmla="*/ 955776 h 1546029"/>
                <a:gd name="connsiteX4" fmla="*/ 881300 w 881300"/>
                <a:gd name="connsiteY4" fmla="*/ 1187479 h 1546029"/>
                <a:gd name="connsiteX5" fmla="*/ 881300 w 881300"/>
                <a:gd name="connsiteY5" fmla="*/ 1187479 h 1546029"/>
                <a:gd name="connsiteX6" fmla="*/ 384793 w 881300"/>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437" h="1546029">
                  <a:moveTo>
                    <a:pt x="384793" y="930951"/>
                  </a:moveTo>
                  <a:cubicBezTo>
                    <a:pt x="68959" y="805444"/>
                    <a:pt x="406860" y="266184"/>
                    <a:pt x="753035" y="132402"/>
                  </a:cubicBezTo>
                  <a:lnTo>
                    <a:pt x="757173" y="0"/>
                  </a:lnTo>
                  <a:cubicBezTo>
                    <a:pt x="364104" y="132402"/>
                    <a:pt x="4138" y="450994"/>
                    <a:pt x="0" y="955776"/>
                  </a:cubicBezTo>
                  <a:cubicBezTo>
                    <a:pt x="12413" y="1653643"/>
                    <a:pt x="864749" y="1735016"/>
                    <a:pt x="881300" y="1187479"/>
                  </a:cubicBezTo>
                  <a:lnTo>
                    <a:pt x="885437" y="1187479"/>
                  </a:lnTo>
                  <a:cubicBezTo>
                    <a:pt x="884059" y="919917"/>
                    <a:pt x="642700" y="817857"/>
                    <a:pt x="384793" y="930951"/>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2"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a:xfrm>
            <a:off x="1799153" y="1063794"/>
            <a:ext cx="1187702" cy="1743183"/>
          </a:xfrm>
          <a:prstGeom prst="rect">
            <a:avLst/>
          </a:prstGeom>
          <a:effectLst>
            <a:outerShdw blurRad="50800" dist="38100" dir="2700000" algn="tl" rotWithShape="0">
              <a:prstClr val="black">
                <a:alpha val="40000"/>
              </a:prstClr>
            </a:outerShdw>
          </a:effectLst>
        </p:spPr>
      </p:pic>
      <p:grpSp>
        <p:nvGrpSpPr>
          <p:cNvPr id="4" name="Group 3"/>
          <p:cNvGrpSpPr/>
          <p:nvPr/>
        </p:nvGrpSpPr>
        <p:grpSpPr>
          <a:xfrm>
            <a:off x="589662" y="4615241"/>
            <a:ext cx="3646313" cy="615553"/>
            <a:chOff x="589662" y="4702923"/>
            <a:chExt cx="3646313" cy="615553"/>
          </a:xfrm>
        </p:grpSpPr>
        <p:grpSp>
          <p:nvGrpSpPr>
            <p:cNvPr id="15" name="Group 14"/>
            <p:cNvGrpSpPr>
              <a:grpSpLocks noChangeAspect="1"/>
            </p:cNvGrpSpPr>
            <p:nvPr/>
          </p:nvGrpSpPr>
          <p:grpSpPr>
            <a:xfrm rot="10800000">
              <a:off x="3919604" y="5036649"/>
              <a:ext cx="316371" cy="252000"/>
              <a:chOff x="147160" y="1500008"/>
              <a:chExt cx="453134" cy="360936"/>
            </a:xfrm>
          </p:grpSpPr>
          <p:sp>
            <p:nvSpPr>
              <p:cNvPr id="17" name="Freeform 16"/>
              <p:cNvSpPr>
                <a:spLocks noChangeAspect="1"/>
              </p:cNvSpPr>
              <p:nvPr/>
            </p:nvSpPr>
            <p:spPr>
              <a:xfrm>
                <a:off x="147160" y="1500008"/>
                <a:ext cx="211295" cy="360000"/>
              </a:xfrm>
              <a:custGeom>
                <a:avLst/>
                <a:gdLst>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300568"/>
                  <a:gd name="connsiteX1" fmla="*/ 753035 w 881300"/>
                  <a:gd name="connsiteY1" fmla="*/ 132402 h 1300568"/>
                  <a:gd name="connsiteX2" fmla="*/ 757173 w 881300"/>
                  <a:gd name="connsiteY2" fmla="*/ 0 h 1300568"/>
                  <a:gd name="connsiteX3" fmla="*/ 0 w 881300"/>
                  <a:gd name="connsiteY3" fmla="*/ 955776 h 1300568"/>
                  <a:gd name="connsiteX4" fmla="*/ 881300 w 881300"/>
                  <a:gd name="connsiteY4" fmla="*/ 1187479 h 1300568"/>
                  <a:gd name="connsiteX5" fmla="*/ 881300 w 881300"/>
                  <a:gd name="connsiteY5" fmla="*/ 1187479 h 1300568"/>
                  <a:gd name="connsiteX6" fmla="*/ 384793 w 881300"/>
                  <a:gd name="connsiteY6" fmla="*/ 930951 h 1300568"/>
                  <a:gd name="connsiteX0" fmla="*/ 384793 w 881300"/>
                  <a:gd name="connsiteY0" fmla="*/ 930951 h 1534165"/>
                  <a:gd name="connsiteX1" fmla="*/ 753035 w 881300"/>
                  <a:gd name="connsiteY1" fmla="*/ 132402 h 1534165"/>
                  <a:gd name="connsiteX2" fmla="*/ 757173 w 881300"/>
                  <a:gd name="connsiteY2" fmla="*/ 0 h 1534165"/>
                  <a:gd name="connsiteX3" fmla="*/ 0 w 881300"/>
                  <a:gd name="connsiteY3" fmla="*/ 955776 h 1534165"/>
                  <a:gd name="connsiteX4" fmla="*/ 881300 w 881300"/>
                  <a:gd name="connsiteY4" fmla="*/ 1187479 h 1534165"/>
                  <a:gd name="connsiteX5" fmla="*/ 881300 w 881300"/>
                  <a:gd name="connsiteY5" fmla="*/ 1187479 h 1534165"/>
                  <a:gd name="connsiteX6" fmla="*/ 384793 w 881300"/>
                  <a:gd name="connsiteY6" fmla="*/ 930951 h 1534165"/>
                  <a:gd name="connsiteX0" fmla="*/ 384793 w 881300"/>
                  <a:gd name="connsiteY0" fmla="*/ 930951 h 1546029"/>
                  <a:gd name="connsiteX1" fmla="*/ 753035 w 881300"/>
                  <a:gd name="connsiteY1" fmla="*/ 132402 h 1546029"/>
                  <a:gd name="connsiteX2" fmla="*/ 757173 w 881300"/>
                  <a:gd name="connsiteY2" fmla="*/ 0 h 1546029"/>
                  <a:gd name="connsiteX3" fmla="*/ 0 w 881300"/>
                  <a:gd name="connsiteY3" fmla="*/ 955776 h 1546029"/>
                  <a:gd name="connsiteX4" fmla="*/ 881300 w 881300"/>
                  <a:gd name="connsiteY4" fmla="*/ 1187479 h 1546029"/>
                  <a:gd name="connsiteX5" fmla="*/ 881300 w 881300"/>
                  <a:gd name="connsiteY5" fmla="*/ 1187479 h 1546029"/>
                  <a:gd name="connsiteX6" fmla="*/ 384793 w 881300"/>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437" h="1546029">
                    <a:moveTo>
                      <a:pt x="384793" y="930951"/>
                    </a:moveTo>
                    <a:cubicBezTo>
                      <a:pt x="68959" y="805444"/>
                      <a:pt x="406860" y="266184"/>
                      <a:pt x="753035" y="132402"/>
                    </a:cubicBezTo>
                    <a:lnTo>
                      <a:pt x="757173" y="0"/>
                    </a:lnTo>
                    <a:cubicBezTo>
                      <a:pt x="364104" y="132402"/>
                      <a:pt x="4138" y="450994"/>
                      <a:pt x="0" y="955776"/>
                    </a:cubicBezTo>
                    <a:cubicBezTo>
                      <a:pt x="12413" y="1653643"/>
                      <a:pt x="864749" y="1735016"/>
                      <a:pt x="881300" y="1187479"/>
                    </a:cubicBezTo>
                    <a:lnTo>
                      <a:pt x="885437" y="1187479"/>
                    </a:lnTo>
                    <a:cubicBezTo>
                      <a:pt x="884059" y="919917"/>
                      <a:pt x="642700" y="817857"/>
                      <a:pt x="384793" y="930951"/>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reeform 17"/>
              <p:cNvSpPr>
                <a:spLocks noChangeAspect="1"/>
              </p:cNvSpPr>
              <p:nvPr/>
            </p:nvSpPr>
            <p:spPr>
              <a:xfrm>
                <a:off x="388999" y="1500944"/>
                <a:ext cx="211295" cy="360000"/>
              </a:xfrm>
              <a:custGeom>
                <a:avLst/>
                <a:gdLst>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187479"/>
                  <a:gd name="connsiteX1" fmla="*/ 753035 w 881300"/>
                  <a:gd name="connsiteY1" fmla="*/ 132402 h 1187479"/>
                  <a:gd name="connsiteX2" fmla="*/ 757173 w 881300"/>
                  <a:gd name="connsiteY2" fmla="*/ 0 h 1187479"/>
                  <a:gd name="connsiteX3" fmla="*/ 0 w 881300"/>
                  <a:gd name="connsiteY3" fmla="*/ 955776 h 1187479"/>
                  <a:gd name="connsiteX4" fmla="*/ 881300 w 881300"/>
                  <a:gd name="connsiteY4" fmla="*/ 1187479 h 1187479"/>
                  <a:gd name="connsiteX5" fmla="*/ 881300 w 881300"/>
                  <a:gd name="connsiteY5" fmla="*/ 1187479 h 1187479"/>
                  <a:gd name="connsiteX6" fmla="*/ 384793 w 881300"/>
                  <a:gd name="connsiteY6" fmla="*/ 930951 h 1187479"/>
                  <a:gd name="connsiteX0" fmla="*/ 384793 w 881300"/>
                  <a:gd name="connsiteY0" fmla="*/ 930951 h 1300568"/>
                  <a:gd name="connsiteX1" fmla="*/ 753035 w 881300"/>
                  <a:gd name="connsiteY1" fmla="*/ 132402 h 1300568"/>
                  <a:gd name="connsiteX2" fmla="*/ 757173 w 881300"/>
                  <a:gd name="connsiteY2" fmla="*/ 0 h 1300568"/>
                  <a:gd name="connsiteX3" fmla="*/ 0 w 881300"/>
                  <a:gd name="connsiteY3" fmla="*/ 955776 h 1300568"/>
                  <a:gd name="connsiteX4" fmla="*/ 881300 w 881300"/>
                  <a:gd name="connsiteY4" fmla="*/ 1187479 h 1300568"/>
                  <a:gd name="connsiteX5" fmla="*/ 881300 w 881300"/>
                  <a:gd name="connsiteY5" fmla="*/ 1187479 h 1300568"/>
                  <a:gd name="connsiteX6" fmla="*/ 384793 w 881300"/>
                  <a:gd name="connsiteY6" fmla="*/ 930951 h 1300568"/>
                  <a:gd name="connsiteX0" fmla="*/ 384793 w 881300"/>
                  <a:gd name="connsiteY0" fmla="*/ 930951 h 1534165"/>
                  <a:gd name="connsiteX1" fmla="*/ 753035 w 881300"/>
                  <a:gd name="connsiteY1" fmla="*/ 132402 h 1534165"/>
                  <a:gd name="connsiteX2" fmla="*/ 757173 w 881300"/>
                  <a:gd name="connsiteY2" fmla="*/ 0 h 1534165"/>
                  <a:gd name="connsiteX3" fmla="*/ 0 w 881300"/>
                  <a:gd name="connsiteY3" fmla="*/ 955776 h 1534165"/>
                  <a:gd name="connsiteX4" fmla="*/ 881300 w 881300"/>
                  <a:gd name="connsiteY4" fmla="*/ 1187479 h 1534165"/>
                  <a:gd name="connsiteX5" fmla="*/ 881300 w 881300"/>
                  <a:gd name="connsiteY5" fmla="*/ 1187479 h 1534165"/>
                  <a:gd name="connsiteX6" fmla="*/ 384793 w 881300"/>
                  <a:gd name="connsiteY6" fmla="*/ 930951 h 1534165"/>
                  <a:gd name="connsiteX0" fmla="*/ 384793 w 881300"/>
                  <a:gd name="connsiteY0" fmla="*/ 930951 h 1546029"/>
                  <a:gd name="connsiteX1" fmla="*/ 753035 w 881300"/>
                  <a:gd name="connsiteY1" fmla="*/ 132402 h 1546029"/>
                  <a:gd name="connsiteX2" fmla="*/ 757173 w 881300"/>
                  <a:gd name="connsiteY2" fmla="*/ 0 h 1546029"/>
                  <a:gd name="connsiteX3" fmla="*/ 0 w 881300"/>
                  <a:gd name="connsiteY3" fmla="*/ 955776 h 1546029"/>
                  <a:gd name="connsiteX4" fmla="*/ 881300 w 881300"/>
                  <a:gd name="connsiteY4" fmla="*/ 1187479 h 1546029"/>
                  <a:gd name="connsiteX5" fmla="*/ 881300 w 881300"/>
                  <a:gd name="connsiteY5" fmla="*/ 1187479 h 1546029"/>
                  <a:gd name="connsiteX6" fmla="*/ 384793 w 881300"/>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 name="connsiteX0" fmla="*/ 384793 w 885437"/>
                  <a:gd name="connsiteY0" fmla="*/ 930951 h 1546029"/>
                  <a:gd name="connsiteX1" fmla="*/ 753035 w 885437"/>
                  <a:gd name="connsiteY1" fmla="*/ 132402 h 1546029"/>
                  <a:gd name="connsiteX2" fmla="*/ 757173 w 885437"/>
                  <a:gd name="connsiteY2" fmla="*/ 0 h 1546029"/>
                  <a:gd name="connsiteX3" fmla="*/ 0 w 885437"/>
                  <a:gd name="connsiteY3" fmla="*/ 955776 h 1546029"/>
                  <a:gd name="connsiteX4" fmla="*/ 881300 w 885437"/>
                  <a:gd name="connsiteY4" fmla="*/ 1187479 h 1546029"/>
                  <a:gd name="connsiteX5" fmla="*/ 885437 w 885437"/>
                  <a:gd name="connsiteY5" fmla="*/ 1187479 h 1546029"/>
                  <a:gd name="connsiteX6" fmla="*/ 384793 w 885437"/>
                  <a:gd name="connsiteY6" fmla="*/ 930951 h 154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437" h="1546029">
                    <a:moveTo>
                      <a:pt x="384793" y="930951"/>
                    </a:moveTo>
                    <a:cubicBezTo>
                      <a:pt x="68959" y="805444"/>
                      <a:pt x="406860" y="266184"/>
                      <a:pt x="753035" y="132402"/>
                    </a:cubicBezTo>
                    <a:lnTo>
                      <a:pt x="757173" y="0"/>
                    </a:lnTo>
                    <a:cubicBezTo>
                      <a:pt x="364104" y="132402"/>
                      <a:pt x="4138" y="450994"/>
                      <a:pt x="0" y="955776"/>
                    </a:cubicBezTo>
                    <a:cubicBezTo>
                      <a:pt x="12413" y="1653643"/>
                      <a:pt x="864749" y="1735016"/>
                      <a:pt x="881300" y="1187479"/>
                    </a:cubicBezTo>
                    <a:lnTo>
                      <a:pt x="885437" y="1187479"/>
                    </a:lnTo>
                    <a:cubicBezTo>
                      <a:pt x="884059" y="919917"/>
                      <a:pt x="642700" y="817857"/>
                      <a:pt x="384793" y="930951"/>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2" name="Content Placeholder 2"/>
            <p:cNvSpPr txBox="1">
              <a:spLocks/>
            </p:cNvSpPr>
            <p:nvPr/>
          </p:nvSpPr>
          <p:spPr>
            <a:xfrm>
              <a:off x="589662" y="4702923"/>
              <a:ext cx="3343395" cy="615553"/>
            </a:xfrm>
            <a:prstGeom prst="rect">
              <a:avLst/>
            </a:prstGeom>
          </p:spPr>
          <p:txBody>
            <a:bodyPr wrap="square">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23647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23647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1700" dirty="0">
                  <a:solidFill>
                    <a:srgbClr val="333F48"/>
                  </a:solidFill>
                </a:rPr>
                <a:t>What they need is </a:t>
              </a:r>
              <a:r>
                <a:rPr lang="en-GB" sz="1700" b="1" dirty="0">
                  <a:solidFill>
                    <a:srgbClr val="006580"/>
                  </a:solidFill>
                </a:rPr>
                <a:t>a variety of living examples of implementation</a:t>
              </a:r>
              <a:r>
                <a:rPr lang="en-GB" sz="1700" dirty="0">
                  <a:solidFill>
                    <a:srgbClr val="333F48"/>
                  </a:solidFill>
                </a:rPr>
                <a:t>.</a:t>
              </a:r>
            </a:p>
          </p:txBody>
        </p:sp>
      </p:grpSp>
    </p:spTree>
    <p:extLst>
      <p:ext uri="{BB962C8B-B14F-4D97-AF65-F5344CB8AC3E}">
        <p14:creationId xmlns:p14="http://schemas.microsoft.com/office/powerpoint/2010/main" val="3635298693"/>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6335138"/>
            <a:ext cx="9144000" cy="52286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8B931AD8-26FA-4231-8C91-087F0E77CC8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354" b="24434"/>
          <a:stretch/>
        </p:blipFill>
        <p:spPr>
          <a:xfrm>
            <a:off x="3580247" y="4064384"/>
            <a:ext cx="2634344" cy="818197"/>
          </a:xfrm>
          <a:prstGeom prst="rect">
            <a:avLst/>
          </a:prstGeom>
          <a:ln>
            <a:noFill/>
          </a:ln>
        </p:spPr>
      </p:pic>
      <p:sp>
        <p:nvSpPr>
          <p:cNvPr id="5" name="TextBox 4"/>
          <p:cNvSpPr txBox="1"/>
          <p:nvPr/>
        </p:nvSpPr>
        <p:spPr>
          <a:xfrm>
            <a:off x="6076335" y="4151468"/>
            <a:ext cx="2543838" cy="956773"/>
          </a:xfrm>
          <a:prstGeom prst="rect">
            <a:avLst/>
          </a:prstGeom>
          <a:noFill/>
        </p:spPr>
        <p:txBody>
          <a:bodyPr vert="horz" wrap="square" lIns="36000" tIns="108000" rIns="72000" bIns="108000" rtlCol="0" anchor="t" anchorCtr="0">
            <a:spAutoFit/>
          </a:bodyPr>
          <a:lstStyle/>
          <a:p>
            <a:pPr algn="r"/>
            <a:r>
              <a:rPr lang="en-GB" sz="4800" b="1" dirty="0" smtClean="0"/>
              <a:t>example</a:t>
            </a:r>
            <a:endParaRPr lang="en-GB" sz="4800" b="1" dirty="0">
              <a:solidFill>
                <a:schemeClr val="tx1"/>
              </a:solidFill>
            </a:endParaRPr>
          </a:p>
        </p:txBody>
      </p:sp>
      <p:sp>
        <p:nvSpPr>
          <p:cNvPr id="7" name="Rectangle 6"/>
          <p:cNvSpPr/>
          <p:nvPr/>
        </p:nvSpPr>
        <p:spPr>
          <a:xfrm rot="5400000">
            <a:off x="6300000" y="2402312"/>
            <a:ext cx="108000" cy="5580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Tree>
    <p:extLst>
      <p:ext uri="{BB962C8B-B14F-4D97-AF65-F5344CB8AC3E}">
        <p14:creationId xmlns:p14="http://schemas.microsoft.com/office/powerpoint/2010/main" val="2118846373"/>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889" y="645638"/>
            <a:ext cx="9150889" cy="6212362"/>
          </a:xfrm>
          <a:prstGeom prst="rect">
            <a:avLst/>
          </a:prstGeom>
        </p:spPr>
      </p:pic>
      <p:sp>
        <p:nvSpPr>
          <p:cNvPr id="3" name="Title 1"/>
          <p:cNvSpPr txBox="1">
            <a:spLocks/>
          </p:cNvSpPr>
          <p:nvPr/>
        </p:nvSpPr>
        <p:spPr>
          <a:xfrm>
            <a:off x="143751" y="26336"/>
            <a:ext cx="8820737" cy="576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000" b="1"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stStyle>
          <a:p>
            <a:pPr lvl="0">
              <a:defRPr/>
            </a:pPr>
            <a:r>
              <a:rPr lang="en-GB" dirty="0"/>
              <a:t>Moving through the digestive system</a:t>
            </a:r>
            <a:endParaRPr lang="en-GB" sz="2400" dirty="0"/>
          </a:p>
        </p:txBody>
      </p:sp>
      <p:sp>
        <p:nvSpPr>
          <p:cNvPr id="4" name="Text Placeholder 16"/>
          <p:cNvSpPr txBox="1">
            <a:spLocks/>
          </p:cNvSpPr>
          <p:nvPr/>
        </p:nvSpPr>
        <p:spPr>
          <a:xfrm>
            <a:off x="457200" y="1026543"/>
            <a:ext cx="4218317" cy="2427857"/>
          </a:xfrm>
          <a:prstGeom prst="rect">
            <a:avLst/>
          </a:prstGeom>
        </p:spPr>
        <p:txBody>
          <a:bodyPr vert="horz" lIns="91440" tIns="45720" rIns="91440" bIns="45720" rtlCol="0">
            <a:normAutofit/>
          </a:bodyPr>
          <a:lstStyle>
            <a:lvl1pPr marL="0" indent="0" algn="l" defTabSz="914400" rtl="0" eaLnBrk="1" latinLnBrk="0" hangingPunct="1">
              <a:lnSpc>
                <a:spcPct val="114000"/>
              </a:lnSpc>
              <a:spcBef>
                <a:spcPct val="20000"/>
              </a:spcBef>
              <a:buFont typeface="+mj-lt"/>
              <a:buNone/>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vl2pPr marL="971550" indent="-514350" algn="l" defTabSz="914400" rtl="0" eaLnBrk="1" latinLnBrk="0" hangingPunct="1">
              <a:spcBef>
                <a:spcPct val="20000"/>
              </a:spcBef>
              <a:buFont typeface="Arial" panose="020B0604020202020204" pitchFamily="34"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2pPr>
            <a:lvl3pPr marL="1485900" indent="-571500" algn="l" defTabSz="914400" rtl="0" eaLnBrk="1" latinLnBrk="0" hangingPunct="1">
              <a:spcBef>
                <a:spcPct val="20000"/>
              </a:spcBef>
              <a:buFont typeface="Courier New" panose="02070309020205020404" pitchFamily="49"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3pPr>
            <a:lvl4pPr marL="1974850" indent="-539750" algn="l" defTabSz="914400" rtl="0" eaLnBrk="1" latinLnBrk="0" hangingPunct="1">
              <a:spcBef>
                <a:spcPct val="20000"/>
              </a:spcBef>
              <a:buFont typeface="Wingdings" panose="05000000000000000000" pitchFamily="2" charset="2"/>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4pPr>
            <a:lvl5pPr marL="2514600" indent="-539750" algn="l" defTabSz="914400" rtl="0" eaLnBrk="1" latinLnBrk="0" hangingPunct="1">
              <a:spcBef>
                <a:spcPct val="20000"/>
              </a:spcBef>
              <a:buFont typeface="Courier New" panose="02070309020205020404" pitchFamily="49" charset="0"/>
              <a:buChar char="o"/>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r>
              <a:rPr lang="en-GB" dirty="0">
                <a:solidFill>
                  <a:srgbClr val="1F497D">
                    <a:lumMod val="50000"/>
                  </a:srgbClr>
                </a:solidFill>
              </a:rPr>
              <a:t>Food we swallow moves through the digestive system.</a:t>
            </a:r>
          </a:p>
          <a:p>
            <a:pPr lvl="0">
              <a:defRPr/>
            </a:pPr>
            <a:endParaRPr lang="en-GB" dirty="0">
              <a:solidFill>
                <a:srgbClr val="1F497D">
                  <a:lumMod val="50000"/>
                </a:srgbClr>
              </a:solidFill>
            </a:endParaRPr>
          </a:p>
          <a:p>
            <a:pPr lvl="0">
              <a:defRPr/>
            </a:pPr>
            <a:endParaRPr lang="en-GB" dirty="0">
              <a:solidFill>
                <a:srgbClr val="1F497D">
                  <a:lumMod val="50000"/>
                </a:srgbClr>
              </a:solidFill>
            </a:endParaRPr>
          </a:p>
          <a:p>
            <a:pPr lvl="0">
              <a:defRPr/>
            </a:pPr>
            <a:r>
              <a:rPr lang="en-GB" dirty="0">
                <a:solidFill>
                  <a:srgbClr val="1F497D">
                    <a:lumMod val="50000"/>
                  </a:srgbClr>
                </a:solidFill>
              </a:rPr>
              <a:t>What causes food to move through the digestive system?</a:t>
            </a:r>
          </a:p>
        </p:txBody>
      </p:sp>
      <p:sp>
        <p:nvSpPr>
          <p:cNvPr id="5" name="Rectangle 4"/>
          <p:cNvSpPr/>
          <p:nvPr/>
        </p:nvSpPr>
        <p:spPr>
          <a:xfrm>
            <a:off x="402385" y="5553530"/>
            <a:ext cx="8303467"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402385" y="3574076"/>
            <a:ext cx="8303467"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402385" y="4233894"/>
            <a:ext cx="8303467"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402385" y="4893712"/>
            <a:ext cx="8303467"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457200" y="3659410"/>
            <a:ext cx="465826" cy="369332"/>
          </a:xfrm>
          <a:prstGeom prst="rect">
            <a:avLst/>
          </a:prstGeom>
          <a:noFill/>
        </p:spPr>
        <p:txBody>
          <a:bodyPr wrap="square" rtlCol="0">
            <a:spAutoFit/>
          </a:bodyPr>
          <a:lstStyle/>
          <a:p>
            <a:pPr algn="ctr"/>
            <a:r>
              <a:rPr lang="en-GB" dirty="0">
                <a:solidFill>
                  <a:srgbClr val="10253F"/>
                </a:solidFill>
                <a:latin typeface="Verdana" panose="020B0604030504040204" pitchFamily="34" charset="0"/>
                <a:ea typeface="Verdana" panose="020B0604030504040204" pitchFamily="34" charset="0"/>
              </a:rPr>
              <a:t>A</a:t>
            </a:r>
          </a:p>
        </p:txBody>
      </p:sp>
      <p:sp>
        <p:nvSpPr>
          <p:cNvPr id="10" name="TextBox 9"/>
          <p:cNvSpPr txBox="1"/>
          <p:nvPr/>
        </p:nvSpPr>
        <p:spPr>
          <a:xfrm>
            <a:off x="960097" y="3657081"/>
            <a:ext cx="7728009" cy="369332"/>
          </a:xfrm>
          <a:prstGeom prst="rect">
            <a:avLst/>
          </a:prstGeom>
          <a:noFill/>
        </p:spPr>
        <p:txBody>
          <a:bodyPr wrap="square" rtlCol="0" anchor="ctr" anchorCtr="0">
            <a:normAutofit/>
          </a:bodyPr>
          <a:lstStyle/>
          <a:p>
            <a:r>
              <a:rPr lang="en-GB" dirty="0">
                <a:solidFill>
                  <a:srgbClr val="10253F"/>
                </a:solidFill>
                <a:latin typeface="Verdana" panose="020B0604030504040204" pitchFamily="34" charset="0"/>
                <a:ea typeface="Verdana" panose="020B0604030504040204" pitchFamily="34" charset="0"/>
              </a:rPr>
              <a:t>Gravity</a:t>
            </a:r>
          </a:p>
        </p:txBody>
      </p:sp>
      <p:sp>
        <p:nvSpPr>
          <p:cNvPr id="11" name="TextBox 10"/>
          <p:cNvSpPr txBox="1"/>
          <p:nvPr/>
        </p:nvSpPr>
        <p:spPr>
          <a:xfrm>
            <a:off x="457200" y="4319228"/>
            <a:ext cx="465826" cy="369332"/>
          </a:xfrm>
          <a:prstGeom prst="rect">
            <a:avLst/>
          </a:prstGeom>
          <a:noFill/>
        </p:spPr>
        <p:txBody>
          <a:bodyPr wrap="square" rtlCol="0">
            <a:spAutoFit/>
          </a:bodyPr>
          <a:lstStyle/>
          <a:p>
            <a:pPr algn="ctr"/>
            <a:r>
              <a:rPr lang="en-GB" dirty="0">
                <a:solidFill>
                  <a:srgbClr val="10253F"/>
                </a:solidFill>
                <a:latin typeface="Verdana" panose="020B0604030504040204" pitchFamily="34" charset="0"/>
                <a:ea typeface="Verdana" panose="020B0604030504040204" pitchFamily="34" charset="0"/>
              </a:rPr>
              <a:t>B</a:t>
            </a:r>
          </a:p>
        </p:txBody>
      </p:sp>
      <p:sp>
        <p:nvSpPr>
          <p:cNvPr id="12" name="TextBox 11"/>
          <p:cNvSpPr txBox="1"/>
          <p:nvPr/>
        </p:nvSpPr>
        <p:spPr>
          <a:xfrm>
            <a:off x="960097" y="4316899"/>
            <a:ext cx="7728009" cy="369332"/>
          </a:xfrm>
          <a:prstGeom prst="rect">
            <a:avLst/>
          </a:prstGeom>
          <a:noFill/>
        </p:spPr>
        <p:txBody>
          <a:bodyPr wrap="square" rtlCol="0" anchor="ctr" anchorCtr="0">
            <a:normAutofit/>
          </a:bodyPr>
          <a:lstStyle/>
          <a:p>
            <a:r>
              <a:rPr lang="en-GB" dirty="0">
                <a:solidFill>
                  <a:srgbClr val="10253F"/>
                </a:solidFill>
                <a:latin typeface="Verdana" panose="020B0604030504040204" pitchFamily="34" charset="0"/>
                <a:ea typeface="Verdana" panose="020B0604030504040204" pitchFamily="34" charset="0"/>
              </a:rPr>
              <a:t>Contracting muscles</a:t>
            </a:r>
          </a:p>
        </p:txBody>
      </p:sp>
      <p:sp>
        <p:nvSpPr>
          <p:cNvPr id="13" name="TextBox 12"/>
          <p:cNvSpPr txBox="1"/>
          <p:nvPr/>
        </p:nvSpPr>
        <p:spPr>
          <a:xfrm>
            <a:off x="457200" y="4979046"/>
            <a:ext cx="465826" cy="369332"/>
          </a:xfrm>
          <a:prstGeom prst="rect">
            <a:avLst/>
          </a:prstGeom>
          <a:noFill/>
        </p:spPr>
        <p:txBody>
          <a:bodyPr wrap="square" rtlCol="0">
            <a:spAutoFit/>
          </a:bodyPr>
          <a:lstStyle/>
          <a:p>
            <a:pPr algn="ctr"/>
            <a:r>
              <a:rPr lang="en-GB" dirty="0">
                <a:solidFill>
                  <a:srgbClr val="10253F"/>
                </a:solidFill>
                <a:latin typeface="Verdana" panose="020B0604030504040204" pitchFamily="34" charset="0"/>
                <a:ea typeface="Verdana" panose="020B0604030504040204" pitchFamily="34" charset="0"/>
              </a:rPr>
              <a:t>C</a:t>
            </a:r>
          </a:p>
        </p:txBody>
      </p:sp>
      <p:sp>
        <p:nvSpPr>
          <p:cNvPr id="14" name="TextBox 13"/>
          <p:cNvSpPr txBox="1"/>
          <p:nvPr/>
        </p:nvSpPr>
        <p:spPr>
          <a:xfrm>
            <a:off x="960097" y="4976717"/>
            <a:ext cx="7728009" cy="369332"/>
          </a:xfrm>
          <a:prstGeom prst="rect">
            <a:avLst/>
          </a:prstGeom>
          <a:noFill/>
        </p:spPr>
        <p:txBody>
          <a:bodyPr wrap="square" rtlCol="0" anchor="ctr" anchorCtr="0">
            <a:normAutofit/>
          </a:bodyPr>
          <a:lstStyle/>
          <a:p>
            <a:r>
              <a:rPr lang="en-GB" dirty="0">
                <a:solidFill>
                  <a:srgbClr val="10253F"/>
                </a:solidFill>
                <a:latin typeface="Verdana" panose="020B0604030504040204" pitchFamily="34" charset="0"/>
                <a:ea typeface="Verdana" panose="020B0604030504040204" pitchFamily="34" charset="0"/>
              </a:rPr>
              <a:t>Body movements such as walking</a:t>
            </a:r>
          </a:p>
        </p:txBody>
      </p:sp>
      <p:sp>
        <p:nvSpPr>
          <p:cNvPr id="15" name="TextBox 14"/>
          <p:cNvSpPr txBox="1"/>
          <p:nvPr/>
        </p:nvSpPr>
        <p:spPr>
          <a:xfrm>
            <a:off x="457200" y="5632516"/>
            <a:ext cx="465826" cy="369332"/>
          </a:xfrm>
          <a:prstGeom prst="rect">
            <a:avLst/>
          </a:prstGeom>
          <a:noFill/>
        </p:spPr>
        <p:txBody>
          <a:bodyPr wrap="square" rtlCol="0">
            <a:spAutoFit/>
          </a:bodyPr>
          <a:lstStyle/>
          <a:p>
            <a:pPr algn="ctr"/>
            <a:r>
              <a:rPr lang="en-GB" dirty="0">
                <a:solidFill>
                  <a:srgbClr val="10253F"/>
                </a:solidFill>
                <a:latin typeface="Verdana" panose="020B0604030504040204" pitchFamily="34" charset="0"/>
                <a:ea typeface="Verdana" panose="020B0604030504040204" pitchFamily="34" charset="0"/>
              </a:rPr>
              <a:t>D</a:t>
            </a:r>
          </a:p>
        </p:txBody>
      </p:sp>
      <p:sp>
        <p:nvSpPr>
          <p:cNvPr id="16" name="TextBox 15"/>
          <p:cNvSpPr txBox="1"/>
          <p:nvPr/>
        </p:nvSpPr>
        <p:spPr>
          <a:xfrm>
            <a:off x="960097" y="5630187"/>
            <a:ext cx="7728009" cy="369332"/>
          </a:xfrm>
          <a:prstGeom prst="rect">
            <a:avLst/>
          </a:prstGeom>
          <a:noFill/>
        </p:spPr>
        <p:txBody>
          <a:bodyPr wrap="square" rtlCol="0" anchor="ctr" anchorCtr="0">
            <a:normAutofit/>
          </a:bodyPr>
          <a:lstStyle/>
          <a:p>
            <a:r>
              <a:rPr lang="en-GB" dirty="0">
                <a:solidFill>
                  <a:srgbClr val="10253F"/>
                </a:solidFill>
                <a:latin typeface="Verdana" panose="020B0604030504040204" pitchFamily="34" charset="0"/>
                <a:ea typeface="Verdana" panose="020B0604030504040204" pitchFamily="34" charset="0"/>
              </a:rPr>
              <a:t>Swallowing more food pushes it along</a:t>
            </a:r>
          </a:p>
        </p:txBody>
      </p:sp>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6296" y="916986"/>
            <a:ext cx="2544792" cy="2385742"/>
          </a:xfrm>
          <a:prstGeom prst="rect">
            <a:avLst/>
          </a:prstGeom>
        </p:spPr>
      </p:pic>
    </p:spTree>
    <p:extLst>
      <p:ext uri="{BB962C8B-B14F-4D97-AF65-F5344CB8AC3E}">
        <p14:creationId xmlns:p14="http://schemas.microsoft.com/office/powerpoint/2010/main" val="1864481447"/>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Research evidence</a:t>
            </a:r>
          </a:p>
        </p:txBody>
      </p:sp>
      <p:sp>
        <p:nvSpPr>
          <p:cNvPr id="3" name="Subtitle 2"/>
          <p:cNvSpPr txBox="1">
            <a:spLocks/>
          </p:cNvSpPr>
          <p:nvPr/>
        </p:nvSpPr>
        <p:spPr>
          <a:xfrm>
            <a:off x="448056" y="932397"/>
            <a:ext cx="8247888" cy="5278368"/>
          </a:xfrm>
          <a:prstGeom prst="rect">
            <a:avLst/>
          </a:prstGeom>
        </p:spPr>
        <p:txBody>
          <a:bodyPr vert="horz" wrap="square" lIns="0" tIns="0" rIns="0" bIns="0" rtlCol="0">
            <a:spAutoFit/>
          </a:bodyPr>
          <a:lstStyle/>
          <a:p>
            <a:pPr marL="285750" indent="-285750">
              <a:spcAft>
                <a:spcPts val="600"/>
              </a:spcAft>
              <a:buFont typeface="Arial" panose="020B0604020202020204" pitchFamily="34" charset="0"/>
              <a:buChar char="•"/>
            </a:pPr>
            <a:r>
              <a:rPr lang="en-GB" sz="20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When children up to age 15 were asked to draw what is inside the human body, </a:t>
            </a:r>
            <a:r>
              <a:rPr lang="en-GB" sz="2000" dirty="0">
                <a:solidFill>
                  <a:srgbClr val="006580"/>
                </a:solidFill>
                <a:latin typeface="Calibri" panose="020F0502020204030204" pitchFamily="34" charset="0"/>
                <a:ea typeface="Times New Roman" panose="02020603050405020304" pitchFamily="18" charset="0"/>
                <a:cs typeface="Times New Roman" panose="02020603050405020304" pitchFamily="18" charset="0"/>
              </a:rPr>
              <a:t>most drew organs but very few drew muscles</a:t>
            </a:r>
            <a:r>
              <a:rPr lang="en-GB" sz="20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 and when muscles were drawn they were commonly only depicted in the limbs.</a:t>
            </a:r>
          </a:p>
          <a:p>
            <a:pPr marL="268288">
              <a:spcAft>
                <a:spcPts val="600"/>
              </a:spcAft>
            </a:pPr>
            <a:r>
              <a:rPr lang="en-GB" sz="11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Reiss, M. J., et al. (2002). An international study of young peoples' drawings of what is inside themselves. </a:t>
            </a:r>
            <a:r>
              <a:rPr lang="en-GB" sz="1100" i="1"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Journal of Biological Edu</a:t>
            </a:r>
            <a:r>
              <a:rPr lang="en-GB" sz="11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cation, 36(2), 58-64.</a:t>
            </a:r>
          </a:p>
          <a:p>
            <a:pPr marL="268288">
              <a:spcAft>
                <a:spcPts val="1800"/>
              </a:spcAft>
            </a:pPr>
            <a:r>
              <a:rPr lang="en-GB" sz="1100" dirty="0" err="1">
                <a:solidFill>
                  <a:srgbClr val="595959"/>
                </a:solidFill>
                <a:latin typeface="Calibri" panose="020F0502020204030204" pitchFamily="34" charset="0"/>
                <a:ea typeface="Times New Roman" panose="02020603050405020304" pitchFamily="18" charset="0"/>
                <a:cs typeface="Times New Roman" panose="02020603050405020304" pitchFamily="18" charset="0"/>
              </a:rPr>
              <a:t>Bartoszeck</a:t>
            </a:r>
            <a:r>
              <a:rPr lang="en-GB" sz="11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 A. B., Machado, D. Z. and </a:t>
            </a:r>
            <a:r>
              <a:rPr lang="en-GB" sz="1100" dirty="0" err="1">
                <a:solidFill>
                  <a:srgbClr val="595959"/>
                </a:solidFill>
                <a:latin typeface="Calibri" panose="020F0502020204030204" pitchFamily="34" charset="0"/>
                <a:ea typeface="Times New Roman" panose="02020603050405020304" pitchFamily="18" charset="0"/>
                <a:cs typeface="Times New Roman" panose="02020603050405020304" pitchFamily="18" charset="0"/>
              </a:rPr>
              <a:t>Amann-Gainotti</a:t>
            </a:r>
            <a:r>
              <a:rPr lang="en-GB" sz="11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 M. (2011). Graphic representation of organs and organ systems: psychological view and developmental patterns. </a:t>
            </a:r>
            <a:r>
              <a:rPr lang="en-GB" sz="1100" i="1"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EURASIA Journal of Mathematics, Science &amp; Technology Education</a:t>
            </a:r>
            <a:r>
              <a:rPr lang="en-GB" sz="11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 7(1), 41-51.</a:t>
            </a:r>
          </a:p>
          <a:p>
            <a:pPr marL="285750" indent="-285750">
              <a:spcAft>
                <a:spcPts val="600"/>
              </a:spcAft>
              <a:buFont typeface="Arial" panose="020B0604020202020204" pitchFamily="34" charset="0"/>
              <a:buChar char="•"/>
            </a:pPr>
            <a:r>
              <a:rPr lang="en-GB" sz="20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Rosalind Driver’s review of the research literature suggested that there was </a:t>
            </a:r>
            <a:r>
              <a:rPr lang="en-GB" sz="2000" dirty="0">
                <a:solidFill>
                  <a:srgbClr val="006580"/>
                </a:solidFill>
                <a:latin typeface="Calibri" panose="020F0502020204030204" pitchFamily="34" charset="0"/>
                <a:ea typeface="Times New Roman" panose="02020603050405020304" pitchFamily="18" charset="0"/>
                <a:cs typeface="Times New Roman" panose="02020603050405020304" pitchFamily="18" charset="0"/>
              </a:rPr>
              <a:t>no evidence </a:t>
            </a:r>
            <a:r>
              <a:rPr lang="en-GB" sz="20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that school-age children recognise the involvement of muscles in the digestive, circulatory and respiratory systems.</a:t>
            </a:r>
          </a:p>
          <a:p>
            <a:pPr marL="268288">
              <a:spcAft>
                <a:spcPts val="1800"/>
              </a:spcAft>
            </a:pPr>
            <a:r>
              <a:rPr lang="en-GB" sz="11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Driver, R., et al. (1994). </a:t>
            </a:r>
            <a:r>
              <a:rPr lang="en-GB" sz="1100" i="1"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Making Sense of Secondary Science: Research into Children's Ideas</a:t>
            </a:r>
            <a:r>
              <a:rPr lang="en-GB" sz="11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 London, UK: Routledge.</a:t>
            </a:r>
          </a:p>
          <a:p>
            <a:pPr marL="285750" indent="-285750">
              <a:spcAft>
                <a:spcPts val="600"/>
              </a:spcAft>
              <a:buFont typeface="Arial" panose="020B0604020202020204" pitchFamily="34" charset="0"/>
              <a:buChar char="•"/>
            </a:pPr>
            <a:r>
              <a:rPr lang="en-GB" sz="20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Several studies have found that children from ages 4 to 10 </a:t>
            </a:r>
            <a:r>
              <a:rPr lang="en-GB" sz="2000" dirty="0">
                <a:solidFill>
                  <a:srgbClr val="006580"/>
                </a:solidFill>
                <a:latin typeface="Calibri" panose="020F0502020204030204" pitchFamily="34" charset="0"/>
                <a:ea typeface="Times New Roman" panose="02020603050405020304" pitchFamily="18" charset="0"/>
                <a:cs typeface="Times New Roman" panose="02020603050405020304" pitchFamily="18" charset="0"/>
              </a:rPr>
              <a:t>do not appreciate that food is pushed through the digestive tract by waves of muscle contraction</a:t>
            </a:r>
            <a:r>
              <a:rPr lang="en-GB" sz="20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 (peristalsis), believing instead that gravity and body movements such as walking and bending are responsible.</a:t>
            </a:r>
          </a:p>
          <a:p>
            <a:pPr marL="268288">
              <a:spcAft>
                <a:spcPts val="600"/>
              </a:spcAft>
            </a:pPr>
            <a:r>
              <a:rPr lang="en-GB" sz="1100" dirty="0" err="1">
                <a:solidFill>
                  <a:srgbClr val="595959"/>
                </a:solidFill>
                <a:latin typeface="Calibri" panose="020F0502020204030204" pitchFamily="34" charset="0"/>
                <a:ea typeface="Times New Roman" panose="02020603050405020304" pitchFamily="18" charset="0"/>
                <a:cs typeface="Times New Roman" panose="02020603050405020304" pitchFamily="18" charset="0"/>
              </a:rPr>
              <a:t>Teixeira</a:t>
            </a:r>
            <a:r>
              <a:rPr lang="en-GB" sz="11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 F. M. (2000). What happens to the food we eat? Children's conceptions of the structure and function of the digestive system. </a:t>
            </a:r>
            <a:r>
              <a:rPr lang="en-GB" sz="1100" i="1"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International Journal of Science Education</a:t>
            </a:r>
            <a:r>
              <a:rPr lang="en-GB" sz="11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 22(5), 507-520.</a:t>
            </a:r>
          </a:p>
          <a:p>
            <a:pPr marL="268288"/>
            <a:r>
              <a:rPr lang="en-GB" sz="11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AHİ, B. (2017). Thinking about digestive system in early childhood: a comparative study about biological knowledge. </a:t>
            </a:r>
            <a:r>
              <a:rPr lang="en-GB" sz="1100" i="1"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Cogent Education</a:t>
            </a:r>
            <a:r>
              <a:rPr lang="en-GB" sz="11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 4(1).</a:t>
            </a:r>
          </a:p>
        </p:txBody>
      </p:sp>
    </p:spTree>
    <p:extLst>
      <p:ext uri="{BB962C8B-B14F-4D97-AF65-F5344CB8AC3E}">
        <p14:creationId xmlns:p14="http://schemas.microsoft.com/office/powerpoint/2010/main" val="975870087"/>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Evidence-informed practice</a:t>
            </a:r>
          </a:p>
        </p:txBody>
      </p:sp>
      <p:sp>
        <p:nvSpPr>
          <p:cNvPr id="5" name="TextBox 4"/>
          <p:cNvSpPr txBox="1"/>
          <p:nvPr/>
        </p:nvSpPr>
        <p:spPr>
          <a:xfrm>
            <a:off x="4572000" y="4441460"/>
            <a:ext cx="3913082" cy="1141439"/>
          </a:xfrm>
          <a:prstGeom prst="rect">
            <a:avLst/>
          </a:prstGeom>
          <a:noFill/>
        </p:spPr>
        <p:txBody>
          <a:bodyPr vert="horz" wrap="square" lIns="36000" tIns="108000" rIns="72000" bIns="108000" rtlCol="0" anchor="t" anchorCtr="0">
            <a:spAutoFit/>
          </a:bodyPr>
          <a:lstStyle/>
          <a:p>
            <a:pPr marL="361950" algn="l"/>
            <a:r>
              <a:rPr lang="en-GB" sz="2000" dirty="0">
                <a:solidFill>
                  <a:srgbClr val="333F48"/>
                </a:solidFill>
              </a:rPr>
              <a:t>Teacher notes summarise the </a:t>
            </a:r>
            <a:r>
              <a:rPr lang="en-GB" sz="2000" b="1" dirty="0">
                <a:solidFill>
                  <a:srgbClr val="006580"/>
                </a:solidFill>
              </a:rPr>
              <a:t>research evidence </a:t>
            </a:r>
            <a:r>
              <a:rPr lang="en-GB" sz="2000" dirty="0">
                <a:solidFill>
                  <a:srgbClr val="333F48"/>
                </a:solidFill>
              </a:rPr>
              <a:t>underpinning each resource.</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20000">
            <a:off x="1129342" y="1006767"/>
            <a:ext cx="3060000" cy="5181901"/>
          </a:xfrm>
          <a:prstGeom prst="rect">
            <a:avLst/>
          </a:prstGeom>
          <a:effectLst>
            <a:outerShdw blurRad="50800" dist="38100" dir="2700000" algn="tl" rotWithShape="0">
              <a:prstClr val="black">
                <a:alpha val="40000"/>
              </a:prstClr>
            </a:outerShdw>
          </a:effectLst>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20000">
            <a:off x="4444327" y="1200728"/>
            <a:ext cx="3060000" cy="2521150"/>
          </a:xfrm>
          <a:prstGeom prst="rect">
            <a:avLst/>
          </a:prstGeom>
          <a:effectLst>
            <a:outerShdw blurRad="50800" dist="38100" dir="2700000" algn="tl" rotWithShape="0">
              <a:prstClr val="black">
                <a:alpha val="40000"/>
              </a:prstClr>
            </a:outerShdw>
          </a:effectLst>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6683" y="2713703"/>
            <a:ext cx="3532149" cy="1552230"/>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1618">
            <a:off x="4037414" y="2230175"/>
            <a:ext cx="3620230" cy="1581613"/>
          </a:xfrm>
          <a:prstGeom prst="rect">
            <a:avLst/>
          </a:prstGeom>
        </p:spPr>
      </p:pic>
    </p:spTree>
    <p:extLst>
      <p:ext uri="{BB962C8B-B14F-4D97-AF65-F5344CB8AC3E}">
        <p14:creationId xmlns:p14="http://schemas.microsoft.com/office/powerpoint/2010/main" val="2223820148"/>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889" y="645638"/>
            <a:ext cx="9150889" cy="6212362"/>
          </a:xfrm>
          <a:prstGeom prst="rect">
            <a:avLst/>
          </a:prstGeom>
        </p:spPr>
      </p:pic>
      <p:sp>
        <p:nvSpPr>
          <p:cNvPr id="3" name="Title 1"/>
          <p:cNvSpPr txBox="1">
            <a:spLocks/>
          </p:cNvSpPr>
          <p:nvPr/>
        </p:nvSpPr>
        <p:spPr>
          <a:xfrm>
            <a:off x="143751" y="26336"/>
            <a:ext cx="8820737" cy="576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000" b="1"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stStyle>
          <a:p>
            <a:pPr lvl="0">
              <a:defRPr/>
            </a:pPr>
            <a:r>
              <a:rPr lang="en-GB" dirty="0"/>
              <a:t>Moving through the digestive system</a:t>
            </a:r>
            <a:endParaRPr lang="en-GB" sz="2400" dirty="0"/>
          </a:p>
        </p:txBody>
      </p:sp>
      <p:sp>
        <p:nvSpPr>
          <p:cNvPr id="4" name="Text Placeholder 16"/>
          <p:cNvSpPr txBox="1">
            <a:spLocks/>
          </p:cNvSpPr>
          <p:nvPr/>
        </p:nvSpPr>
        <p:spPr>
          <a:xfrm>
            <a:off x="457200" y="1026543"/>
            <a:ext cx="4218317" cy="2427857"/>
          </a:xfrm>
          <a:prstGeom prst="rect">
            <a:avLst/>
          </a:prstGeom>
        </p:spPr>
        <p:txBody>
          <a:bodyPr vert="horz" lIns="91440" tIns="45720" rIns="91440" bIns="45720" rtlCol="0">
            <a:normAutofit/>
          </a:bodyPr>
          <a:lstStyle>
            <a:lvl1pPr marL="0" indent="0" algn="l" defTabSz="914400" rtl="0" eaLnBrk="1" latinLnBrk="0" hangingPunct="1">
              <a:lnSpc>
                <a:spcPct val="114000"/>
              </a:lnSpc>
              <a:spcBef>
                <a:spcPct val="20000"/>
              </a:spcBef>
              <a:buFont typeface="+mj-lt"/>
              <a:buNone/>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vl2pPr marL="971550" indent="-514350" algn="l" defTabSz="914400" rtl="0" eaLnBrk="1" latinLnBrk="0" hangingPunct="1">
              <a:spcBef>
                <a:spcPct val="20000"/>
              </a:spcBef>
              <a:buFont typeface="Arial" panose="020B0604020202020204" pitchFamily="34"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2pPr>
            <a:lvl3pPr marL="1485900" indent="-571500" algn="l" defTabSz="914400" rtl="0" eaLnBrk="1" latinLnBrk="0" hangingPunct="1">
              <a:spcBef>
                <a:spcPct val="20000"/>
              </a:spcBef>
              <a:buFont typeface="Courier New" panose="02070309020205020404" pitchFamily="49"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3pPr>
            <a:lvl4pPr marL="1974850" indent="-539750" algn="l" defTabSz="914400" rtl="0" eaLnBrk="1" latinLnBrk="0" hangingPunct="1">
              <a:spcBef>
                <a:spcPct val="20000"/>
              </a:spcBef>
              <a:buFont typeface="Wingdings" panose="05000000000000000000" pitchFamily="2" charset="2"/>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4pPr>
            <a:lvl5pPr marL="2514600" indent="-539750" algn="l" defTabSz="914400" rtl="0" eaLnBrk="1" latinLnBrk="0" hangingPunct="1">
              <a:spcBef>
                <a:spcPct val="20000"/>
              </a:spcBef>
              <a:buFont typeface="Courier New" panose="02070309020205020404" pitchFamily="49" charset="0"/>
              <a:buChar char="o"/>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r>
              <a:rPr lang="en-GB" dirty="0">
                <a:solidFill>
                  <a:srgbClr val="1F497D">
                    <a:lumMod val="50000"/>
                  </a:srgbClr>
                </a:solidFill>
              </a:rPr>
              <a:t>Food we swallow moves through the digestive system.</a:t>
            </a:r>
          </a:p>
          <a:p>
            <a:pPr lvl="0">
              <a:defRPr/>
            </a:pPr>
            <a:endParaRPr lang="en-GB" dirty="0">
              <a:solidFill>
                <a:srgbClr val="1F497D">
                  <a:lumMod val="50000"/>
                </a:srgbClr>
              </a:solidFill>
            </a:endParaRPr>
          </a:p>
          <a:p>
            <a:pPr lvl="0">
              <a:defRPr/>
            </a:pPr>
            <a:endParaRPr lang="en-GB" dirty="0">
              <a:solidFill>
                <a:srgbClr val="1F497D">
                  <a:lumMod val="50000"/>
                </a:srgbClr>
              </a:solidFill>
            </a:endParaRPr>
          </a:p>
          <a:p>
            <a:pPr lvl="0">
              <a:defRPr/>
            </a:pPr>
            <a:r>
              <a:rPr lang="en-GB" dirty="0">
                <a:solidFill>
                  <a:srgbClr val="1F497D">
                    <a:lumMod val="50000"/>
                  </a:srgbClr>
                </a:solidFill>
              </a:rPr>
              <a:t>What causes food to move through the digestive system?</a:t>
            </a:r>
          </a:p>
        </p:txBody>
      </p:sp>
      <p:sp>
        <p:nvSpPr>
          <p:cNvPr id="5" name="Rectangle 4"/>
          <p:cNvSpPr/>
          <p:nvPr/>
        </p:nvSpPr>
        <p:spPr>
          <a:xfrm>
            <a:off x="402385" y="5553530"/>
            <a:ext cx="8303467"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402385" y="3574076"/>
            <a:ext cx="8303467"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402385" y="4233894"/>
            <a:ext cx="8303467"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402385" y="4893712"/>
            <a:ext cx="8303467"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457200" y="3659410"/>
            <a:ext cx="465826" cy="369332"/>
          </a:xfrm>
          <a:prstGeom prst="rect">
            <a:avLst/>
          </a:prstGeom>
          <a:noFill/>
        </p:spPr>
        <p:txBody>
          <a:bodyPr wrap="square" rtlCol="0">
            <a:spAutoFit/>
          </a:bodyPr>
          <a:lstStyle/>
          <a:p>
            <a:pPr algn="ctr"/>
            <a:r>
              <a:rPr lang="en-GB" dirty="0">
                <a:solidFill>
                  <a:srgbClr val="10253F"/>
                </a:solidFill>
                <a:latin typeface="Verdana" panose="020B0604030504040204" pitchFamily="34" charset="0"/>
                <a:ea typeface="Verdana" panose="020B0604030504040204" pitchFamily="34" charset="0"/>
              </a:rPr>
              <a:t>A</a:t>
            </a:r>
          </a:p>
        </p:txBody>
      </p:sp>
      <p:sp>
        <p:nvSpPr>
          <p:cNvPr id="10" name="TextBox 9"/>
          <p:cNvSpPr txBox="1"/>
          <p:nvPr/>
        </p:nvSpPr>
        <p:spPr>
          <a:xfrm>
            <a:off x="960097" y="3657081"/>
            <a:ext cx="7728009" cy="369332"/>
          </a:xfrm>
          <a:prstGeom prst="rect">
            <a:avLst/>
          </a:prstGeom>
          <a:noFill/>
        </p:spPr>
        <p:txBody>
          <a:bodyPr wrap="square" rtlCol="0" anchor="ctr" anchorCtr="0">
            <a:normAutofit/>
          </a:bodyPr>
          <a:lstStyle/>
          <a:p>
            <a:r>
              <a:rPr lang="en-GB" dirty="0">
                <a:solidFill>
                  <a:srgbClr val="10253F"/>
                </a:solidFill>
                <a:latin typeface="Verdana" panose="020B0604030504040204" pitchFamily="34" charset="0"/>
                <a:ea typeface="Verdana" panose="020B0604030504040204" pitchFamily="34" charset="0"/>
              </a:rPr>
              <a:t>Gravity</a:t>
            </a:r>
          </a:p>
        </p:txBody>
      </p:sp>
      <p:sp>
        <p:nvSpPr>
          <p:cNvPr id="11" name="TextBox 10"/>
          <p:cNvSpPr txBox="1"/>
          <p:nvPr/>
        </p:nvSpPr>
        <p:spPr>
          <a:xfrm>
            <a:off x="457200" y="4319228"/>
            <a:ext cx="465826" cy="369332"/>
          </a:xfrm>
          <a:prstGeom prst="rect">
            <a:avLst/>
          </a:prstGeom>
          <a:noFill/>
        </p:spPr>
        <p:txBody>
          <a:bodyPr wrap="square" rtlCol="0">
            <a:spAutoFit/>
          </a:bodyPr>
          <a:lstStyle/>
          <a:p>
            <a:pPr algn="ctr"/>
            <a:r>
              <a:rPr lang="en-GB" dirty="0">
                <a:solidFill>
                  <a:srgbClr val="10253F"/>
                </a:solidFill>
                <a:latin typeface="Verdana" panose="020B0604030504040204" pitchFamily="34" charset="0"/>
                <a:ea typeface="Verdana" panose="020B0604030504040204" pitchFamily="34" charset="0"/>
              </a:rPr>
              <a:t>B</a:t>
            </a:r>
          </a:p>
        </p:txBody>
      </p:sp>
      <p:sp>
        <p:nvSpPr>
          <p:cNvPr id="12" name="TextBox 11"/>
          <p:cNvSpPr txBox="1"/>
          <p:nvPr/>
        </p:nvSpPr>
        <p:spPr>
          <a:xfrm>
            <a:off x="960097" y="4316899"/>
            <a:ext cx="7728009" cy="369332"/>
          </a:xfrm>
          <a:prstGeom prst="rect">
            <a:avLst/>
          </a:prstGeom>
          <a:noFill/>
        </p:spPr>
        <p:txBody>
          <a:bodyPr wrap="square" rtlCol="0" anchor="ctr" anchorCtr="0">
            <a:normAutofit/>
          </a:bodyPr>
          <a:lstStyle/>
          <a:p>
            <a:r>
              <a:rPr lang="en-GB" dirty="0">
                <a:solidFill>
                  <a:srgbClr val="10253F"/>
                </a:solidFill>
                <a:latin typeface="Verdana" panose="020B0604030504040204" pitchFamily="34" charset="0"/>
                <a:ea typeface="Verdana" panose="020B0604030504040204" pitchFamily="34" charset="0"/>
              </a:rPr>
              <a:t>Contracting muscles</a:t>
            </a:r>
          </a:p>
        </p:txBody>
      </p:sp>
      <p:sp>
        <p:nvSpPr>
          <p:cNvPr id="13" name="TextBox 12"/>
          <p:cNvSpPr txBox="1"/>
          <p:nvPr/>
        </p:nvSpPr>
        <p:spPr>
          <a:xfrm>
            <a:off x="457200" y="4979046"/>
            <a:ext cx="465826" cy="369332"/>
          </a:xfrm>
          <a:prstGeom prst="rect">
            <a:avLst/>
          </a:prstGeom>
          <a:noFill/>
        </p:spPr>
        <p:txBody>
          <a:bodyPr wrap="square" rtlCol="0">
            <a:spAutoFit/>
          </a:bodyPr>
          <a:lstStyle/>
          <a:p>
            <a:pPr algn="ctr"/>
            <a:r>
              <a:rPr lang="en-GB" dirty="0">
                <a:solidFill>
                  <a:srgbClr val="10253F"/>
                </a:solidFill>
                <a:latin typeface="Verdana" panose="020B0604030504040204" pitchFamily="34" charset="0"/>
                <a:ea typeface="Verdana" panose="020B0604030504040204" pitchFamily="34" charset="0"/>
              </a:rPr>
              <a:t>C</a:t>
            </a:r>
          </a:p>
        </p:txBody>
      </p:sp>
      <p:sp>
        <p:nvSpPr>
          <p:cNvPr id="14" name="TextBox 13"/>
          <p:cNvSpPr txBox="1"/>
          <p:nvPr/>
        </p:nvSpPr>
        <p:spPr>
          <a:xfrm>
            <a:off x="960097" y="4976717"/>
            <a:ext cx="7728009" cy="369332"/>
          </a:xfrm>
          <a:prstGeom prst="rect">
            <a:avLst/>
          </a:prstGeom>
          <a:noFill/>
        </p:spPr>
        <p:txBody>
          <a:bodyPr wrap="square" rtlCol="0" anchor="ctr" anchorCtr="0">
            <a:normAutofit/>
          </a:bodyPr>
          <a:lstStyle/>
          <a:p>
            <a:r>
              <a:rPr lang="en-GB" dirty="0">
                <a:solidFill>
                  <a:srgbClr val="10253F"/>
                </a:solidFill>
                <a:latin typeface="Verdana" panose="020B0604030504040204" pitchFamily="34" charset="0"/>
                <a:ea typeface="Verdana" panose="020B0604030504040204" pitchFamily="34" charset="0"/>
              </a:rPr>
              <a:t>Body movements such as walking</a:t>
            </a:r>
          </a:p>
        </p:txBody>
      </p:sp>
      <p:sp>
        <p:nvSpPr>
          <p:cNvPr id="15" name="TextBox 14"/>
          <p:cNvSpPr txBox="1"/>
          <p:nvPr/>
        </p:nvSpPr>
        <p:spPr>
          <a:xfrm>
            <a:off x="457200" y="5632516"/>
            <a:ext cx="465826" cy="369332"/>
          </a:xfrm>
          <a:prstGeom prst="rect">
            <a:avLst/>
          </a:prstGeom>
          <a:noFill/>
        </p:spPr>
        <p:txBody>
          <a:bodyPr wrap="square" rtlCol="0">
            <a:spAutoFit/>
          </a:bodyPr>
          <a:lstStyle/>
          <a:p>
            <a:pPr algn="ctr"/>
            <a:r>
              <a:rPr lang="en-GB" dirty="0">
                <a:solidFill>
                  <a:srgbClr val="10253F"/>
                </a:solidFill>
                <a:latin typeface="Verdana" panose="020B0604030504040204" pitchFamily="34" charset="0"/>
                <a:ea typeface="Verdana" panose="020B0604030504040204" pitchFamily="34" charset="0"/>
              </a:rPr>
              <a:t>D</a:t>
            </a:r>
          </a:p>
        </p:txBody>
      </p:sp>
      <p:sp>
        <p:nvSpPr>
          <p:cNvPr id="16" name="TextBox 15"/>
          <p:cNvSpPr txBox="1"/>
          <p:nvPr/>
        </p:nvSpPr>
        <p:spPr>
          <a:xfrm>
            <a:off x="960097" y="5630187"/>
            <a:ext cx="7728009" cy="369332"/>
          </a:xfrm>
          <a:prstGeom prst="rect">
            <a:avLst/>
          </a:prstGeom>
          <a:noFill/>
        </p:spPr>
        <p:txBody>
          <a:bodyPr wrap="square" rtlCol="0" anchor="ctr" anchorCtr="0">
            <a:normAutofit/>
          </a:bodyPr>
          <a:lstStyle/>
          <a:p>
            <a:r>
              <a:rPr lang="en-GB" dirty="0">
                <a:solidFill>
                  <a:srgbClr val="10253F"/>
                </a:solidFill>
                <a:latin typeface="Verdana" panose="020B0604030504040204" pitchFamily="34" charset="0"/>
                <a:ea typeface="Verdana" panose="020B0604030504040204" pitchFamily="34" charset="0"/>
              </a:rPr>
              <a:t>Swallowing more food pushes it along</a:t>
            </a:r>
          </a:p>
        </p:txBody>
      </p:sp>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6296" y="916986"/>
            <a:ext cx="2544792" cy="2385742"/>
          </a:xfrm>
          <a:prstGeom prst="rect">
            <a:avLst/>
          </a:prstGeom>
        </p:spPr>
      </p:pic>
      <p:grpSp>
        <p:nvGrpSpPr>
          <p:cNvPr id="18" name="Group 17"/>
          <p:cNvGrpSpPr/>
          <p:nvPr/>
        </p:nvGrpSpPr>
        <p:grpSpPr>
          <a:xfrm>
            <a:off x="6614437" y="3288868"/>
            <a:ext cx="2390876" cy="2151246"/>
            <a:chOff x="6295666" y="3539719"/>
            <a:chExt cx="2390876" cy="2151246"/>
          </a:xfrm>
          <a:effectLst>
            <a:outerShdw blurRad="50800" dist="38100" dir="2700000" algn="tl" rotWithShape="0">
              <a:prstClr val="black">
                <a:alpha val="40000"/>
              </a:prstClr>
            </a:outerShdw>
          </a:effectLst>
        </p:grpSpPr>
        <p:sp>
          <p:nvSpPr>
            <p:cNvPr id="19" name="Oval 18"/>
            <p:cNvSpPr>
              <a:spLocks noChangeAspect="1"/>
            </p:cNvSpPr>
            <p:nvPr/>
          </p:nvSpPr>
          <p:spPr>
            <a:xfrm>
              <a:off x="6412561" y="3539719"/>
              <a:ext cx="2151246" cy="2151246"/>
            </a:xfrm>
            <a:prstGeom prst="ellipse">
              <a:avLst/>
            </a:prstGeom>
            <a:solidFill>
              <a:srgbClr val="D3CDB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 name="Text Box 28"/>
            <p:cNvSpPr txBox="1"/>
            <p:nvPr/>
          </p:nvSpPr>
          <p:spPr>
            <a:xfrm rot="866867">
              <a:off x="6295666" y="4194400"/>
              <a:ext cx="2390876" cy="897233"/>
            </a:xfrm>
            <a:prstGeom prst="rect">
              <a:avLst/>
            </a:prstGeom>
            <a:noFill/>
            <a:ln w="6350">
              <a:noFill/>
            </a:ln>
          </p:spPr>
          <p:txBody>
            <a:bodyPr rot="0" spcFirstLastPara="0" vert="horz" wrap="square" lIns="36000" tIns="36000" rIns="36000" bIns="36000" numCol="1" spcCol="0" rtlCol="0" fromWordArt="0" anchor="t" anchorCtr="0" forceAA="0" compatLnSpc="1">
              <a:prstTxWarp prst="textNoShape">
                <a:avLst/>
              </a:prstTxWarp>
              <a:noAutofit/>
            </a:bodyPr>
            <a:lstStyle/>
            <a:p>
              <a:pPr algn="ctr">
                <a:spcAft>
                  <a:spcPts val="0"/>
                </a:spcAft>
              </a:pPr>
              <a:r>
                <a:rPr lang="en-GB" sz="2400" b="1" dirty="0" smtClean="0">
                  <a:solidFill>
                    <a:srgbClr val="006580"/>
                  </a:solidFill>
                  <a:effectLst/>
                  <a:latin typeface="Calibri" panose="020F0502020204030204" pitchFamily="34" charset="0"/>
                  <a:ea typeface="Calibri" panose="020F0502020204030204" pitchFamily="34" charset="0"/>
                  <a:cs typeface="Times New Roman" panose="02020603050405020304" pitchFamily="18" charset="0"/>
                </a:rPr>
                <a:t>Editab</a:t>
              </a:r>
              <a:r>
                <a:rPr lang="en-GB" sz="2400" b="1" dirty="0" smtClean="0">
                  <a:solidFill>
                    <a:srgbClr val="006580"/>
                  </a:solidFill>
                  <a:latin typeface="Calibri" panose="020F0502020204030204" pitchFamily="34" charset="0"/>
                  <a:ea typeface="Calibri" panose="020F0502020204030204" pitchFamily="34" charset="0"/>
                  <a:cs typeface="Times New Roman" panose="02020603050405020304" pitchFamily="18" charset="0"/>
                </a:rPr>
                <a:t>le</a:t>
              </a:r>
            </a:p>
            <a:p>
              <a:pPr algn="ctr">
                <a:spcAft>
                  <a:spcPts val="0"/>
                </a:spcAft>
              </a:pPr>
              <a:r>
                <a:rPr lang="en-GB" sz="2400" b="1" dirty="0" smtClean="0">
                  <a:solidFill>
                    <a:srgbClr val="006580"/>
                  </a:solidFill>
                  <a:latin typeface="Calibri" panose="020F0502020204030204" pitchFamily="34" charset="0"/>
                  <a:ea typeface="Calibri" panose="020F0502020204030204" pitchFamily="34" charset="0"/>
                  <a:cs typeface="Times New Roman" panose="02020603050405020304" pitchFamily="18" charset="0"/>
                </a:rPr>
                <a:t>resources</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972545069"/>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420000">
            <a:off x="776747" y="1793974"/>
            <a:ext cx="6976800" cy="3665061"/>
          </a:xfrm>
          <a:prstGeom prst="rect">
            <a:avLst/>
          </a:prstGeom>
          <a:noFill/>
          <a:ln>
            <a:solidFill>
              <a:schemeClr val="bg1">
                <a:lumMod val="85000"/>
              </a:schemeClr>
            </a:solidFill>
          </a:ln>
          <a:effectLst>
            <a:outerShdw blurRad="50800" dist="38100" dir="2700000" algn="tl" rotWithShape="0">
              <a:prstClr val="black">
                <a:alpha val="40000"/>
              </a:prstClr>
            </a:outerShdw>
          </a:effectLst>
        </p:spPr>
      </p:pic>
      <p:sp>
        <p:nvSpPr>
          <p:cNvPr id="2" name="Title 1"/>
          <p:cNvSpPr>
            <a:spLocks noGrp="1"/>
          </p:cNvSpPr>
          <p:nvPr>
            <p:ph type="title"/>
          </p:nvPr>
        </p:nvSpPr>
        <p:spPr/>
        <p:txBody>
          <a:bodyPr>
            <a:normAutofit/>
          </a:bodyPr>
          <a:lstStyle/>
          <a:p>
            <a:r>
              <a:rPr lang="en-GB" dirty="0"/>
              <a:t>Evidence-informed </a:t>
            </a:r>
            <a:r>
              <a:rPr lang="en-GB" dirty="0" smtClean="0"/>
              <a:t>progression</a:t>
            </a:r>
            <a:endParaRPr lang="en-GB" dirty="0"/>
          </a:p>
        </p:txBody>
      </p:sp>
      <p:sp>
        <p:nvSpPr>
          <p:cNvPr id="4" name="TextBox 3"/>
          <p:cNvSpPr txBox="1"/>
          <p:nvPr/>
        </p:nvSpPr>
        <p:spPr>
          <a:xfrm>
            <a:off x="1" y="956527"/>
            <a:ext cx="5648631" cy="833663"/>
          </a:xfrm>
          <a:prstGeom prst="rect">
            <a:avLst/>
          </a:prstGeom>
          <a:noFill/>
        </p:spPr>
        <p:txBody>
          <a:bodyPr vert="horz" wrap="square" lIns="36000" tIns="108000" rIns="72000" bIns="108000" rtlCol="0" anchor="t" anchorCtr="0">
            <a:spAutoFit/>
          </a:bodyPr>
          <a:lstStyle/>
          <a:p>
            <a:pPr marL="265113"/>
            <a:r>
              <a:rPr lang="en-GB" sz="2000" dirty="0">
                <a:solidFill>
                  <a:srgbClr val="333F48"/>
                </a:solidFill>
              </a:rPr>
              <a:t>A </a:t>
            </a:r>
            <a:r>
              <a:rPr lang="en-GB" sz="2000" b="1" dirty="0">
                <a:solidFill>
                  <a:srgbClr val="23647F"/>
                </a:solidFill>
              </a:rPr>
              <a:t>progression toolkit</a:t>
            </a:r>
            <a:r>
              <a:rPr lang="en-GB" sz="2000" dirty="0">
                <a:solidFill>
                  <a:srgbClr val="333F48"/>
                </a:solidFill>
              </a:rPr>
              <a:t> </a:t>
            </a:r>
            <a:r>
              <a:rPr lang="en-GB" sz="2000" dirty="0" smtClean="0">
                <a:solidFill>
                  <a:srgbClr val="333F48"/>
                </a:solidFill>
              </a:rPr>
              <a:t>helps </a:t>
            </a:r>
            <a:r>
              <a:rPr lang="en-GB" sz="2000" dirty="0">
                <a:solidFill>
                  <a:srgbClr val="333F48"/>
                </a:solidFill>
              </a:rPr>
              <a:t>you to test and develop understanding </a:t>
            </a:r>
            <a:r>
              <a:rPr lang="en-GB" sz="2000" dirty="0" smtClean="0">
                <a:solidFill>
                  <a:srgbClr val="333F48"/>
                </a:solidFill>
              </a:rPr>
              <a:t>of a </a:t>
            </a:r>
            <a:r>
              <a:rPr lang="en-GB" sz="2000" dirty="0">
                <a:solidFill>
                  <a:srgbClr val="333F48"/>
                </a:solidFill>
              </a:rPr>
              <a:t>key concept </a:t>
            </a:r>
            <a:r>
              <a:rPr lang="en-GB" sz="2000" dirty="0" smtClean="0">
                <a:solidFill>
                  <a:srgbClr val="333F48"/>
                </a:solidFill>
              </a:rPr>
              <a:t>in science.</a:t>
            </a:r>
            <a:endParaRPr lang="en-GB" sz="2000" dirty="0">
              <a:solidFill>
                <a:srgbClr val="333F48"/>
              </a:solidFill>
            </a:endParaRPr>
          </a:p>
        </p:txBody>
      </p:sp>
      <p:grpSp>
        <p:nvGrpSpPr>
          <p:cNvPr id="10" name="Group 9"/>
          <p:cNvGrpSpPr/>
          <p:nvPr/>
        </p:nvGrpSpPr>
        <p:grpSpPr>
          <a:xfrm>
            <a:off x="2123767" y="3638979"/>
            <a:ext cx="6999099" cy="2718765"/>
            <a:chOff x="2123767" y="3638979"/>
            <a:chExt cx="6999099" cy="2718765"/>
          </a:xfrm>
        </p:grpSpPr>
        <p:sp>
          <p:nvSpPr>
            <p:cNvPr id="7" name="TextBox 6"/>
            <p:cNvSpPr txBox="1"/>
            <p:nvPr/>
          </p:nvSpPr>
          <p:spPr>
            <a:xfrm>
              <a:off x="2123767" y="5585637"/>
              <a:ext cx="6999099" cy="772107"/>
            </a:xfrm>
            <a:prstGeom prst="rect">
              <a:avLst/>
            </a:prstGeom>
            <a:noFill/>
          </p:spPr>
          <p:txBody>
            <a:bodyPr vert="horz" wrap="square" lIns="36000" tIns="108000" rIns="72000" bIns="108000" rtlCol="0" anchor="t" anchorCtr="0">
              <a:spAutoFit/>
            </a:bodyPr>
            <a:lstStyle/>
            <a:p>
              <a:pPr marL="361950"/>
              <a:r>
                <a:rPr lang="en-GB" dirty="0">
                  <a:solidFill>
                    <a:srgbClr val="333F48"/>
                  </a:solidFill>
                </a:rPr>
                <a:t>A research-informed </a:t>
              </a:r>
              <a:r>
                <a:rPr lang="en-GB" b="1" dirty="0">
                  <a:solidFill>
                    <a:srgbClr val="23647F"/>
                  </a:solidFill>
                </a:rPr>
                <a:t>progression pathway</a:t>
              </a:r>
              <a:r>
                <a:rPr lang="en-GB" dirty="0">
                  <a:solidFill>
                    <a:srgbClr val="333F48"/>
                  </a:solidFill>
                </a:rPr>
                <a:t> </a:t>
              </a:r>
              <a:r>
                <a:rPr lang="en-GB" dirty="0" smtClean="0">
                  <a:solidFill>
                    <a:srgbClr val="333F48"/>
                  </a:solidFill>
                </a:rPr>
                <a:t>describes </a:t>
              </a:r>
              <a:r>
                <a:rPr lang="en-GB" dirty="0">
                  <a:solidFill>
                    <a:srgbClr val="333F48"/>
                  </a:solidFill>
                </a:rPr>
                <a:t>what students should be able to do as their understanding of the concept develops.</a:t>
              </a:r>
            </a:p>
          </p:txBody>
        </p:sp>
        <p:pic>
          <p:nvPicPr>
            <p:cNvPr id="8" name="Picture 7"/>
            <p:cNvPicPr>
              <a:picLocks/>
            </p:cNvPicPr>
            <p:nvPr/>
          </p:nvPicPr>
          <p:blipFill>
            <a:blip r:embed="rId4" cstate="print">
              <a:extLst>
                <a:ext uri="{28A0092B-C50C-407E-A947-70E740481C1C}">
                  <a14:useLocalDpi xmlns:a14="http://schemas.microsoft.com/office/drawing/2010/main" val="0"/>
                </a:ext>
              </a:extLst>
            </a:blip>
            <a:stretch>
              <a:fillRect/>
            </a:stretch>
          </p:blipFill>
          <p:spPr>
            <a:xfrm rot="18873490" flipH="1">
              <a:off x="6808178" y="3286420"/>
              <a:ext cx="1553623" cy="2258742"/>
            </a:xfrm>
            <a:prstGeom prst="rect">
              <a:avLst/>
            </a:prstGeom>
          </p:spPr>
        </p:pic>
      </p:grpSp>
      <p:sp>
        <p:nvSpPr>
          <p:cNvPr id="9" name="Parallelogram 8"/>
          <p:cNvSpPr/>
          <p:nvPr/>
        </p:nvSpPr>
        <p:spPr>
          <a:xfrm rot="21402522">
            <a:off x="1610043" y="2670773"/>
            <a:ext cx="6013420" cy="811691"/>
          </a:xfrm>
          <a:prstGeom prst="parallelogram">
            <a:avLst>
              <a:gd name="adj" fmla="val 0"/>
            </a:avLst>
          </a:prstGeom>
          <a:solidFill>
            <a:srgbClr val="00658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F48"/>
              </a:solidFill>
            </a:endParaRPr>
          </a:p>
        </p:txBody>
      </p:sp>
    </p:spTree>
    <p:extLst>
      <p:ext uri="{BB962C8B-B14F-4D97-AF65-F5344CB8AC3E}">
        <p14:creationId xmlns:p14="http://schemas.microsoft.com/office/powerpoint/2010/main" val="4194499994"/>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420000">
            <a:off x="289671" y="1162267"/>
            <a:ext cx="5577502" cy="2354400"/>
          </a:xfrm>
          <a:prstGeom prst="rect">
            <a:avLst/>
          </a:prstGeom>
          <a:ln>
            <a:solidFill>
              <a:srgbClr val="D3CDBD"/>
            </a:solidFill>
          </a:ln>
          <a:effectLst>
            <a:outerShdw blurRad="50800" dist="38100" dir="2700000" algn="tl" rotWithShape="0">
              <a:prstClr val="black">
                <a:alpha val="40000"/>
              </a:prstClr>
            </a:outerShdw>
          </a:effectLst>
        </p:spPr>
      </p:pic>
      <p:sp>
        <p:nvSpPr>
          <p:cNvPr id="2" name="Title 1"/>
          <p:cNvSpPr>
            <a:spLocks noGrp="1"/>
          </p:cNvSpPr>
          <p:nvPr>
            <p:ph type="title"/>
          </p:nvPr>
        </p:nvSpPr>
        <p:spPr/>
        <p:txBody>
          <a:bodyPr/>
          <a:lstStyle/>
          <a:p>
            <a:r>
              <a:rPr lang="en-GB" dirty="0" smtClean="0"/>
              <a:t>Diagnostic questions</a:t>
            </a:r>
            <a:endParaRPr lang="en-GB" dirty="0"/>
          </a:p>
        </p:txBody>
      </p:sp>
      <p:sp>
        <p:nvSpPr>
          <p:cNvPr id="5" name="TextBox 4"/>
          <p:cNvSpPr txBox="1"/>
          <p:nvPr/>
        </p:nvSpPr>
        <p:spPr>
          <a:xfrm>
            <a:off x="5886862" y="829249"/>
            <a:ext cx="3047073" cy="3249709"/>
          </a:xfrm>
          <a:prstGeom prst="rect">
            <a:avLst/>
          </a:prstGeom>
          <a:noFill/>
        </p:spPr>
        <p:txBody>
          <a:bodyPr vert="horz" wrap="square" lIns="36000" tIns="108000" rIns="72000" bIns="108000" rtlCol="0" anchor="t" anchorCtr="0">
            <a:spAutoFit/>
          </a:bodyPr>
          <a:lstStyle/>
          <a:p>
            <a:pPr marL="271463">
              <a:spcAft>
                <a:spcPts val="600"/>
              </a:spcAft>
            </a:pPr>
            <a:r>
              <a:rPr lang="en-GB" sz="1700" b="1" dirty="0" smtClean="0">
                <a:solidFill>
                  <a:srgbClr val="006580"/>
                </a:solidFill>
              </a:rPr>
              <a:t>Diagnostic </a:t>
            </a:r>
            <a:r>
              <a:rPr lang="en-GB" sz="1700" b="1" dirty="0">
                <a:solidFill>
                  <a:srgbClr val="006580"/>
                </a:solidFill>
              </a:rPr>
              <a:t>questions </a:t>
            </a:r>
            <a:r>
              <a:rPr lang="en-GB" sz="1700" dirty="0" smtClean="0">
                <a:solidFill>
                  <a:srgbClr val="333F48"/>
                </a:solidFill>
              </a:rPr>
              <a:t>help you to collect:</a:t>
            </a:r>
          </a:p>
          <a:p>
            <a:pPr marL="542925" indent="-271463">
              <a:spcAft>
                <a:spcPts val="600"/>
              </a:spcAft>
              <a:buFont typeface="Arial" panose="020B0604020202020204" pitchFamily="34" charset="0"/>
              <a:buChar char="•"/>
            </a:pPr>
            <a:r>
              <a:rPr lang="en-GB" sz="1700" dirty="0" smtClean="0">
                <a:solidFill>
                  <a:srgbClr val="333F48"/>
                </a:solidFill>
              </a:rPr>
              <a:t>evidence of preconceptions and misunderstandings</a:t>
            </a:r>
          </a:p>
          <a:p>
            <a:pPr marL="542925" indent="-271463">
              <a:spcAft>
                <a:spcPts val="600"/>
              </a:spcAft>
              <a:buFont typeface="Arial" panose="020B0604020202020204" pitchFamily="34" charset="0"/>
              <a:buChar char="•"/>
            </a:pPr>
            <a:r>
              <a:rPr lang="en-GB" sz="1700" dirty="0" smtClean="0">
                <a:solidFill>
                  <a:srgbClr val="333F48"/>
                </a:solidFill>
              </a:rPr>
              <a:t>evidence of where your students are in their conceptual progression.</a:t>
            </a:r>
            <a:endParaRPr lang="en-GB" sz="1700" dirty="0">
              <a:solidFill>
                <a:srgbClr val="333F48"/>
              </a:solidFill>
            </a:endParaRPr>
          </a:p>
          <a:p>
            <a:pPr marL="271463">
              <a:spcAft>
                <a:spcPts val="600"/>
              </a:spcAft>
              <a:buFont typeface="Arial" panose="020B0604020202020204" pitchFamily="34" charset="0"/>
              <a:buChar char="•"/>
            </a:pPr>
            <a:endParaRPr lang="en-GB" sz="600" dirty="0">
              <a:solidFill>
                <a:srgbClr val="333F48"/>
              </a:solidFill>
            </a:endParaRPr>
          </a:p>
          <a:p>
            <a:pPr marL="271463">
              <a:spcAft>
                <a:spcPts val="600"/>
              </a:spcAft>
            </a:pPr>
            <a:r>
              <a:rPr lang="en-GB" sz="1700" dirty="0" smtClean="0">
                <a:solidFill>
                  <a:srgbClr val="333F48"/>
                </a:solidFill>
              </a:rPr>
              <a:t>They can be used formatively to decide what happens next.</a:t>
            </a:r>
          </a:p>
        </p:txBody>
      </p:sp>
      <p:grpSp>
        <p:nvGrpSpPr>
          <p:cNvPr id="10" name="Group 9"/>
          <p:cNvGrpSpPr/>
          <p:nvPr/>
        </p:nvGrpSpPr>
        <p:grpSpPr>
          <a:xfrm>
            <a:off x="299923" y="2673175"/>
            <a:ext cx="7813600" cy="3542659"/>
            <a:chOff x="299923" y="2673175"/>
            <a:chExt cx="7813600" cy="3542659"/>
          </a:xfrm>
        </p:grpSpPr>
        <p:pic>
          <p:nvPicPr>
            <p:cNvPr id="7" name="Picture 6"/>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rot="421856">
              <a:off x="299923" y="4001032"/>
              <a:ext cx="2702400" cy="2026800"/>
            </a:xfrm>
            <a:prstGeom prst="rect">
              <a:avLst/>
            </a:prstGeom>
            <a:ln w="6350">
              <a:solidFill>
                <a:srgbClr val="D3CDBD"/>
              </a:solidFill>
            </a:ln>
            <a:effectLst>
              <a:outerShdw blurRad="50800" dist="38100" dir="2700000" algn="tl" rotWithShape="0">
                <a:prstClr val="black">
                  <a:alpha val="40000"/>
                </a:prstClr>
              </a:outerShdw>
            </a:effectLst>
          </p:spPr>
        </p:pic>
        <p:sp>
          <p:nvSpPr>
            <p:cNvPr id="6" name="Parallelogram 5"/>
            <p:cNvSpPr/>
            <p:nvPr/>
          </p:nvSpPr>
          <p:spPr>
            <a:xfrm rot="21420000">
              <a:off x="1081134" y="2673175"/>
              <a:ext cx="4714481" cy="432000"/>
            </a:xfrm>
            <a:prstGeom prst="parallelogram">
              <a:avLst>
                <a:gd name="adj" fmla="val 0"/>
              </a:avLst>
            </a:prstGeom>
            <a:solidFill>
              <a:srgbClr val="00658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592495">
              <a:off x="808501" y="3131586"/>
              <a:ext cx="894716" cy="894716"/>
            </a:xfrm>
            <a:prstGeom prst="rect">
              <a:avLst/>
            </a:prstGeom>
          </p:spPr>
        </p:pic>
        <p:pic>
          <p:nvPicPr>
            <p:cNvPr id="8" name="Picture 7"/>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rot="21387032">
              <a:off x="2729039" y="3730016"/>
              <a:ext cx="2702400" cy="2026800"/>
            </a:xfrm>
            <a:prstGeom prst="rect">
              <a:avLst/>
            </a:prstGeom>
            <a:ln w="6350">
              <a:solidFill>
                <a:srgbClr val="D3CDBD"/>
              </a:solidFill>
            </a:ln>
            <a:effectLst>
              <a:outerShdw blurRad="50800" dist="38100" dir="2700000" algn="tl" rotWithShape="0">
                <a:prstClr val="black">
                  <a:alpha val="40000"/>
                </a:prstClr>
              </a:outerShdw>
            </a:effectLst>
          </p:spPr>
        </p:pic>
        <p:pic>
          <p:nvPicPr>
            <p:cNvPr id="9" name="Picture 8"/>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rot="180000">
              <a:off x="5408304" y="4189034"/>
              <a:ext cx="2705219" cy="2026800"/>
            </a:xfrm>
            <a:prstGeom prst="rect">
              <a:avLst/>
            </a:prstGeom>
            <a:ln>
              <a:solidFill>
                <a:schemeClr val="bg1">
                  <a:lumMod val="65000"/>
                </a:schemeClr>
              </a:solidFill>
            </a:ln>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3592897177"/>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420000">
            <a:off x="289671" y="1162267"/>
            <a:ext cx="5577502" cy="2354400"/>
          </a:xfrm>
          <a:prstGeom prst="rect">
            <a:avLst/>
          </a:prstGeom>
          <a:ln>
            <a:solidFill>
              <a:srgbClr val="D3CDBD"/>
            </a:solidFill>
          </a:ln>
          <a:effectLst>
            <a:outerShdw blurRad="50800" dist="38100" dir="2700000" algn="tl" rotWithShape="0">
              <a:prstClr val="black">
                <a:alpha val="40000"/>
              </a:prstClr>
            </a:outerShdw>
          </a:effectLst>
        </p:spPr>
      </p:pic>
      <p:sp>
        <p:nvSpPr>
          <p:cNvPr id="2" name="Title 1"/>
          <p:cNvSpPr>
            <a:spLocks noGrp="1"/>
          </p:cNvSpPr>
          <p:nvPr>
            <p:ph type="title"/>
          </p:nvPr>
        </p:nvSpPr>
        <p:spPr/>
        <p:txBody>
          <a:bodyPr/>
          <a:lstStyle/>
          <a:p>
            <a:r>
              <a:rPr lang="en-GB" dirty="0" smtClean="0"/>
              <a:t>Response activities</a:t>
            </a:r>
            <a:endParaRPr lang="en-GB" dirty="0"/>
          </a:p>
        </p:txBody>
      </p:sp>
      <p:sp>
        <p:nvSpPr>
          <p:cNvPr id="5" name="TextBox 4"/>
          <p:cNvSpPr txBox="1"/>
          <p:nvPr/>
        </p:nvSpPr>
        <p:spPr>
          <a:xfrm>
            <a:off x="6112773" y="786681"/>
            <a:ext cx="2932373" cy="3311264"/>
          </a:xfrm>
          <a:prstGeom prst="rect">
            <a:avLst/>
          </a:prstGeom>
          <a:noFill/>
        </p:spPr>
        <p:txBody>
          <a:bodyPr vert="horz" wrap="square" lIns="36000" tIns="108000" rIns="72000" bIns="108000" rtlCol="0" anchor="t" anchorCtr="0">
            <a:spAutoFit/>
          </a:bodyPr>
          <a:lstStyle/>
          <a:p>
            <a:pPr marL="3175">
              <a:spcAft>
                <a:spcPts val="600"/>
              </a:spcAft>
            </a:pPr>
            <a:r>
              <a:rPr lang="en-GB" sz="1700" b="1" dirty="0" smtClean="0">
                <a:solidFill>
                  <a:srgbClr val="006580"/>
                </a:solidFill>
              </a:rPr>
              <a:t>Response activities</a:t>
            </a:r>
            <a:r>
              <a:rPr lang="en-GB" sz="1700" dirty="0" smtClean="0">
                <a:solidFill>
                  <a:srgbClr val="333F48"/>
                </a:solidFill>
              </a:rPr>
              <a:t>:</a:t>
            </a:r>
          </a:p>
          <a:p>
            <a:pPr marL="271463" indent="-268288">
              <a:spcAft>
                <a:spcPts val="600"/>
              </a:spcAft>
              <a:buFont typeface="Arial" panose="020B0604020202020204" pitchFamily="34" charset="0"/>
              <a:buChar char="•"/>
            </a:pPr>
            <a:r>
              <a:rPr lang="en-GB" sz="1700" dirty="0">
                <a:solidFill>
                  <a:srgbClr val="333F48"/>
                </a:solidFill>
              </a:rPr>
              <a:t>f</a:t>
            </a:r>
            <a:r>
              <a:rPr lang="en-GB" sz="1700" dirty="0" smtClean="0">
                <a:solidFill>
                  <a:srgbClr val="333F48"/>
                </a:solidFill>
              </a:rPr>
              <a:t>acilitate metacognitive talk and dialogue</a:t>
            </a:r>
          </a:p>
          <a:p>
            <a:pPr marL="271463" indent="-268288">
              <a:spcAft>
                <a:spcPts val="600"/>
              </a:spcAft>
              <a:buFont typeface="Arial" panose="020B0604020202020204" pitchFamily="34" charset="0"/>
              <a:buChar char="•"/>
            </a:pPr>
            <a:r>
              <a:rPr lang="en-GB" sz="1700" dirty="0" smtClean="0">
                <a:solidFill>
                  <a:srgbClr val="333F48"/>
                </a:solidFill>
              </a:rPr>
              <a:t>provide purposeful practical work</a:t>
            </a:r>
          </a:p>
          <a:p>
            <a:pPr marL="271463" indent="-268288">
              <a:spcAft>
                <a:spcPts val="600"/>
              </a:spcAft>
              <a:buFont typeface="Arial" panose="020B0604020202020204" pitchFamily="34" charset="0"/>
              <a:buChar char="•"/>
            </a:pPr>
            <a:r>
              <a:rPr lang="en-GB" sz="1700" dirty="0">
                <a:solidFill>
                  <a:srgbClr val="333F48"/>
                </a:solidFill>
              </a:rPr>
              <a:t>e</a:t>
            </a:r>
            <a:r>
              <a:rPr lang="en-GB" sz="1700" dirty="0" smtClean="0">
                <a:solidFill>
                  <a:srgbClr val="333F48"/>
                </a:solidFill>
              </a:rPr>
              <a:t>ncourage meaning-making.</a:t>
            </a:r>
            <a:endParaRPr lang="en-GB" sz="1700" dirty="0">
              <a:solidFill>
                <a:srgbClr val="333F48"/>
              </a:solidFill>
            </a:endParaRPr>
          </a:p>
          <a:p>
            <a:pPr marL="3175">
              <a:spcAft>
                <a:spcPts val="600"/>
              </a:spcAft>
              <a:buFont typeface="Arial" panose="020B0604020202020204" pitchFamily="34" charset="0"/>
              <a:buChar char="•"/>
            </a:pPr>
            <a:endParaRPr lang="en-GB" sz="600" dirty="0">
              <a:solidFill>
                <a:srgbClr val="333F48"/>
              </a:solidFill>
            </a:endParaRPr>
          </a:p>
          <a:p>
            <a:pPr marL="3175">
              <a:spcAft>
                <a:spcPts val="600"/>
              </a:spcAft>
            </a:pPr>
            <a:r>
              <a:rPr lang="en-GB" sz="1700" dirty="0" smtClean="0">
                <a:solidFill>
                  <a:srgbClr val="333F48"/>
                </a:solidFill>
              </a:rPr>
              <a:t>They help to challenge misunderstandings and overcome barriers to conceptual development.</a:t>
            </a:r>
          </a:p>
        </p:txBody>
      </p:sp>
      <p:grpSp>
        <p:nvGrpSpPr>
          <p:cNvPr id="7" name="Group 6"/>
          <p:cNvGrpSpPr/>
          <p:nvPr/>
        </p:nvGrpSpPr>
        <p:grpSpPr>
          <a:xfrm>
            <a:off x="288624" y="3135098"/>
            <a:ext cx="7959896" cy="3127431"/>
            <a:chOff x="288624" y="3135098"/>
            <a:chExt cx="7959896" cy="3127431"/>
          </a:xfrm>
        </p:grpSpPr>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83437">
              <a:off x="288624" y="3987929"/>
              <a:ext cx="2702400" cy="2025377"/>
            </a:xfrm>
            <a:prstGeom prst="rect">
              <a:avLst/>
            </a:prstGeom>
            <a:ln w="6350">
              <a:solidFill>
                <a:srgbClr val="D3CDBD"/>
              </a:solidFill>
            </a:ln>
            <a:effectLst>
              <a:outerShdw blurRad="50800" dist="38100" dir="2700000" algn="tl" rotWithShape="0">
                <a:prstClr val="black">
                  <a:alpha val="40000"/>
                </a:prstClr>
              </a:outerShdw>
            </a:effectLst>
          </p:spPr>
        </p:pic>
        <p:sp>
          <p:nvSpPr>
            <p:cNvPr id="6" name="Parallelogram 5"/>
            <p:cNvSpPr/>
            <p:nvPr/>
          </p:nvSpPr>
          <p:spPr>
            <a:xfrm rot="21420000">
              <a:off x="1095484" y="3135098"/>
              <a:ext cx="4714481" cy="274472"/>
            </a:xfrm>
            <a:prstGeom prst="parallelogram">
              <a:avLst>
                <a:gd name="adj" fmla="val 0"/>
              </a:avLst>
            </a:prstGeom>
            <a:solidFill>
              <a:srgbClr val="00658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3654156">
              <a:off x="793488" y="3502554"/>
              <a:ext cx="596088" cy="596088"/>
            </a:xfrm>
            <a:prstGeom prst="rect">
              <a:avLst/>
            </a:prstGeom>
          </p:spPr>
        </p:pic>
        <p:pic>
          <p:nvPicPr>
            <p:cNvPr id="11" name="Picture 10"/>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rot="271363">
              <a:off x="2877469" y="3903991"/>
              <a:ext cx="2702399" cy="2026799"/>
            </a:xfrm>
            <a:prstGeom prst="rect">
              <a:avLst/>
            </a:prstGeom>
            <a:ln w="6350">
              <a:solidFill>
                <a:srgbClr val="D3CDBD"/>
              </a:solidFill>
            </a:ln>
            <a:effectLst>
              <a:outerShdw blurRad="50800" dist="38100" dir="2700000" algn="tl" rotWithShape="0">
                <a:prstClr val="black">
                  <a:alpha val="40000"/>
                </a:prstClr>
              </a:outerShdw>
            </a:effectLst>
          </p:spPr>
        </p:pic>
        <p:pic>
          <p:nvPicPr>
            <p:cNvPr id="13" name="Picture 12"/>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rot="21404106">
              <a:off x="5546120" y="4235729"/>
              <a:ext cx="2702400" cy="2026800"/>
            </a:xfrm>
            <a:prstGeom prst="rect">
              <a:avLst/>
            </a:prstGeom>
            <a:ln>
              <a:solidFill>
                <a:schemeClr val="bg1">
                  <a:lumMod val="65000"/>
                </a:schemeClr>
              </a:solidFill>
            </a:ln>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1680983497"/>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Evidence-informed </a:t>
            </a:r>
            <a:r>
              <a:rPr lang="en-GB" dirty="0" smtClean="0"/>
              <a:t>curriculum planning</a:t>
            </a:r>
            <a:endParaRPr lang="en-GB" dirty="0"/>
          </a:p>
        </p:txBody>
      </p:sp>
      <p:sp>
        <p:nvSpPr>
          <p:cNvPr id="4" name="TextBox 3"/>
          <p:cNvSpPr txBox="1"/>
          <p:nvPr/>
        </p:nvSpPr>
        <p:spPr>
          <a:xfrm>
            <a:off x="863769" y="4840370"/>
            <a:ext cx="3277114" cy="1141439"/>
          </a:xfrm>
          <a:prstGeom prst="rect">
            <a:avLst/>
          </a:prstGeom>
          <a:noFill/>
        </p:spPr>
        <p:txBody>
          <a:bodyPr vert="horz" wrap="square" lIns="36000" tIns="108000" rIns="72000" bIns="108000" rtlCol="0" anchor="t" anchorCtr="0">
            <a:spAutoFit/>
          </a:bodyPr>
          <a:lstStyle/>
          <a:p>
            <a:pPr algn="l"/>
            <a:r>
              <a:rPr lang="en-GB" sz="2000" dirty="0">
                <a:solidFill>
                  <a:srgbClr val="333F48"/>
                </a:solidFill>
              </a:rPr>
              <a:t>The BEST resources can be incorporated into existing schemes of learning…</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120000">
            <a:off x="229769" y="1278810"/>
            <a:ext cx="3960000" cy="1632922"/>
          </a:xfrm>
          <a:prstGeom prst="rect">
            <a:avLst/>
          </a:prstGeom>
          <a:ln w="6350">
            <a:solidFill>
              <a:schemeClr val="bg1">
                <a:lumMod val="75000"/>
              </a:schemeClr>
            </a:solidFill>
          </a:ln>
          <a:effectLst>
            <a:outerShdw blurRad="50800" dist="38100" dir="2700000" algn="tl" rotWithShape="0">
              <a:prstClr val="black">
                <a:alpha val="40000"/>
              </a:prstClr>
            </a:outerShdw>
          </a:effectLst>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00000">
            <a:off x="266146" y="1657208"/>
            <a:ext cx="3960000" cy="1671612"/>
          </a:xfrm>
          <a:prstGeom prst="rect">
            <a:avLst/>
          </a:prstGeom>
          <a:ln w="6350">
            <a:solidFill>
              <a:schemeClr val="bg1">
                <a:lumMod val="75000"/>
              </a:schemeClr>
            </a:solidFill>
          </a:ln>
          <a:effectLst>
            <a:outerShdw blurRad="50800" dist="38100" dir="2700000" algn="tl" rotWithShape="0">
              <a:prstClr val="black">
                <a:alpha val="40000"/>
              </a:prstClr>
            </a:outerShdw>
          </a:effectLst>
        </p:spPr>
      </p:pic>
      <p:grpSp>
        <p:nvGrpSpPr>
          <p:cNvPr id="5" name="Group 4"/>
          <p:cNvGrpSpPr/>
          <p:nvPr/>
        </p:nvGrpSpPr>
        <p:grpSpPr>
          <a:xfrm>
            <a:off x="4793317" y="1272875"/>
            <a:ext cx="4078358" cy="5016711"/>
            <a:chOff x="4793317" y="1272875"/>
            <a:chExt cx="4078358" cy="5016711"/>
          </a:xfrm>
        </p:grpSpPr>
        <p:sp>
          <p:nvSpPr>
            <p:cNvPr id="3" name="TextBox 2"/>
            <p:cNvSpPr txBox="1"/>
            <p:nvPr/>
          </p:nvSpPr>
          <p:spPr>
            <a:xfrm>
              <a:off x="4793317" y="4840370"/>
              <a:ext cx="3811336" cy="1449216"/>
            </a:xfrm>
            <a:prstGeom prst="rect">
              <a:avLst/>
            </a:prstGeom>
            <a:noFill/>
          </p:spPr>
          <p:txBody>
            <a:bodyPr vert="horz" wrap="square" lIns="36000" tIns="108000" rIns="72000" bIns="108000" rtlCol="0" anchor="t" anchorCtr="0">
              <a:spAutoFit/>
            </a:bodyPr>
            <a:lstStyle/>
            <a:p>
              <a:pPr marL="361950" algn="l"/>
              <a:r>
                <a:rPr lang="en-GB" sz="2000" dirty="0">
                  <a:solidFill>
                    <a:srgbClr val="333F48"/>
                  </a:solidFill>
                </a:rPr>
                <a:t>…or use our research-informed maps to sequence key concepts to build understanding of the </a:t>
              </a:r>
              <a:r>
                <a:rPr lang="en-GB" sz="2000" b="1" dirty="0">
                  <a:solidFill>
                    <a:srgbClr val="23647F"/>
                  </a:solidFill>
                </a:rPr>
                <a:t>big ideas </a:t>
              </a:r>
              <a:r>
                <a:rPr lang="en-GB" sz="2000" dirty="0">
                  <a:solidFill>
                    <a:srgbClr val="333F48"/>
                  </a:solidFill>
                </a:rPr>
                <a:t>of science.</a:t>
              </a:r>
            </a:p>
          </p:txBody>
        </p:sp>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480000">
              <a:off x="4854606" y="1272875"/>
              <a:ext cx="3949200" cy="2698246"/>
            </a:xfrm>
            <a:prstGeom prst="rect">
              <a:avLst/>
            </a:prstGeom>
            <a:ln w="6350">
              <a:noFill/>
            </a:ln>
            <a:effectLst>
              <a:outerShdw blurRad="50800" dist="38100" dir="2700000" algn="tl" rotWithShape="0">
                <a:prstClr val="black">
                  <a:alpha val="40000"/>
                </a:prstClr>
              </a:outerShdw>
            </a:effectLst>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300000">
              <a:off x="4888329" y="1773183"/>
              <a:ext cx="3949200" cy="2352715"/>
            </a:xfrm>
            <a:prstGeom prst="rect">
              <a:avLst/>
            </a:prstGeom>
            <a:ln w="6350">
              <a:noFill/>
            </a:ln>
            <a:effectLst>
              <a:outerShdw blurRad="50800" dist="38100" dir="2700000" algn="tl" rotWithShape="0">
                <a:prstClr val="black">
                  <a:alpha val="40000"/>
                </a:prstClr>
              </a:outerShdw>
            </a:effectLst>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20000">
              <a:off x="4922475" y="2235570"/>
              <a:ext cx="3949200" cy="2428982"/>
            </a:xfrm>
            <a:prstGeom prst="rect">
              <a:avLst/>
            </a:prstGeom>
            <a:ln w="6350">
              <a:noFill/>
            </a:ln>
            <a:effectLst>
              <a:outerShdw blurRad="50800" dist="38100" dir="2700000" algn="tl" rotWithShape="0">
                <a:prstClr val="black">
                  <a:alpha val="40000"/>
                </a:prstClr>
              </a:outerShdw>
            </a:effectLst>
          </p:spPr>
        </p:pic>
      </p:grpSp>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1303365">
            <a:off x="2160993" y="3766370"/>
            <a:ext cx="1199158" cy="899368"/>
          </a:xfrm>
          <a:prstGeom prst="rect">
            <a:avLst/>
          </a:prstGeom>
          <a:ln w="6350">
            <a:solidFill>
              <a:schemeClr val="bg1">
                <a:lumMod val="75000"/>
              </a:schemeClr>
            </a:solidFill>
          </a:ln>
          <a:effectLst>
            <a:outerShdw blurRad="50800" dist="38100" dir="2700000" algn="tl" rotWithShape="0">
              <a:prstClr val="black">
                <a:alpha val="40000"/>
              </a:prstClr>
            </a:outerShdw>
          </a:effectLst>
        </p:spPr>
      </p:pic>
      <p:pic>
        <p:nvPicPr>
          <p:cNvPr id="19" name="Picture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348535">
            <a:off x="983808" y="3808481"/>
            <a:ext cx="1200000" cy="900000"/>
          </a:xfrm>
          <a:prstGeom prst="rect">
            <a:avLst/>
          </a:prstGeom>
          <a:ln w="6350">
            <a:solidFill>
              <a:srgbClr val="D3CDBD"/>
            </a:solidFill>
          </a:ln>
          <a:effectLst>
            <a:outerShdw blurRad="50800" dist="38100" dir="2700000" algn="tl" rotWithShape="0">
              <a:prstClr val="black">
                <a:alpha val="40000"/>
              </a:prstClr>
            </a:outerShdw>
          </a:effectLst>
        </p:spPr>
      </p:pic>
      <p:pic>
        <p:nvPicPr>
          <p:cNvPr id="11" name="Picture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1300000">
            <a:off x="239827" y="3808480"/>
            <a:ext cx="1199578" cy="900000"/>
          </a:xfrm>
          <a:prstGeom prst="rect">
            <a:avLst/>
          </a:prstGeom>
          <a:ln w="6350">
            <a:solidFill>
              <a:schemeClr val="bg1">
                <a:lumMod val="75000"/>
              </a:schemeClr>
            </a:solidFill>
          </a:ln>
          <a:effectLst>
            <a:outerShdw blurRad="50800" dist="38100" dir="2700000" algn="tl" rotWithShape="0">
              <a:prstClr val="black">
                <a:alpha val="40000"/>
              </a:prstClr>
            </a:outerShdw>
          </a:effectLst>
        </p:spPr>
      </p:pic>
      <p:pic>
        <p:nvPicPr>
          <p:cNvPr id="12" name="Picture 1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480000">
            <a:off x="3123737" y="3787765"/>
            <a:ext cx="1199158" cy="900000"/>
          </a:xfrm>
          <a:prstGeom prst="rect">
            <a:avLst/>
          </a:prstGeom>
          <a:ln w="6350">
            <a:solidFill>
              <a:schemeClr val="bg1">
                <a:lumMod val="75000"/>
              </a:schemeClr>
            </a:solidFill>
          </a:ln>
          <a:effectLst>
            <a:outerShdw blurRad="50800" dist="38100" dir="2700000" algn="tl" rotWithShape="0">
              <a:prstClr val="black">
                <a:alpha val="40000"/>
              </a:prstClr>
            </a:outerShdw>
          </a:effectLst>
        </p:spPr>
      </p:pic>
      <p:pic>
        <p:nvPicPr>
          <p:cNvPr id="13" name="Picture 1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20000">
            <a:off x="266145" y="2103513"/>
            <a:ext cx="3960000" cy="1585767"/>
          </a:xfrm>
          <a:prstGeom prst="rect">
            <a:avLst/>
          </a:prstGeom>
          <a:ln w="6350">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72450722"/>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6335138"/>
            <a:ext cx="9144000" cy="52286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967564" y="3449721"/>
            <a:ext cx="7652610" cy="1695437"/>
          </a:xfrm>
          <a:prstGeom prst="rect">
            <a:avLst/>
          </a:prstGeom>
          <a:noFill/>
        </p:spPr>
        <p:txBody>
          <a:bodyPr vert="horz" wrap="square" lIns="36000" tIns="108000" rIns="72000" bIns="108000" rtlCol="0" anchor="t" anchorCtr="0">
            <a:spAutoFit/>
          </a:bodyPr>
          <a:lstStyle/>
          <a:p>
            <a:pPr algn="r"/>
            <a:r>
              <a:rPr lang="en-GB" sz="4800" b="1" dirty="0"/>
              <a:t>a</a:t>
            </a:r>
            <a:r>
              <a:rPr lang="en-GB" sz="4800" b="1" dirty="0" smtClean="0"/>
              <a:t>nd</a:t>
            </a:r>
          </a:p>
          <a:p>
            <a:pPr algn="r"/>
            <a:r>
              <a:rPr lang="en-GB" sz="4800" b="1" dirty="0" smtClean="0"/>
              <a:t>Improving Secondary Science</a:t>
            </a:r>
            <a:endParaRPr lang="en-GB" sz="4800" b="1" dirty="0">
              <a:solidFill>
                <a:schemeClr val="tx1"/>
              </a:solidFill>
            </a:endParaRPr>
          </a:p>
        </p:txBody>
      </p:sp>
      <p:sp>
        <p:nvSpPr>
          <p:cNvPr id="7" name="Rectangle 6"/>
          <p:cNvSpPr/>
          <p:nvPr/>
        </p:nvSpPr>
        <p:spPr>
          <a:xfrm rot="5400000">
            <a:off x="5094000" y="1196312"/>
            <a:ext cx="108000" cy="7992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pic>
        <p:nvPicPr>
          <p:cNvPr id="6" name="Picture 5">
            <a:extLst>
              <a:ext uri="{FF2B5EF4-FFF2-40B4-BE49-F238E27FC236}">
                <a16:creationId xmlns:a16="http://schemas.microsoft.com/office/drawing/2014/main" id="{8B931AD8-26FA-4231-8C91-087F0E77CC8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354" b="24434"/>
          <a:stretch/>
        </p:blipFill>
        <p:spPr>
          <a:xfrm>
            <a:off x="5485809" y="3535148"/>
            <a:ext cx="2044654" cy="635046"/>
          </a:xfrm>
          <a:prstGeom prst="rect">
            <a:avLst/>
          </a:prstGeom>
          <a:ln>
            <a:noFill/>
          </a:ln>
        </p:spPr>
      </p:pic>
    </p:spTree>
    <p:extLst>
      <p:ext uri="{BB962C8B-B14F-4D97-AF65-F5344CB8AC3E}">
        <p14:creationId xmlns:p14="http://schemas.microsoft.com/office/powerpoint/2010/main" val="1395734037"/>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3062">
            <a:off x="4866983" y="495148"/>
            <a:ext cx="3829065" cy="5414119"/>
          </a:xfrm>
          <a:prstGeom prst="rect">
            <a:avLst/>
          </a:prstGeom>
          <a:ln w="6350">
            <a:solidFill>
              <a:schemeClr val="bg1">
                <a:lumMod val="75000"/>
              </a:schemeClr>
            </a:solidFill>
          </a:ln>
          <a:effectLst>
            <a:outerShdw blurRad="50800" dist="38100" dir="2700000" algn="tl" rotWithShape="0">
              <a:prstClr val="black">
                <a:alpha val="40000"/>
              </a:prstClr>
            </a:outerShdw>
          </a:effectLst>
        </p:spPr>
      </p:pic>
      <p:sp>
        <p:nvSpPr>
          <p:cNvPr id="5" name="Subtitle 2"/>
          <p:cNvSpPr txBox="1">
            <a:spLocks/>
          </p:cNvSpPr>
          <p:nvPr/>
        </p:nvSpPr>
        <p:spPr>
          <a:xfrm>
            <a:off x="359497" y="412616"/>
            <a:ext cx="3956863" cy="5232202"/>
          </a:xfrm>
          <a:prstGeom prst="rect">
            <a:avLst/>
          </a:prstGeom>
        </p:spPr>
        <p:txBody>
          <a:bodyPr vert="horz" wrap="square" lIns="0" tIns="0" rIns="0" bIns="0" rtlCol="0">
            <a:spAutoFit/>
          </a:bodyPr>
          <a:lstStyle/>
          <a:p>
            <a:pPr>
              <a:spcAft>
                <a:spcPts val="4800"/>
              </a:spcAft>
            </a:pPr>
            <a:r>
              <a:rPr lang="en-GB" sz="20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The </a:t>
            </a:r>
            <a:r>
              <a:rPr lang="en-GB" sz="2000" b="1"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Education Endowment Foundation (EEF)</a:t>
            </a:r>
            <a:r>
              <a:rPr lang="en-GB" sz="20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 published a guidance report in 2018 titled ‘Improving Secondary Science’</a:t>
            </a:r>
          </a:p>
          <a:p>
            <a:pPr>
              <a:spcAft>
                <a:spcPts val="1800"/>
              </a:spcAft>
            </a:pPr>
            <a:r>
              <a:rPr lang="en-GB" sz="20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The </a:t>
            </a:r>
            <a:r>
              <a:rPr lang="en-GB" sz="2000" dirty="0" smtClean="0">
                <a:solidFill>
                  <a:srgbClr val="595959"/>
                </a:solidFill>
                <a:latin typeface="Calibri" panose="020F0502020204030204" pitchFamily="34" charset="0"/>
                <a:ea typeface="Times New Roman" panose="02020603050405020304" pitchFamily="18" charset="0"/>
                <a:cs typeface="Times New Roman" panose="02020603050405020304" pitchFamily="18" charset="0"/>
              </a:rPr>
              <a:t>report </a:t>
            </a:r>
            <a:r>
              <a:rPr lang="en-GB" sz="20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cites </a:t>
            </a:r>
            <a:r>
              <a:rPr lang="en-GB" sz="2000" b="1" dirty="0" smtClean="0">
                <a:solidFill>
                  <a:srgbClr val="006580"/>
                </a:solidFill>
                <a:latin typeface="Calibri" panose="020F0502020204030204" pitchFamily="34" charset="0"/>
                <a:ea typeface="Times New Roman" panose="02020603050405020304" pitchFamily="18" charset="0"/>
                <a:cs typeface="Times New Roman" panose="02020603050405020304" pitchFamily="18" charset="0"/>
              </a:rPr>
              <a:t>Best Evidence Science Teaching</a:t>
            </a:r>
            <a:r>
              <a:rPr lang="en-GB" sz="2000" dirty="0" smtClean="0">
                <a:solidFill>
                  <a:srgbClr val="595959"/>
                </a:solidFill>
                <a:latin typeface="Calibri" panose="020F0502020204030204" pitchFamily="34" charset="0"/>
                <a:ea typeface="Times New Roman" panose="02020603050405020304" pitchFamily="18" charset="0"/>
                <a:cs typeface="Times New Roman" panose="02020603050405020304" pitchFamily="18" charset="0"/>
              </a:rPr>
              <a:t> </a:t>
            </a:r>
            <a:r>
              <a:rPr lang="en-GB" sz="20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as a good source of:</a:t>
            </a:r>
          </a:p>
          <a:p>
            <a:pPr marL="446088" lvl="1" indent="-285750">
              <a:spcAft>
                <a:spcPts val="1800"/>
              </a:spcAft>
              <a:buFont typeface="Arial" panose="020B0604020202020204" pitchFamily="34" charset="0"/>
              <a:buChar char="•"/>
            </a:pPr>
            <a:r>
              <a:rPr lang="en-GB" sz="2000" dirty="0">
                <a:solidFill>
                  <a:srgbClr val="006580"/>
                </a:solidFill>
                <a:latin typeface="Calibri" panose="020F0502020204030204" pitchFamily="34" charset="0"/>
                <a:ea typeface="Times New Roman" panose="02020603050405020304" pitchFamily="18" charset="0"/>
                <a:cs typeface="Times New Roman" panose="02020603050405020304" pitchFamily="18" charset="0"/>
              </a:rPr>
              <a:t>diagnostic questions</a:t>
            </a:r>
          </a:p>
          <a:p>
            <a:pPr marL="446088" lvl="1" indent="-285750">
              <a:spcAft>
                <a:spcPts val="2400"/>
              </a:spcAft>
              <a:buFont typeface="Arial" panose="020B0604020202020204" pitchFamily="34" charset="0"/>
              <a:buChar char="•"/>
            </a:pPr>
            <a:r>
              <a:rPr lang="en-GB" sz="2000" dirty="0">
                <a:solidFill>
                  <a:srgbClr val="006580"/>
                </a:solidFill>
                <a:latin typeface="Calibri" panose="020F0502020204030204" pitchFamily="34" charset="0"/>
                <a:ea typeface="Times New Roman" panose="02020603050405020304" pitchFamily="18" charset="0"/>
                <a:cs typeface="Times New Roman" panose="02020603050405020304" pitchFamily="18" charset="0"/>
              </a:rPr>
              <a:t>activities that promote metacognitive talk and dialogue</a:t>
            </a:r>
            <a:endParaRPr lang="en-GB" sz="20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endParaRPr>
          </a:p>
          <a:p>
            <a:pPr>
              <a:spcAft>
                <a:spcPts val="1200"/>
              </a:spcAft>
            </a:pPr>
            <a:endParaRPr lang="en-GB" sz="2000" dirty="0" smtClean="0">
              <a:solidFill>
                <a:srgbClr val="595959"/>
              </a:solidFill>
              <a:latin typeface="Calibri" panose="020F0502020204030204" pitchFamily="34" charset="0"/>
              <a:ea typeface="Times New Roman" panose="02020603050405020304" pitchFamily="18" charset="0"/>
              <a:cs typeface="Times New Roman" panose="02020603050405020304" pitchFamily="18" charset="0"/>
            </a:endParaRPr>
          </a:p>
          <a:p>
            <a:pPr>
              <a:spcAft>
                <a:spcPts val="1200"/>
              </a:spcAft>
            </a:pPr>
            <a:r>
              <a:rPr lang="en-GB" sz="2000" dirty="0" smtClean="0">
                <a:solidFill>
                  <a:srgbClr val="595959"/>
                </a:solidFill>
                <a:latin typeface="Calibri" panose="020F0502020204030204" pitchFamily="34" charset="0"/>
                <a:ea typeface="Times New Roman" panose="02020603050405020304" pitchFamily="18" charset="0"/>
                <a:cs typeface="Times New Roman" panose="02020603050405020304" pitchFamily="18" charset="0"/>
              </a:rPr>
              <a:t>The </a:t>
            </a:r>
            <a:r>
              <a:rPr lang="en-GB" sz="20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report makes seven main recommendations…</a:t>
            </a:r>
          </a:p>
        </p:txBody>
      </p:sp>
    </p:spTree>
    <p:extLst>
      <p:ext uri="{BB962C8B-B14F-4D97-AF65-F5344CB8AC3E}">
        <p14:creationId xmlns:p14="http://schemas.microsoft.com/office/powerpoint/2010/main" val="576873101"/>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351" y="211014"/>
            <a:ext cx="2594225" cy="10800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15354" y="301014"/>
            <a:ext cx="3232338" cy="900000"/>
          </a:xfrm>
          <a:prstGeom prst="rect">
            <a:avLst/>
          </a:prstGeom>
        </p:spPr>
      </p:pic>
      <p:sp>
        <p:nvSpPr>
          <p:cNvPr id="7" name="TextBox 6"/>
          <p:cNvSpPr txBox="1"/>
          <p:nvPr/>
        </p:nvSpPr>
        <p:spPr>
          <a:xfrm>
            <a:off x="328247" y="1934308"/>
            <a:ext cx="1969476" cy="1854000"/>
          </a:xfrm>
          <a:prstGeom prst="rect">
            <a:avLst/>
          </a:prstGeom>
          <a:solidFill>
            <a:srgbClr val="EC4541"/>
          </a:solidFill>
          <a:effectLst>
            <a:outerShdw blurRad="50800" dist="38100" dir="2700000" algn="tl" rotWithShape="0">
              <a:prstClr val="black">
                <a:alpha val="40000"/>
              </a:prstClr>
            </a:outerShdw>
          </a:effectLst>
        </p:spPr>
        <p:txBody>
          <a:bodyPr vert="horz" wrap="square" lIns="108000" tIns="108000" rIns="108000" bIns="108000" rtlCol="0" anchor="t" anchorCtr="0">
            <a:spAutoFit/>
          </a:bodyPr>
          <a:lstStyle/>
          <a:p>
            <a:pPr algn="l">
              <a:spcAft>
                <a:spcPts val="600"/>
              </a:spcAft>
            </a:pPr>
            <a:r>
              <a:rPr lang="en-GB" sz="3600" b="1" dirty="0">
                <a:solidFill>
                  <a:schemeClr val="bg1"/>
                </a:solidFill>
                <a:latin typeface="Arial" panose="020B0604020202020204" pitchFamily="34" charset="0"/>
                <a:cs typeface="Arial" panose="020B0604020202020204" pitchFamily="34" charset="0"/>
              </a:rPr>
              <a:t>1</a:t>
            </a:r>
          </a:p>
          <a:p>
            <a:pPr algn="l">
              <a:spcAft>
                <a:spcPts val="600"/>
              </a:spcAft>
            </a:pPr>
            <a:r>
              <a:rPr lang="en-GB" sz="1600" b="1" dirty="0">
                <a:solidFill>
                  <a:schemeClr val="bg1"/>
                </a:solidFill>
                <a:latin typeface="Arial" panose="020B0604020202020204" pitchFamily="34" charset="0"/>
                <a:cs typeface="Arial" panose="020B0604020202020204" pitchFamily="34" charset="0"/>
              </a:rPr>
              <a:t>Preconceptions</a:t>
            </a:r>
          </a:p>
          <a:p>
            <a:pPr algn="l"/>
            <a:r>
              <a:rPr lang="en-GB" sz="1400" dirty="0">
                <a:solidFill>
                  <a:schemeClr val="bg1"/>
                </a:solidFill>
                <a:latin typeface="Arial" panose="020B0604020202020204" pitchFamily="34" charset="0"/>
                <a:cs typeface="Arial" panose="020B0604020202020204" pitchFamily="34" charset="0"/>
              </a:rPr>
              <a:t>Build on the ideas that pupils bring to lessons</a:t>
            </a:r>
          </a:p>
        </p:txBody>
      </p:sp>
      <p:sp>
        <p:nvSpPr>
          <p:cNvPr id="11" name="TextBox 10"/>
          <p:cNvSpPr txBox="1"/>
          <p:nvPr/>
        </p:nvSpPr>
        <p:spPr>
          <a:xfrm>
            <a:off x="2500924" y="1934307"/>
            <a:ext cx="1969476" cy="1854000"/>
          </a:xfrm>
          <a:prstGeom prst="rect">
            <a:avLst/>
          </a:prstGeom>
          <a:solidFill>
            <a:srgbClr val="F26338"/>
          </a:solidFill>
          <a:effectLst>
            <a:outerShdw blurRad="50800" dist="38100" dir="2700000" algn="tl" rotWithShape="0">
              <a:prstClr val="black">
                <a:alpha val="40000"/>
              </a:prstClr>
            </a:outerShdw>
          </a:effectLst>
        </p:spPr>
        <p:txBody>
          <a:bodyPr vert="horz" wrap="square" lIns="108000" tIns="108000" rIns="108000" bIns="108000" rtlCol="0" anchor="t" anchorCtr="0">
            <a:spAutoFit/>
          </a:bodyPr>
          <a:lstStyle/>
          <a:p>
            <a:pPr algn="l">
              <a:spcAft>
                <a:spcPts val="600"/>
              </a:spcAft>
            </a:pPr>
            <a:r>
              <a:rPr lang="en-GB" sz="3600" b="1" dirty="0">
                <a:solidFill>
                  <a:schemeClr val="bg1"/>
                </a:solidFill>
                <a:latin typeface="Arial" panose="020B0604020202020204" pitchFamily="34" charset="0"/>
                <a:cs typeface="Arial" panose="020B0604020202020204" pitchFamily="34" charset="0"/>
              </a:rPr>
              <a:t>2</a:t>
            </a:r>
          </a:p>
          <a:p>
            <a:pPr algn="l">
              <a:spcAft>
                <a:spcPts val="600"/>
              </a:spcAft>
            </a:pPr>
            <a:r>
              <a:rPr lang="en-GB" sz="1600" b="1" dirty="0">
                <a:solidFill>
                  <a:schemeClr val="bg1"/>
                </a:solidFill>
                <a:latin typeface="Arial" panose="020B0604020202020204" pitchFamily="34" charset="0"/>
                <a:cs typeface="Arial" panose="020B0604020202020204" pitchFamily="34" charset="0"/>
              </a:rPr>
              <a:t>Self-regulation</a:t>
            </a:r>
          </a:p>
          <a:p>
            <a:pPr algn="l"/>
            <a:r>
              <a:rPr lang="en-GB" sz="1400" dirty="0">
                <a:solidFill>
                  <a:schemeClr val="bg1"/>
                </a:solidFill>
                <a:latin typeface="Arial" panose="020B0604020202020204" pitchFamily="34" charset="0"/>
                <a:cs typeface="Arial" panose="020B0604020202020204" pitchFamily="34" charset="0"/>
              </a:rPr>
              <a:t>Help pupils direct their own learning</a:t>
            </a:r>
          </a:p>
          <a:p>
            <a:pPr algn="l"/>
            <a:endParaRPr lang="en-GB" sz="1400" b="1" dirty="0">
              <a:solidFill>
                <a:schemeClr val="bg1"/>
              </a:solidFill>
              <a:latin typeface="Arial" panose="020B0604020202020204" pitchFamily="34" charset="0"/>
              <a:cs typeface="Arial" panose="020B0604020202020204" pitchFamily="34" charset="0"/>
            </a:endParaRPr>
          </a:p>
        </p:txBody>
      </p:sp>
      <p:sp>
        <p:nvSpPr>
          <p:cNvPr id="12" name="TextBox 11"/>
          <p:cNvSpPr txBox="1"/>
          <p:nvPr/>
        </p:nvSpPr>
        <p:spPr>
          <a:xfrm>
            <a:off x="4673601" y="1934306"/>
            <a:ext cx="1969476" cy="1854000"/>
          </a:xfrm>
          <a:prstGeom prst="rect">
            <a:avLst/>
          </a:prstGeom>
          <a:solidFill>
            <a:srgbClr val="F8972C"/>
          </a:solidFill>
          <a:effectLst>
            <a:outerShdw blurRad="50800" dist="38100" dir="2700000" algn="tl" rotWithShape="0">
              <a:prstClr val="black">
                <a:alpha val="40000"/>
              </a:prstClr>
            </a:outerShdw>
          </a:effectLst>
        </p:spPr>
        <p:txBody>
          <a:bodyPr vert="horz" wrap="square" lIns="108000" tIns="108000" rIns="108000" bIns="108000" rtlCol="0" anchor="t" anchorCtr="0">
            <a:spAutoFit/>
          </a:bodyPr>
          <a:lstStyle/>
          <a:p>
            <a:pPr algn="l">
              <a:spcAft>
                <a:spcPts val="600"/>
              </a:spcAft>
            </a:pPr>
            <a:r>
              <a:rPr lang="en-GB" sz="3600" b="1" dirty="0">
                <a:solidFill>
                  <a:schemeClr val="bg1"/>
                </a:solidFill>
                <a:latin typeface="Arial" panose="020B0604020202020204" pitchFamily="34" charset="0"/>
                <a:cs typeface="Arial" panose="020B0604020202020204" pitchFamily="34" charset="0"/>
              </a:rPr>
              <a:t>3</a:t>
            </a:r>
          </a:p>
          <a:p>
            <a:pPr algn="l">
              <a:spcAft>
                <a:spcPts val="600"/>
              </a:spcAft>
            </a:pPr>
            <a:r>
              <a:rPr lang="en-GB" sz="1600" b="1" dirty="0">
                <a:solidFill>
                  <a:schemeClr val="bg1"/>
                </a:solidFill>
                <a:latin typeface="Arial" panose="020B0604020202020204" pitchFamily="34" charset="0"/>
                <a:cs typeface="Arial" panose="020B0604020202020204" pitchFamily="34" charset="0"/>
              </a:rPr>
              <a:t>Modelling</a:t>
            </a:r>
          </a:p>
          <a:p>
            <a:pPr algn="l"/>
            <a:r>
              <a:rPr lang="en-GB" sz="1400" dirty="0">
                <a:solidFill>
                  <a:schemeClr val="bg1"/>
                </a:solidFill>
                <a:latin typeface="Arial" panose="020B0604020202020204" pitchFamily="34" charset="0"/>
                <a:cs typeface="Arial" panose="020B0604020202020204" pitchFamily="34" charset="0"/>
              </a:rPr>
              <a:t>Use models to support understanding</a:t>
            </a:r>
          </a:p>
        </p:txBody>
      </p:sp>
      <p:sp>
        <p:nvSpPr>
          <p:cNvPr id="13" name="TextBox 12"/>
          <p:cNvSpPr txBox="1"/>
          <p:nvPr/>
        </p:nvSpPr>
        <p:spPr>
          <a:xfrm>
            <a:off x="6846277" y="1934305"/>
            <a:ext cx="1969476" cy="1854000"/>
          </a:xfrm>
          <a:prstGeom prst="rect">
            <a:avLst/>
          </a:prstGeom>
          <a:solidFill>
            <a:srgbClr val="8BC249"/>
          </a:solidFill>
          <a:effectLst>
            <a:outerShdw blurRad="50800" dist="38100" dir="2700000" algn="tl" rotWithShape="0">
              <a:prstClr val="black">
                <a:alpha val="40000"/>
              </a:prstClr>
            </a:outerShdw>
          </a:effectLst>
        </p:spPr>
        <p:txBody>
          <a:bodyPr vert="horz" wrap="square" lIns="108000" tIns="108000" rIns="108000" bIns="108000" rtlCol="0" anchor="t" anchorCtr="0">
            <a:spAutoFit/>
          </a:bodyPr>
          <a:lstStyle/>
          <a:p>
            <a:pPr algn="l">
              <a:spcAft>
                <a:spcPts val="600"/>
              </a:spcAft>
            </a:pPr>
            <a:r>
              <a:rPr lang="en-GB" sz="3600" b="1" dirty="0">
                <a:solidFill>
                  <a:schemeClr val="bg1"/>
                </a:solidFill>
                <a:latin typeface="Arial" panose="020B0604020202020204" pitchFamily="34" charset="0"/>
                <a:cs typeface="Arial" panose="020B0604020202020204" pitchFamily="34" charset="0"/>
              </a:rPr>
              <a:t>4</a:t>
            </a:r>
          </a:p>
          <a:p>
            <a:pPr algn="l">
              <a:spcAft>
                <a:spcPts val="600"/>
              </a:spcAft>
            </a:pPr>
            <a:r>
              <a:rPr lang="en-GB" sz="1600" b="1" dirty="0">
                <a:solidFill>
                  <a:schemeClr val="bg1"/>
                </a:solidFill>
                <a:latin typeface="Arial" panose="020B0604020202020204" pitchFamily="34" charset="0"/>
                <a:cs typeface="Arial" panose="020B0604020202020204" pitchFamily="34" charset="0"/>
              </a:rPr>
              <a:t>Memory</a:t>
            </a:r>
          </a:p>
          <a:p>
            <a:pPr algn="l"/>
            <a:r>
              <a:rPr lang="en-GB" sz="1400" dirty="0">
                <a:solidFill>
                  <a:schemeClr val="bg1"/>
                </a:solidFill>
                <a:latin typeface="Arial" panose="020B0604020202020204" pitchFamily="34" charset="0"/>
                <a:cs typeface="Arial" panose="020B0604020202020204" pitchFamily="34" charset="0"/>
              </a:rPr>
              <a:t>Support pupils to retain and retrieve knowledge</a:t>
            </a:r>
          </a:p>
        </p:txBody>
      </p:sp>
      <p:sp>
        <p:nvSpPr>
          <p:cNvPr id="15" name="TextBox 14"/>
          <p:cNvSpPr txBox="1"/>
          <p:nvPr/>
        </p:nvSpPr>
        <p:spPr>
          <a:xfrm>
            <a:off x="1414585" y="4009292"/>
            <a:ext cx="1969476" cy="1854000"/>
          </a:xfrm>
          <a:prstGeom prst="rect">
            <a:avLst/>
          </a:prstGeom>
          <a:solidFill>
            <a:srgbClr val="38A4DD"/>
          </a:solidFill>
          <a:effectLst>
            <a:outerShdw blurRad="50800" dist="38100" dir="2700000" algn="tl" rotWithShape="0">
              <a:prstClr val="black">
                <a:alpha val="40000"/>
              </a:prstClr>
            </a:outerShdw>
          </a:effectLst>
        </p:spPr>
        <p:txBody>
          <a:bodyPr vert="horz" wrap="square" lIns="108000" tIns="108000" rIns="108000" bIns="108000" rtlCol="0" anchor="t" anchorCtr="0">
            <a:spAutoFit/>
          </a:bodyPr>
          <a:lstStyle/>
          <a:p>
            <a:pPr algn="l">
              <a:spcAft>
                <a:spcPts val="600"/>
              </a:spcAft>
            </a:pPr>
            <a:r>
              <a:rPr lang="en-GB" sz="3600" b="1" dirty="0">
                <a:solidFill>
                  <a:schemeClr val="bg1"/>
                </a:solidFill>
                <a:latin typeface="Arial" panose="020B0604020202020204" pitchFamily="34" charset="0"/>
                <a:cs typeface="Arial" panose="020B0604020202020204" pitchFamily="34" charset="0"/>
              </a:rPr>
              <a:t>5</a:t>
            </a:r>
          </a:p>
          <a:p>
            <a:pPr algn="l">
              <a:spcAft>
                <a:spcPts val="600"/>
              </a:spcAft>
            </a:pPr>
            <a:r>
              <a:rPr lang="en-GB" sz="1600" b="1" dirty="0">
                <a:solidFill>
                  <a:schemeClr val="bg1"/>
                </a:solidFill>
                <a:latin typeface="Arial" panose="020B0604020202020204" pitchFamily="34" charset="0"/>
                <a:cs typeface="Arial" panose="020B0604020202020204" pitchFamily="34" charset="0"/>
              </a:rPr>
              <a:t>Practical work</a:t>
            </a:r>
          </a:p>
          <a:p>
            <a:pPr algn="l"/>
            <a:r>
              <a:rPr lang="en-GB" sz="1400" dirty="0">
                <a:solidFill>
                  <a:schemeClr val="bg1"/>
                </a:solidFill>
                <a:latin typeface="Arial" panose="020B0604020202020204" pitchFamily="34" charset="0"/>
                <a:cs typeface="Arial" panose="020B0604020202020204" pitchFamily="34" charset="0"/>
              </a:rPr>
              <a:t>Use practical work purposefully as part of a learning sequence</a:t>
            </a:r>
          </a:p>
        </p:txBody>
      </p:sp>
      <p:sp>
        <p:nvSpPr>
          <p:cNvPr id="16" name="TextBox 15"/>
          <p:cNvSpPr txBox="1"/>
          <p:nvPr/>
        </p:nvSpPr>
        <p:spPr>
          <a:xfrm>
            <a:off x="3587262" y="4009290"/>
            <a:ext cx="1969476" cy="1854000"/>
          </a:xfrm>
          <a:prstGeom prst="rect">
            <a:avLst/>
          </a:prstGeom>
          <a:solidFill>
            <a:srgbClr val="4555A5"/>
          </a:solidFill>
          <a:effectLst>
            <a:outerShdw blurRad="50800" dist="38100" dir="2700000" algn="tl" rotWithShape="0">
              <a:prstClr val="black">
                <a:alpha val="40000"/>
              </a:prstClr>
            </a:outerShdw>
          </a:effectLst>
        </p:spPr>
        <p:txBody>
          <a:bodyPr vert="horz" wrap="square" lIns="108000" tIns="108000" rIns="108000" bIns="108000" rtlCol="0" anchor="t" anchorCtr="0">
            <a:spAutoFit/>
          </a:bodyPr>
          <a:lstStyle/>
          <a:p>
            <a:pPr algn="l">
              <a:spcAft>
                <a:spcPts val="600"/>
              </a:spcAft>
            </a:pPr>
            <a:r>
              <a:rPr lang="en-GB" sz="3600" b="1" dirty="0">
                <a:solidFill>
                  <a:schemeClr val="bg1"/>
                </a:solidFill>
                <a:latin typeface="Arial" panose="020B0604020202020204" pitchFamily="34" charset="0"/>
                <a:cs typeface="Arial" panose="020B0604020202020204" pitchFamily="34" charset="0"/>
              </a:rPr>
              <a:t>6</a:t>
            </a:r>
          </a:p>
          <a:p>
            <a:pPr algn="l">
              <a:spcAft>
                <a:spcPts val="600"/>
              </a:spcAft>
            </a:pPr>
            <a:r>
              <a:rPr lang="en-GB" sz="1600" b="1" dirty="0">
                <a:solidFill>
                  <a:schemeClr val="bg1"/>
                </a:solidFill>
                <a:latin typeface="Arial" panose="020B0604020202020204" pitchFamily="34" charset="0"/>
                <a:cs typeface="Arial" panose="020B0604020202020204" pitchFamily="34" charset="0"/>
              </a:rPr>
              <a:t>Language of science</a:t>
            </a:r>
          </a:p>
          <a:p>
            <a:pPr algn="l"/>
            <a:r>
              <a:rPr lang="en-GB" sz="1400" dirty="0">
                <a:solidFill>
                  <a:schemeClr val="bg1"/>
                </a:solidFill>
                <a:latin typeface="Arial" panose="020B0604020202020204" pitchFamily="34" charset="0"/>
                <a:cs typeface="Arial" panose="020B0604020202020204" pitchFamily="34" charset="0"/>
              </a:rPr>
              <a:t>Develop scientific vocabulary</a:t>
            </a:r>
          </a:p>
        </p:txBody>
      </p:sp>
      <p:sp>
        <p:nvSpPr>
          <p:cNvPr id="17" name="TextBox 16"/>
          <p:cNvSpPr txBox="1"/>
          <p:nvPr/>
        </p:nvSpPr>
        <p:spPr>
          <a:xfrm>
            <a:off x="5759939" y="4009290"/>
            <a:ext cx="1969476" cy="1854000"/>
          </a:xfrm>
          <a:prstGeom prst="rect">
            <a:avLst/>
          </a:prstGeom>
          <a:solidFill>
            <a:srgbClr val="7E479C"/>
          </a:solidFill>
          <a:effectLst>
            <a:outerShdw blurRad="50800" dist="38100" dir="2700000" algn="tl" rotWithShape="0">
              <a:prstClr val="black">
                <a:alpha val="40000"/>
              </a:prstClr>
            </a:outerShdw>
          </a:effectLst>
        </p:spPr>
        <p:txBody>
          <a:bodyPr vert="horz" wrap="square" lIns="108000" tIns="108000" rIns="108000" bIns="108000" rtlCol="0" anchor="t" anchorCtr="0">
            <a:spAutoFit/>
          </a:bodyPr>
          <a:lstStyle/>
          <a:p>
            <a:pPr algn="l">
              <a:spcAft>
                <a:spcPts val="600"/>
              </a:spcAft>
            </a:pPr>
            <a:r>
              <a:rPr lang="en-GB" sz="3600" b="1" dirty="0">
                <a:solidFill>
                  <a:schemeClr val="bg1"/>
                </a:solidFill>
                <a:latin typeface="Arial" panose="020B0604020202020204" pitchFamily="34" charset="0"/>
                <a:cs typeface="Arial" panose="020B0604020202020204" pitchFamily="34" charset="0"/>
              </a:rPr>
              <a:t>7</a:t>
            </a:r>
          </a:p>
          <a:p>
            <a:pPr algn="l">
              <a:spcAft>
                <a:spcPts val="600"/>
              </a:spcAft>
            </a:pPr>
            <a:r>
              <a:rPr lang="en-GB" sz="1600" b="1" dirty="0">
                <a:solidFill>
                  <a:schemeClr val="bg1"/>
                </a:solidFill>
                <a:latin typeface="Arial" panose="020B0604020202020204" pitchFamily="34" charset="0"/>
                <a:cs typeface="Arial" panose="020B0604020202020204" pitchFamily="34" charset="0"/>
              </a:rPr>
              <a:t>Feedback</a:t>
            </a:r>
          </a:p>
          <a:p>
            <a:pPr algn="l"/>
            <a:r>
              <a:rPr lang="en-GB" sz="1400" dirty="0">
                <a:solidFill>
                  <a:schemeClr val="bg1"/>
                </a:solidFill>
                <a:latin typeface="Arial" panose="020B0604020202020204" pitchFamily="34" charset="0"/>
                <a:cs typeface="Arial" panose="020B0604020202020204" pitchFamily="34" charset="0"/>
              </a:rPr>
              <a:t>Use structured feedback to move on pupils’ thinking</a:t>
            </a:r>
          </a:p>
        </p:txBody>
      </p:sp>
    </p:spTree>
    <p:extLst>
      <p:ext uri="{BB962C8B-B14F-4D97-AF65-F5344CB8AC3E}">
        <p14:creationId xmlns:p14="http://schemas.microsoft.com/office/powerpoint/2010/main" val="3254213421"/>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889" y="645638"/>
            <a:ext cx="9150889" cy="6212362"/>
          </a:xfrm>
          <a:prstGeom prst="rect">
            <a:avLst/>
          </a:prstGeom>
        </p:spPr>
      </p:pic>
      <p:sp>
        <p:nvSpPr>
          <p:cNvPr id="3" name="Title 1"/>
          <p:cNvSpPr txBox="1">
            <a:spLocks/>
          </p:cNvSpPr>
          <p:nvPr/>
        </p:nvSpPr>
        <p:spPr>
          <a:xfrm>
            <a:off x="143751" y="26336"/>
            <a:ext cx="8820737" cy="576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000" b="1"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stStyle>
          <a:p>
            <a:pPr lvl="0">
              <a:defRPr/>
            </a:pPr>
            <a:r>
              <a:rPr lang="en-GB" dirty="0"/>
              <a:t>Moving through the digestive system</a:t>
            </a:r>
            <a:endParaRPr lang="en-GB" sz="2400" dirty="0"/>
          </a:p>
        </p:txBody>
      </p:sp>
      <p:sp>
        <p:nvSpPr>
          <p:cNvPr id="4" name="Text Placeholder 16"/>
          <p:cNvSpPr txBox="1">
            <a:spLocks/>
          </p:cNvSpPr>
          <p:nvPr/>
        </p:nvSpPr>
        <p:spPr>
          <a:xfrm>
            <a:off x="457200" y="1026543"/>
            <a:ext cx="4218317" cy="2427857"/>
          </a:xfrm>
          <a:prstGeom prst="rect">
            <a:avLst/>
          </a:prstGeom>
        </p:spPr>
        <p:txBody>
          <a:bodyPr vert="horz" lIns="91440" tIns="45720" rIns="91440" bIns="45720" rtlCol="0">
            <a:normAutofit/>
          </a:bodyPr>
          <a:lstStyle>
            <a:lvl1pPr marL="0" indent="0" algn="l" defTabSz="914400" rtl="0" eaLnBrk="1" latinLnBrk="0" hangingPunct="1">
              <a:lnSpc>
                <a:spcPct val="114000"/>
              </a:lnSpc>
              <a:spcBef>
                <a:spcPct val="20000"/>
              </a:spcBef>
              <a:buFont typeface="+mj-lt"/>
              <a:buNone/>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vl2pPr marL="971550" indent="-514350" algn="l" defTabSz="914400" rtl="0" eaLnBrk="1" latinLnBrk="0" hangingPunct="1">
              <a:spcBef>
                <a:spcPct val="20000"/>
              </a:spcBef>
              <a:buFont typeface="Arial" panose="020B0604020202020204" pitchFamily="34"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2pPr>
            <a:lvl3pPr marL="1485900" indent="-571500" algn="l" defTabSz="914400" rtl="0" eaLnBrk="1" latinLnBrk="0" hangingPunct="1">
              <a:spcBef>
                <a:spcPct val="20000"/>
              </a:spcBef>
              <a:buFont typeface="Courier New" panose="02070309020205020404" pitchFamily="49"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3pPr>
            <a:lvl4pPr marL="1974850" indent="-539750" algn="l" defTabSz="914400" rtl="0" eaLnBrk="1" latinLnBrk="0" hangingPunct="1">
              <a:spcBef>
                <a:spcPct val="20000"/>
              </a:spcBef>
              <a:buFont typeface="Wingdings" panose="05000000000000000000" pitchFamily="2" charset="2"/>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4pPr>
            <a:lvl5pPr marL="2514600" indent="-539750" algn="l" defTabSz="914400" rtl="0" eaLnBrk="1" latinLnBrk="0" hangingPunct="1">
              <a:spcBef>
                <a:spcPct val="20000"/>
              </a:spcBef>
              <a:buFont typeface="Courier New" panose="02070309020205020404" pitchFamily="49" charset="0"/>
              <a:buChar char="o"/>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r>
              <a:rPr lang="en-GB" dirty="0">
                <a:solidFill>
                  <a:srgbClr val="1F497D">
                    <a:lumMod val="50000"/>
                  </a:srgbClr>
                </a:solidFill>
              </a:rPr>
              <a:t>Food we swallow moves through the digestive system.</a:t>
            </a:r>
          </a:p>
          <a:p>
            <a:pPr lvl="0">
              <a:defRPr/>
            </a:pPr>
            <a:endParaRPr lang="en-GB" dirty="0">
              <a:solidFill>
                <a:srgbClr val="1F497D">
                  <a:lumMod val="50000"/>
                </a:srgbClr>
              </a:solidFill>
            </a:endParaRPr>
          </a:p>
          <a:p>
            <a:pPr lvl="0">
              <a:defRPr/>
            </a:pPr>
            <a:endParaRPr lang="en-GB" dirty="0">
              <a:solidFill>
                <a:srgbClr val="1F497D">
                  <a:lumMod val="50000"/>
                </a:srgbClr>
              </a:solidFill>
            </a:endParaRPr>
          </a:p>
          <a:p>
            <a:pPr lvl="0">
              <a:defRPr/>
            </a:pPr>
            <a:r>
              <a:rPr lang="en-GB" dirty="0">
                <a:solidFill>
                  <a:srgbClr val="1F497D">
                    <a:lumMod val="50000"/>
                  </a:srgbClr>
                </a:solidFill>
              </a:rPr>
              <a:t>What causes food to move through the digestive system?</a:t>
            </a:r>
          </a:p>
        </p:txBody>
      </p:sp>
      <p:sp>
        <p:nvSpPr>
          <p:cNvPr id="5" name="Rectangle 4"/>
          <p:cNvSpPr/>
          <p:nvPr/>
        </p:nvSpPr>
        <p:spPr>
          <a:xfrm>
            <a:off x="402385" y="5553530"/>
            <a:ext cx="8303467"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402385" y="3574076"/>
            <a:ext cx="8303467"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402385" y="4233894"/>
            <a:ext cx="8303467"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402385" y="4893712"/>
            <a:ext cx="8303467"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457200" y="3659410"/>
            <a:ext cx="465826" cy="369332"/>
          </a:xfrm>
          <a:prstGeom prst="rect">
            <a:avLst/>
          </a:prstGeom>
          <a:noFill/>
        </p:spPr>
        <p:txBody>
          <a:bodyPr wrap="square" rtlCol="0">
            <a:spAutoFit/>
          </a:bodyPr>
          <a:lstStyle/>
          <a:p>
            <a:pPr algn="ctr"/>
            <a:r>
              <a:rPr lang="en-GB" dirty="0">
                <a:solidFill>
                  <a:srgbClr val="10253F"/>
                </a:solidFill>
                <a:latin typeface="Verdana" panose="020B0604030504040204" pitchFamily="34" charset="0"/>
                <a:ea typeface="Verdana" panose="020B0604030504040204" pitchFamily="34" charset="0"/>
              </a:rPr>
              <a:t>A</a:t>
            </a:r>
          </a:p>
        </p:txBody>
      </p:sp>
      <p:sp>
        <p:nvSpPr>
          <p:cNvPr id="10" name="TextBox 9"/>
          <p:cNvSpPr txBox="1"/>
          <p:nvPr/>
        </p:nvSpPr>
        <p:spPr>
          <a:xfrm>
            <a:off x="960097" y="3657081"/>
            <a:ext cx="7728009" cy="369332"/>
          </a:xfrm>
          <a:prstGeom prst="rect">
            <a:avLst/>
          </a:prstGeom>
          <a:noFill/>
        </p:spPr>
        <p:txBody>
          <a:bodyPr wrap="square" rtlCol="0" anchor="ctr" anchorCtr="0">
            <a:normAutofit/>
          </a:bodyPr>
          <a:lstStyle/>
          <a:p>
            <a:r>
              <a:rPr lang="en-GB" dirty="0">
                <a:solidFill>
                  <a:srgbClr val="10253F"/>
                </a:solidFill>
                <a:latin typeface="Verdana" panose="020B0604030504040204" pitchFamily="34" charset="0"/>
                <a:ea typeface="Verdana" panose="020B0604030504040204" pitchFamily="34" charset="0"/>
              </a:rPr>
              <a:t>Gravity</a:t>
            </a:r>
          </a:p>
        </p:txBody>
      </p:sp>
      <p:sp>
        <p:nvSpPr>
          <p:cNvPr id="11" name="TextBox 10"/>
          <p:cNvSpPr txBox="1"/>
          <p:nvPr/>
        </p:nvSpPr>
        <p:spPr>
          <a:xfrm>
            <a:off x="457200" y="4319228"/>
            <a:ext cx="465826" cy="369332"/>
          </a:xfrm>
          <a:prstGeom prst="rect">
            <a:avLst/>
          </a:prstGeom>
          <a:noFill/>
        </p:spPr>
        <p:txBody>
          <a:bodyPr wrap="square" rtlCol="0">
            <a:spAutoFit/>
          </a:bodyPr>
          <a:lstStyle/>
          <a:p>
            <a:pPr algn="ctr"/>
            <a:r>
              <a:rPr lang="en-GB" dirty="0">
                <a:solidFill>
                  <a:srgbClr val="10253F"/>
                </a:solidFill>
                <a:latin typeface="Verdana" panose="020B0604030504040204" pitchFamily="34" charset="0"/>
                <a:ea typeface="Verdana" panose="020B0604030504040204" pitchFamily="34" charset="0"/>
              </a:rPr>
              <a:t>B</a:t>
            </a:r>
          </a:p>
        </p:txBody>
      </p:sp>
      <p:sp>
        <p:nvSpPr>
          <p:cNvPr id="12" name="TextBox 11"/>
          <p:cNvSpPr txBox="1"/>
          <p:nvPr/>
        </p:nvSpPr>
        <p:spPr>
          <a:xfrm>
            <a:off x="960097" y="4316899"/>
            <a:ext cx="7728009" cy="369332"/>
          </a:xfrm>
          <a:prstGeom prst="rect">
            <a:avLst/>
          </a:prstGeom>
          <a:noFill/>
        </p:spPr>
        <p:txBody>
          <a:bodyPr wrap="square" rtlCol="0" anchor="ctr" anchorCtr="0">
            <a:normAutofit/>
          </a:bodyPr>
          <a:lstStyle/>
          <a:p>
            <a:r>
              <a:rPr lang="en-GB" dirty="0">
                <a:solidFill>
                  <a:srgbClr val="10253F"/>
                </a:solidFill>
                <a:latin typeface="Verdana" panose="020B0604030504040204" pitchFamily="34" charset="0"/>
                <a:ea typeface="Verdana" panose="020B0604030504040204" pitchFamily="34" charset="0"/>
              </a:rPr>
              <a:t>Contracting muscles</a:t>
            </a:r>
          </a:p>
        </p:txBody>
      </p:sp>
      <p:sp>
        <p:nvSpPr>
          <p:cNvPr id="13" name="TextBox 12"/>
          <p:cNvSpPr txBox="1"/>
          <p:nvPr/>
        </p:nvSpPr>
        <p:spPr>
          <a:xfrm>
            <a:off x="457200" y="4979046"/>
            <a:ext cx="465826" cy="369332"/>
          </a:xfrm>
          <a:prstGeom prst="rect">
            <a:avLst/>
          </a:prstGeom>
          <a:noFill/>
        </p:spPr>
        <p:txBody>
          <a:bodyPr wrap="square" rtlCol="0">
            <a:spAutoFit/>
          </a:bodyPr>
          <a:lstStyle/>
          <a:p>
            <a:pPr algn="ctr"/>
            <a:r>
              <a:rPr lang="en-GB" dirty="0">
                <a:solidFill>
                  <a:srgbClr val="10253F"/>
                </a:solidFill>
                <a:latin typeface="Verdana" panose="020B0604030504040204" pitchFamily="34" charset="0"/>
                <a:ea typeface="Verdana" panose="020B0604030504040204" pitchFamily="34" charset="0"/>
              </a:rPr>
              <a:t>C</a:t>
            </a:r>
          </a:p>
        </p:txBody>
      </p:sp>
      <p:sp>
        <p:nvSpPr>
          <p:cNvPr id="14" name="TextBox 13"/>
          <p:cNvSpPr txBox="1"/>
          <p:nvPr/>
        </p:nvSpPr>
        <p:spPr>
          <a:xfrm>
            <a:off x="960097" y="4976717"/>
            <a:ext cx="7728009" cy="369332"/>
          </a:xfrm>
          <a:prstGeom prst="rect">
            <a:avLst/>
          </a:prstGeom>
          <a:noFill/>
        </p:spPr>
        <p:txBody>
          <a:bodyPr wrap="square" rtlCol="0" anchor="ctr" anchorCtr="0">
            <a:normAutofit/>
          </a:bodyPr>
          <a:lstStyle/>
          <a:p>
            <a:r>
              <a:rPr lang="en-GB" dirty="0">
                <a:solidFill>
                  <a:srgbClr val="10253F"/>
                </a:solidFill>
                <a:latin typeface="Verdana" panose="020B0604030504040204" pitchFamily="34" charset="0"/>
                <a:ea typeface="Verdana" panose="020B0604030504040204" pitchFamily="34" charset="0"/>
              </a:rPr>
              <a:t>Body movements such as walking</a:t>
            </a:r>
          </a:p>
        </p:txBody>
      </p:sp>
      <p:sp>
        <p:nvSpPr>
          <p:cNvPr id="15" name="TextBox 14"/>
          <p:cNvSpPr txBox="1"/>
          <p:nvPr/>
        </p:nvSpPr>
        <p:spPr>
          <a:xfrm>
            <a:off x="457200" y="5632516"/>
            <a:ext cx="465826" cy="369332"/>
          </a:xfrm>
          <a:prstGeom prst="rect">
            <a:avLst/>
          </a:prstGeom>
          <a:noFill/>
        </p:spPr>
        <p:txBody>
          <a:bodyPr wrap="square" rtlCol="0">
            <a:spAutoFit/>
          </a:bodyPr>
          <a:lstStyle/>
          <a:p>
            <a:pPr algn="ctr"/>
            <a:r>
              <a:rPr lang="en-GB" dirty="0">
                <a:solidFill>
                  <a:srgbClr val="10253F"/>
                </a:solidFill>
                <a:latin typeface="Verdana" panose="020B0604030504040204" pitchFamily="34" charset="0"/>
                <a:ea typeface="Verdana" panose="020B0604030504040204" pitchFamily="34" charset="0"/>
              </a:rPr>
              <a:t>D</a:t>
            </a:r>
          </a:p>
        </p:txBody>
      </p:sp>
      <p:sp>
        <p:nvSpPr>
          <p:cNvPr id="16" name="TextBox 15"/>
          <p:cNvSpPr txBox="1"/>
          <p:nvPr/>
        </p:nvSpPr>
        <p:spPr>
          <a:xfrm>
            <a:off x="960097" y="5630187"/>
            <a:ext cx="7728009" cy="369332"/>
          </a:xfrm>
          <a:prstGeom prst="rect">
            <a:avLst/>
          </a:prstGeom>
          <a:noFill/>
        </p:spPr>
        <p:txBody>
          <a:bodyPr wrap="square" rtlCol="0" anchor="ctr" anchorCtr="0">
            <a:normAutofit/>
          </a:bodyPr>
          <a:lstStyle/>
          <a:p>
            <a:r>
              <a:rPr lang="en-GB" dirty="0">
                <a:solidFill>
                  <a:srgbClr val="10253F"/>
                </a:solidFill>
                <a:latin typeface="Verdana" panose="020B0604030504040204" pitchFamily="34" charset="0"/>
                <a:ea typeface="Verdana" panose="020B0604030504040204" pitchFamily="34" charset="0"/>
              </a:rPr>
              <a:t>Swallowing more food pushes it along</a:t>
            </a:r>
          </a:p>
        </p:txBody>
      </p:sp>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6296" y="916986"/>
            <a:ext cx="2544792" cy="2385742"/>
          </a:xfrm>
          <a:prstGeom prst="rect">
            <a:avLst/>
          </a:prstGeom>
        </p:spPr>
      </p:pic>
      <p:sp>
        <p:nvSpPr>
          <p:cNvPr id="21" name="Rectangle 20"/>
          <p:cNvSpPr/>
          <p:nvPr/>
        </p:nvSpPr>
        <p:spPr>
          <a:xfrm>
            <a:off x="5584723" y="0"/>
            <a:ext cx="3559277" cy="6858000"/>
          </a:xfrm>
          <a:prstGeom prst="rect">
            <a:avLst/>
          </a:prstGeom>
          <a:gradFill>
            <a:gsLst>
              <a:gs pos="0">
                <a:schemeClr val="bg1">
                  <a:alpha val="0"/>
                </a:schemeClr>
              </a:gs>
              <a:gs pos="25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p:cNvSpPr txBox="1"/>
          <p:nvPr/>
        </p:nvSpPr>
        <p:spPr>
          <a:xfrm>
            <a:off x="6922349" y="255857"/>
            <a:ext cx="1969476" cy="1854000"/>
          </a:xfrm>
          <a:prstGeom prst="rect">
            <a:avLst/>
          </a:prstGeom>
          <a:solidFill>
            <a:srgbClr val="EC4541"/>
          </a:solidFill>
          <a:effectLst>
            <a:outerShdw blurRad="50800" dist="38100" dir="2700000" algn="tl" rotWithShape="0">
              <a:prstClr val="black">
                <a:alpha val="40000"/>
              </a:prstClr>
            </a:outerShdw>
          </a:effectLst>
        </p:spPr>
        <p:txBody>
          <a:bodyPr vert="horz" wrap="square" lIns="108000" tIns="108000" rIns="108000" bIns="108000" rtlCol="0" anchor="t" anchorCtr="0">
            <a:spAutoFit/>
          </a:bodyPr>
          <a:lstStyle/>
          <a:p>
            <a:pPr algn="l">
              <a:spcAft>
                <a:spcPts val="600"/>
              </a:spcAft>
            </a:pPr>
            <a:r>
              <a:rPr lang="en-GB" sz="3600" b="1" dirty="0">
                <a:solidFill>
                  <a:schemeClr val="bg1"/>
                </a:solidFill>
                <a:latin typeface="Arial" panose="020B0604020202020204" pitchFamily="34" charset="0"/>
                <a:cs typeface="Arial" panose="020B0604020202020204" pitchFamily="34" charset="0"/>
              </a:rPr>
              <a:t>1</a:t>
            </a:r>
          </a:p>
          <a:p>
            <a:pPr algn="l">
              <a:spcAft>
                <a:spcPts val="600"/>
              </a:spcAft>
            </a:pPr>
            <a:r>
              <a:rPr lang="en-GB" sz="1600" b="1" dirty="0">
                <a:solidFill>
                  <a:schemeClr val="bg1"/>
                </a:solidFill>
                <a:latin typeface="Arial" panose="020B0604020202020204" pitchFamily="34" charset="0"/>
                <a:cs typeface="Arial" panose="020B0604020202020204" pitchFamily="34" charset="0"/>
              </a:rPr>
              <a:t>Preconceptions</a:t>
            </a:r>
          </a:p>
          <a:p>
            <a:pPr algn="l"/>
            <a:r>
              <a:rPr lang="en-GB" sz="1400" dirty="0">
                <a:solidFill>
                  <a:schemeClr val="bg1"/>
                </a:solidFill>
                <a:latin typeface="Arial" panose="020B0604020202020204" pitchFamily="34" charset="0"/>
                <a:cs typeface="Arial" panose="020B0604020202020204" pitchFamily="34" charset="0"/>
              </a:rPr>
              <a:t>Build on the ideas that pupils bring to lessons</a:t>
            </a:r>
          </a:p>
        </p:txBody>
      </p:sp>
      <p:sp>
        <p:nvSpPr>
          <p:cNvPr id="19" name="TextBox 18"/>
          <p:cNvSpPr txBox="1"/>
          <p:nvPr/>
        </p:nvSpPr>
        <p:spPr>
          <a:xfrm>
            <a:off x="6922349" y="4729533"/>
            <a:ext cx="1969476" cy="1854000"/>
          </a:xfrm>
          <a:prstGeom prst="rect">
            <a:avLst/>
          </a:prstGeom>
          <a:solidFill>
            <a:srgbClr val="8BC249"/>
          </a:solidFill>
          <a:effectLst>
            <a:outerShdw blurRad="50800" dist="38100" dir="2700000" algn="tl" rotWithShape="0">
              <a:prstClr val="black">
                <a:alpha val="40000"/>
              </a:prstClr>
            </a:outerShdw>
          </a:effectLst>
        </p:spPr>
        <p:txBody>
          <a:bodyPr vert="horz" wrap="square" lIns="108000" tIns="108000" rIns="108000" bIns="108000" rtlCol="0" anchor="t" anchorCtr="0">
            <a:spAutoFit/>
          </a:bodyPr>
          <a:lstStyle/>
          <a:p>
            <a:pPr algn="l">
              <a:spcAft>
                <a:spcPts val="600"/>
              </a:spcAft>
            </a:pPr>
            <a:r>
              <a:rPr lang="en-GB" sz="3600" b="1" dirty="0">
                <a:solidFill>
                  <a:schemeClr val="bg1"/>
                </a:solidFill>
                <a:latin typeface="Arial" panose="020B0604020202020204" pitchFamily="34" charset="0"/>
                <a:cs typeface="Arial" panose="020B0604020202020204" pitchFamily="34" charset="0"/>
              </a:rPr>
              <a:t>4</a:t>
            </a:r>
          </a:p>
          <a:p>
            <a:pPr algn="l">
              <a:spcAft>
                <a:spcPts val="600"/>
              </a:spcAft>
            </a:pPr>
            <a:r>
              <a:rPr lang="en-GB" sz="1600" b="1" dirty="0">
                <a:solidFill>
                  <a:schemeClr val="bg1"/>
                </a:solidFill>
                <a:latin typeface="Arial" panose="020B0604020202020204" pitchFamily="34" charset="0"/>
                <a:cs typeface="Arial" panose="020B0604020202020204" pitchFamily="34" charset="0"/>
              </a:rPr>
              <a:t>Memory</a:t>
            </a:r>
          </a:p>
          <a:p>
            <a:pPr algn="l"/>
            <a:r>
              <a:rPr lang="en-GB" sz="1400" dirty="0">
                <a:solidFill>
                  <a:schemeClr val="bg1"/>
                </a:solidFill>
                <a:latin typeface="Arial" panose="020B0604020202020204" pitchFamily="34" charset="0"/>
                <a:cs typeface="Arial" panose="020B0604020202020204" pitchFamily="34" charset="0"/>
              </a:rPr>
              <a:t>Support pupils to retain and retrieve knowledge</a:t>
            </a:r>
          </a:p>
        </p:txBody>
      </p:sp>
      <p:sp>
        <p:nvSpPr>
          <p:cNvPr id="20" name="TextBox 19"/>
          <p:cNvSpPr txBox="1"/>
          <p:nvPr/>
        </p:nvSpPr>
        <p:spPr>
          <a:xfrm>
            <a:off x="6922349" y="2492695"/>
            <a:ext cx="1969476" cy="1854000"/>
          </a:xfrm>
          <a:prstGeom prst="rect">
            <a:avLst/>
          </a:prstGeom>
          <a:solidFill>
            <a:srgbClr val="7E479C"/>
          </a:solidFill>
          <a:effectLst>
            <a:outerShdw blurRad="50800" dist="38100" dir="2700000" algn="tl" rotWithShape="0">
              <a:prstClr val="black">
                <a:alpha val="40000"/>
              </a:prstClr>
            </a:outerShdw>
          </a:effectLst>
        </p:spPr>
        <p:txBody>
          <a:bodyPr vert="horz" wrap="square" lIns="108000" tIns="108000" rIns="108000" bIns="108000" rtlCol="0" anchor="t" anchorCtr="0">
            <a:spAutoFit/>
          </a:bodyPr>
          <a:lstStyle/>
          <a:p>
            <a:pPr algn="l">
              <a:spcAft>
                <a:spcPts val="600"/>
              </a:spcAft>
            </a:pPr>
            <a:r>
              <a:rPr lang="en-GB" sz="3600" b="1" dirty="0">
                <a:solidFill>
                  <a:schemeClr val="bg1"/>
                </a:solidFill>
                <a:latin typeface="Arial" panose="020B0604020202020204" pitchFamily="34" charset="0"/>
                <a:cs typeface="Arial" panose="020B0604020202020204" pitchFamily="34" charset="0"/>
              </a:rPr>
              <a:t>7</a:t>
            </a:r>
          </a:p>
          <a:p>
            <a:pPr algn="l">
              <a:spcAft>
                <a:spcPts val="600"/>
              </a:spcAft>
            </a:pPr>
            <a:r>
              <a:rPr lang="en-GB" sz="1600" b="1" dirty="0">
                <a:solidFill>
                  <a:schemeClr val="bg1"/>
                </a:solidFill>
                <a:latin typeface="Arial" panose="020B0604020202020204" pitchFamily="34" charset="0"/>
                <a:cs typeface="Arial" panose="020B0604020202020204" pitchFamily="34" charset="0"/>
              </a:rPr>
              <a:t>Feedback</a:t>
            </a:r>
          </a:p>
          <a:p>
            <a:pPr algn="l"/>
            <a:r>
              <a:rPr lang="en-GB" sz="1400" dirty="0">
                <a:solidFill>
                  <a:schemeClr val="bg1"/>
                </a:solidFill>
                <a:latin typeface="Arial" panose="020B0604020202020204" pitchFamily="34" charset="0"/>
                <a:cs typeface="Arial" panose="020B0604020202020204" pitchFamily="34" charset="0"/>
              </a:rPr>
              <a:t>Use structured feedback to move on pupils’ thinking</a:t>
            </a:r>
          </a:p>
        </p:txBody>
      </p:sp>
    </p:spTree>
    <p:extLst>
      <p:ext uri="{BB962C8B-B14F-4D97-AF65-F5344CB8AC3E}">
        <p14:creationId xmlns:p14="http://schemas.microsoft.com/office/powerpoint/2010/main" val="2746998629"/>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6FF260D-C4E4-4895-B155-30693BA16646}"/>
              </a:ext>
            </a:extLst>
          </p:cNvPr>
          <p:cNvPicPr>
            <a:picLocks noChangeAspect="1"/>
          </p:cNvPicPr>
          <p:nvPr/>
        </p:nvPicPr>
        <p:blipFill rotWithShape="1">
          <a:blip r:embed="rId3">
            <a:extLst>
              <a:ext uri="{28A0092B-C50C-407E-A947-70E740481C1C}">
                <a14:useLocalDpi xmlns:a14="http://schemas.microsoft.com/office/drawing/2010/main" val="0"/>
              </a:ext>
            </a:extLst>
          </a:blip>
          <a:srcRect l="3439" t="-24" r="3776" b="1886"/>
          <a:stretch/>
        </p:blipFill>
        <p:spPr>
          <a:xfrm>
            <a:off x="0" y="0"/>
            <a:ext cx="9144000" cy="6844937"/>
          </a:xfrm>
          <a:prstGeom prst="rect">
            <a:avLst/>
          </a:prstGeom>
        </p:spPr>
      </p:pic>
      <p:grpSp>
        <p:nvGrpSpPr>
          <p:cNvPr id="13" name="Group 12"/>
          <p:cNvGrpSpPr/>
          <p:nvPr/>
        </p:nvGrpSpPr>
        <p:grpSpPr>
          <a:xfrm>
            <a:off x="308282" y="1445342"/>
            <a:ext cx="4692857" cy="5132213"/>
            <a:chOff x="308282" y="1445342"/>
            <a:chExt cx="4692857" cy="5132213"/>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8282" y="4468984"/>
              <a:ext cx="4692857" cy="2108571"/>
            </a:xfrm>
            <a:prstGeom prst="rect">
              <a:avLst/>
            </a:prstGeom>
            <a:ln w="19050">
              <a:solidFill>
                <a:schemeClr val="tx1"/>
              </a:solidFill>
            </a:ln>
            <a:effectLst>
              <a:outerShdw blurRad="50800" dist="38100" dir="2700000" algn="tl" rotWithShape="0">
                <a:prstClr val="black">
                  <a:alpha val="40000"/>
                </a:prstClr>
              </a:outerShdw>
            </a:effectLst>
          </p:spPr>
        </p:pic>
        <p:cxnSp>
          <p:nvCxnSpPr>
            <p:cNvPr id="5" name="Straight Connector 4"/>
            <p:cNvCxnSpPr/>
            <p:nvPr/>
          </p:nvCxnSpPr>
          <p:spPr>
            <a:xfrm flipV="1">
              <a:off x="308282" y="2517058"/>
              <a:ext cx="1746660" cy="19519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054942" y="1445342"/>
              <a:ext cx="2349910" cy="107171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p:cNvCxnSpPr/>
            <p:nvPr/>
          </p:nvCxnSpPr>
          <p:spPr>
            <a:xfrm flipH="1" flipV="1">
              <a:off x="4404852" y="2517058"/>
              <a:ext cx="596287" cy="19519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096983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6FF260D-C4E4-4895-B155-30693BA16646}"/>
              </a:ext>
            </a:extLst>
          </p:cNvPr>
          <p:cNvPicPr>
            <a:picLocks noChangeAspect="1"/>
          </p:cNvPicPr>
          <p:nvPr/>
        </p:nvPicPr>
        <p:blipFill rotWithShape="1">
          <a:blip r:embed="rId3">
            <a:extLst>
              <a:ext uri="{28A0092B-C50C-407E-A947-70E740481C1C}">
                <a14:useLocalDpi xmlns:a14="http://schemas.microsoft.com/office/drawing/2010/main" val="0"/>
              </a:ext>
            </a:extLst>
          </a:blip>
          <a:srcRect l="3439" t="-24" r="3776" b="1886"/>
          <a:stretch/>
        </p:blipFill>
        <p:spPr>
          <a:xfrm>
            <a:off x="0" y="0"/>
            <a:ext cx="9144000" cy="6844937"/>
          </a:xfrm>
          <a:prstGeom prst="rect">
            <a:avLst/>
          </a:prstGeom>
        </p:spPr>
      </p:pic>
      <p:grpSp>
        <p:nvGrpSpPr>
          <p:cNvPr id="12" name="Group 11"/>
          <p:cNvGrpSpPr/>
          <p:nvPr/>
        </p:nvGrpSpPr>
        <p:grpSpPr>
          <a:xfrm>
            <a:off x="4044950" y="1445342"/>
            <a:ext cx="5059918" cy="5211858"/>
            <a:chOff x="4044950" y="1445342"/>
            <a:chExt cx="5059918" cy="5211858"/>
          </a:xfrm>
        </p:grpSpPr>
        <p:cxnSp>
          <p:nvCxnSpPr>
            <p:cNvPr id="5" name="Straight Connector 4"/>
            <p:cNvCxnSpPr/>
            <p:nvPr/>
          </p:nvCxnSpPr>
          <p:spPr>
            <a:xfrm flipV="1">
              <a:off x="4044950" y="2862072"/>
              <a:ext cx="2675890" cy="1043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6720840" y="1445342"/>
              <a:ext cx="2384028" cy="141673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p:cNvCxnSpPr/>
            <p:nvPr/>
          </p:nvCxnSpPr>
          <p:spPr>
            <a:xfrm flipV="1">
              <a:off x="8866378" y="2862072"/>
              <a:ext cx="238490" cy="1043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4950" y="3905772"/>
              <a:ext cx="4821428" cy="2751428"/>
            </a:xfrm>
            <a:prstGeom prst="rect">
              <a:avLst/>
            </a:prstGeom>
            <a:ln w="19050">
              <a:solidFill>
                <a:schemeClr val="tx1"/>
              </a:solidFill>
            </a:ln>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4201218077"/>
      </p:ext>
    </p:extLst>
  </p:cSld>
  <p:clrMapOvr>
    <a:masterClrMapping/>
  </p:clrMapOvr>
  <p:transition spd="slow">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6FF260D-C4E4-4895-B155-30693BA16646}"/>
              </a:ext>
            </a:extLst>
          </p:cNvPr>
          <p:cNvPicPr>
            <a:picLocks noChangeAspect="1"/>
          </p:cNvPicPr>
          <p:nvPr/>
        </p:nvPicPr>
        <p:blipFill rotWithShape="1">
          <a:blip r:embed="rId3">
            <a:extLst>
              <a:ext uri="{28A0092B-C50C-407E-A947-70E740481C1C}">
                <a14:useLocalDpi xmlns:a14="http://schemas.microsoft.com/office/drawing/2010/main" val="0"/>
              </a:ext>
            </a:extLst>
          </a:blip>
          <a:srcRect l="3439" t="-24" r="3776" b="1886"/>
          <a:stretch/>
        </p:blipFill>
        <p:spPr>
          <a:xfrm>
            <a:off x="0" y="0"/>
            <a:ext cx="9144000" cy="6844937"/>
          </a:xfrm>
          <a:prstGeom prst="rect">
            <a:avLst/>
          </a:prstGeom>
        </p:spPr>
      </p:pic>
      <p:grpSp>
        <p:nvGrpSpPr>
          <p:cNvPr id="12" name="Group 11"/>
          <p:cNvGrpSpPr/>
          <p:nvPr/>
        </p:nvGrpSpPr>
        <p:grpSpPr>
          <a:xfrm>
            <a:off x="308282" y="3018110"/>
            <a:ext cx="4667143" cy="3615993"/>
            <a:chOff x="308282" y="3018110"/>
            <a:chExt cx="4667143" cy="3615993"/>
          </a:xfrm>
        </p:grpSpPr>
        <p:cxnSp>
          <p:nvCxnSpPr>
            <p:cNvPr id="5" name="Straight Connector 4"/>
            <p:cNvCxnSpPr/>
            <p:nvPr/>
          </p:nvCxnSpPr>
          <p:spPr>
            <a:xfrm flipV="1">
              <a:off x="308282" y="3520440"/>
              <a:ext cx="1746660" cy="115937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054942" y="3018110"/>
              <a:ext cx="2349910" cy="50233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p:cNvCxnSpPr/>
            <p:nvPr/>
          </p:nvCxnSpPr>
          <p:spPr>
            <a:xfrm flipH="1" flipV="1">
              <a:off x="4404852" y="3520440"/>
              <a:ext cx="570573" cy="115937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8282" y="4679817"/>
              <a:ext cx="4667143" cy="1954286"/>
            </a:xfrm>
            <a:prstGeom prst="rect">
              <a:avLst/>
            </a:prstGeom>
            <a:ln w="19050">
              <a:solidFill>
                <a:schemeClr val="tx1"/>
              </a:solidFill>
            </a:ln>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3318559652"/>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6FF260D-C4E4-4895-B155-30693BA16646}"/>
              </a:ext>
            </a:extLst>
          </p:cNvPr>
          <p:cNvPicPr>
            <a:picLocks noChangeAspect="1"/>
          </p:cNvPicPr>
          <p:nvPr/>
        </p:nvPicPr>
        <p:blipFill rotWithShape="1">
          <a:blip r:embed="rId3">
            <a:extLst>
              <a:ext uri="{28A0092B-C50C-407E-A947-70E740481C1C}">
                <a14:useLocalDpi xmlns:a14="http://schemas.microsoft.com/office/drawing/2010/main" val="0"/>
              </a:ext>
            </a:extLst>
          </a:blip>
          <a:srcRect l="3439" t="-24" r="3776" b="1886"/>
          <a:stretch/>
        </p:blipFill>
        <p:spPr>
          <a:xfrm>
            <a:off x="0" y="0"/>
            <a:ext cx="9144000" cy="6844937"/>
          </a:xfrm>
          <a:prstGeom prst="rect">
            <a:avLst/>
          </a:prstGeom>
        </p:spPr>
      </p:pic>
      <p:cxnSp>
        <p:nvCxnSpPr>
          <p:cNvPr id="5" name="Straight Connector 4"/>
          <p:cNvCxnSpPr/>
          <p:nvPr/>
        </p:nvCxnSpPr>
        <p:spPr>
          <a:xfrm flipV="1">
            <a:off x="3527455" y="3739896"/>
            <a:ext cx="3193385" cy="37545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6720840" y="2999232"/>
            <a:ext cx="2384028" cy="740664"/>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p:cNvCxnSpPr/>
          <p:nvPr/>
        </p:nvCxnSpPr>
        <p:spPr>
          <a:xfrm flipV="1">
            <a:off x="8336026" y="3739896"/>
            <a:ext cx="768842" cy="37545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27455" y="4115354"/>
            <a:ext cx="4808571" cy="2520000"/>
          </a:xfrm>
          <a:prstGeom prst="rect">
            <a:avLst/>
          </a:prstGeom>
          <a:ln w="1905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79039871"/>
      </p:ext>
    </p:extLst>
  </p:cSld>
  <p:clrMapOvr>
    <a:masterClrMapping/>
  </p:clrMapOvr>
  <p:transition spd="slow">
    <p:wipe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718" y="259914"/>
            <a:ext cx="8378565" cy="5923907"/>
          </a:xfrm>
          <a:prstGeom prst="rect">
            <a:avLst/>
          </a:prstGeom>
          <a:ln>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08408734"/>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6335138"/>
            <a:ext cx="9144000" cy="52286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8B931AD8-26FA-4231-8C91-087F0E77CC8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354" b="24434"/>
          <a:stretch/>
        </p:blipFill>
        <p:spPr>
          <a:xfrm>
            <a:off x="589397" y="4064384"/>
            <a:ext cx="2634344" cy="818197"/>
          </a:xfrm>
          <a:prstGeom prst="rect">
            <a:avLst/>
          </a:prstGeom>
          <a:ln>
            <a:noFill/>
          </a:ln>
        </p:spPr>
      </p:pic>
      <p:sp>
        <p:nvSpPr>
          <p:cNvPr id="5" name="TextBox 4"/>
          <p:cNvSpPr txBox="1"/>
          <p:nvPr/>
        </p:nvSpPr>
        <p:spPr>
          <a:xfrm>
            <a:off x="647700" y="4151468"/>
            <a:ext cx="7972473" cy="956773"/>
          </a:xfrm>
          <a:prstGeom prst="rect">
            <a:avLst/>
          </a:prstGeom>
          <a:noFill/>
        </p:spPr>
        <p:txBody>
          <a:bodyPr vert="horz" wrap="square" lIns="36000" tIns="108000" rIns="72000" bIns="108000" rtlCol="0" anchor="t" anchorCtr="0">
            <a:spAutoFit/>
          </a:bodyPr>
          <a:lstStyle/>
          <a:p>
            <a:pPr algn="r"/>
            <a:r>
              <a:rPr lang="en-GB" sz="4800" b="1" dirty="0" smtClean="0"/>
              <a:t>diagnostic questions</a:t>
            </a:r>
            <a:endParaRPr lang="en-GB" sz="4800" b="1" dirty="0">
              <a:solidFill>
                <a:schemeClr val="tx1"/>
              </a:solidFill>
            </a:endParaRPr>
          </a:p>
        </p:txBody>
      </p:sp>
      <p:sp>
        <p:nvSpPr>
          <p:cNvPr id="7" name="Rectangle 6"/>
          <p:cNvSpPr/>
          <p:nvPr/>
        </p:nvSpPr>
        <p:spPr>
          <a:xfrm rot="5400000">
            <a:off x="4806000" y="908312"/>
            <a:ext cx="108000" cy="8568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Tree>
    <p:extLst>
      <p:ext uri="{BB962C8B-B14F-4D97-AF65-F5344CB8AC3E}">
        <p14:creationId xmlns:p14="http://schemas.microsoft.com/office/powerpoint/2010/main" val="3541715433"/>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889" y="645638"/>
            <a:ext cx="9150889" cy="6212362"/>
          </a:xfrm>
          <a:prstGeom prst="rect">
            <a:avLst/>
          </a:prstGeom>
        </p:spPr>
      </p:pic>
      <p:sp>
        <p:nvSpPr>
          <p:cNvPr id="3" name="Title 1"/>
          <p:cNvSpPr txBox="1">
            <a:spLocks/>
          </p:cNvSpPr>
          <p:nvPr/>
        </p:nvSpPr>
        <p:spPr>
          <a:xfrm>
            <a:off x="143751" y="26336"/>
            <a:ext cx="8820737" cy="576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000" b="1"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stStyle>
          <a:p>
            <a:pPr>
              <a:defRPr/>
            </a:pPr>
            <a:r>
              <a:rPr lang="en-US" dirty="0"/>
              <a:t>Body </a:t>
            </a:r>
            <a:r>
              <a:rPr lang="en-US" dirty="0" smtClean="0"/>
              <a:t>cells</a:t>
            </a:r>
            <a:endParaRPr lang="en-GB" dirty="0"/>
          </a:p>
        </p:txBody>
      </p:sp>
      <p:sp>
        <p:nvSpPr>
          <p:cNvPr id="4" name="Text Placeholder 16"/>
          <p:cNvSpPr txBox="1">
            <a:spLocks/>
          </p:cNvSpPr>
          <p:nvPr/>
        </p:nvSpPr>
        <p:spPr>
          <a:xfrm>
            <a:off x="457201" y="863126"/>
            <a:ext cx="3122762" cy="1760878"/>
          </a:xfrm>
          <a:prstGeom prst="rect">
            <a:avLst/>
          </a:prstGeom>
        </p:spPr>
        <p:txBody>
          <a:bodyPr vert="horz" lIns="91440" tIns="45720" rIns="91440" bIns="45720" rtlCol="0">
            <a:normAutofit/>
          </a:bodyPr>
          <a:lstStyle>
            <a:lvl1pPr marL="0" indent="0" algn="l" defTabSz="914400" rtl="0" eaLnBrk="1" latinLnBrk="0" hangingPunct="1">
              <a:lnSpc>
                <a:spcPct val="114000"/>
              </a:lnSpc>
              <a:spcBef>
                <a:spcPct val="20000"/>
              </a:spcBef>
              <a:buFont typeface="+mj-lt"/>
              <a:buNone/>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vl2pPr marL="971550" indent="-514350" algn="l" defTabSz="914400" rtl="0" eaLnBrk="1" latinLnBrk="0" hangingPunct="1">
              <a:spcBef>
                <a:spcPct val="20000"/>
              </a:spcBef>
              <a:buFont typeface="Arial" panose="020B0604020202020204" pitchFamily="34"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2pPr>
            <a:lvl3pPr marL="1485900" indent="-571500" algn="l" defTabSz="914400" rtl="0" eaLnBrk="1" latinLnBrk="0" hangingPunct="1">
              <a:spcBef>
                <a:spcPct val="20000"/>
              </a:spcBef>
              <a:buFont typeface="Courier New" panose="02070309020205020404" pitchFamily="49"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3pPr>
            <a:lvl4pPr marL="1974850" indent="-539750" algn="l" defTabSz="914400" rtl="0" eaLnBrk="1" latinLnBrk="0" hangingPunct="1">
              <a:spcBef>
                <a:spcPct val="20000"/>
              </a:spcBef>
              <a:buFont typeface="Wingdings" panose="05000000000000000000" pitchFamily="2" charset="2"/>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4pPr>
            <a:lvl5pPr marL="2514600" indent="-539750" algn="l" defTabSz="914400" rtl="0" eaLnBrk="1" latinLnBrk="0" hangingPunct="1">
              <a:spcBef>
                <a:spcPct val="20000"/>
              </a:spcBef>
              <a:buFont typeface="Courier New" panose="02070309020205020404" pitchFamily="49" charset="0"/>
              <a:buChar char="o"/>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r>
              <a:rPr lang="en-GB" dirty="0">
                <a:solidFill>
                  <a:srgbClr val="1F497D">
                    <a:lumMod val="50000"/>
                  </a:srgbClr>
                </a:solidFill>
              </a:rPr>
              <a:t>Which statement about the human body is true?</a:t>
            </a:r>
            <a:endParaRPr kumimoji="0" lang="en-US" sz="1800" b="0" i="0" u="none" strike="noStrike" kern="1200" cap="none" spc="0" normalizeH="0" baseline="0" noProof="0" dirty="0" smtClean="0">
              <a:ln>
                <a:noFill/>
              </a:ln>
              <a:solidFill>
                <a:srgbClr val="1F497D">
                  <a:lumMod val="50000"/>
                </a:srgb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 name="Rectangle 4"/>
          <p:cNvSpPr/>
          <p:nvPr/>
        </p:nvSpPr>
        <p:spPr>
          <a:xfrm>
            <a:off x="402385" y="5553530"/>
            <a:ext cx="8303467"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402385" y="3574076"/>
            <a:ext cx="8303467"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402385" y="4233894"/>
            <a:ext cx="8303467"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402385" y="4893712"/>
            <a:ext cx="8303467"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457200" y="3659410"/>
            <a:ext cx="465826" cy="369332"/>
          </a:xfrm>
          <a:prstGeom prst="rect">
            <a:avLst/>
          </a:prstGeom>
          <a:noFill/>
        </p:spPr>
        <p:txBody>
          <a:bodyPr wrap="square" rtlCol="0">
            <a:spAutoFit/>
          </a:bodyPr>
          <a:lstStyle/>
          <a:p>
            <a:pPr algn="ctr"/>
            <a:r>
              <a:rPr lang="en-GB" dirty="0" smtClean="0">
                <a:solidFill>
                  <a:srgbClr val="10253F"/>
                </a:solidFill>
                <a:latin typeface="Verdana" panose="020B0604030504040204" pitchFamily="34" charset="0"/>
                <a:ea typeface="Verdana" panose="020B0604030504040204" pitchFamily="34" charset="0"/>
              </a:rPr>
              <a:t>A</a:t>
            </a:r>
            <a:endParaRPr lang="en-GB" dirty="0">
              <a:solidFill>
                <a:srgbClr val="10253F"/>
              </a:solidFill>
              <a:latin typeface="Verdana" panose="020B0604030504040204" pitchFamily="34" charset="0"/>
              <a:ea typeface="Verdana" panose="020B0604030504040204" pitchFamily="34" charset="0"/>
            </a:endParaRPr>
          </a:p>
        </p:txBody>
      </p:sp>
      <p:sp>
        <p:nvSpPr>
          <p:cNvPr id="10" name="TextBox 9"/>
          <p:cNvSpPr txBox="1"/>
          <p:nvPr/>
        </p:nvSpPr>
        <p:spPr>
          <a:xfrm>
            <a:off x="977841" y="3657081"/>
            <a:ext cx="7728009" cy="369332"/>
          </a:xfrm>
          <a:prstGeom prst="rect">
            <a:avLst/>
          </a:prstGeom>
          <a:noFill/>
        </p:spPr>
        <p:txBody>
          <a:bodyPr wrap="square" rtlCol="0" anchor="ctr" anchorCtr="0">
            <a:normAutofit/>
          </a:bodyPr>
          <a:lstStyle/>
          <a:p>
            <a:r>
              <a:rPr lang="en-GB" dirty="0" smtClean="0">
                <a:solidFill>
                  <a:srgbClr val="10253F"/>
                </a:solidFill>
                <a:latin typeface="Verdana" panose="020B0604030504040204" pitchFamily="34" charset="0"/>
                <a:ea typeface="Verdana" panose="020B0604030504040204" pitchFamily="34" charset="0"/>
              </a:rPr>
              <a:t>The body contains cells.</a:t>
            </a:r>
            <a:endParaRPr lang="en-GB" dirty="0">
              <a:solidFill>
                <a:srgbClr val="10253F"/>
              </a:solidFill>
              <a:latin typeface="Verdana" panose="020B0604030504040204" pitchFamily="34" charset="0"/>
              <a:ea typeface="Verdana" panose="020B0604030504040204" pitchFamily="34" charset="0"/>
            </a:endParaRPr>
          </a:p>
        </p:txBody>
      </p:sp>
      <p:sp>
        <p:nvSpPr>
          <p:cNvPr id="11" name="TextBox 10"/>
          <p:cNvSpPr txBox="1"/>
          <p:nvPr/>
        </p:nvSpPr>
        <p:spPr>
          <a:xfrm>
            <a:off x="457200" y="4319228"/>
            <a:ext cx="465826" cy="369332"/>
          </a:xfrm>
          <a:prstGeom prst="rect">
            <a:avLst/>
          </a:prstGeom>
          <a:noFill/>
        </p:spPr>
        <p:txBody>
          <a:bodyPr wrap="square" rtlCol="0">
            <a:spAutoFit/>
          </a:bodyPr>
          <a:lstStyle/>
          <a:p>
            <a:pPr algn="ctr"/>
            <a:r>
              <a:rPr lang="en-GB" dirty="0" smtClean="0">
                <a:solidFill>
                  <a:srgbClr val="10253F"/>
                </a:solidFill>
                <a:latin typeface="Verdana" panose="020B0604030504040204" pitchFamily="34" charset="0"/>
                <a:ea typeface="Verdana" panose="020B0604030504040204" pitchFamily="34" charset="0"/>
              </a:rPr>
              <a:t>B</a:t>
            </a:r>
            <a:endParaRPr lang="en-GB" dirty="0">
              <a:solidFill>
                <a:srgbClr val="10253F"/>
              </a:solidFill>
              <a:latin typeface="Verdana" panose="020B0604030504040204" pitchFamily="34" charset="0"/>
              <a:ea typeface="Verdana" panose="020B0604030504040204" pitchFamily="34" charset="0"/>
            </a:endParaRPr>
          </a:p>
        </p:txBody>
      </p:sp>
      <p:sp>
        <p:nvSpPr>
          <p:cNvPr id="12" name="TextBox 11"/>
          <p:cNvSpPr txBox="1"/>
          <p:nvPr/>
        </p:nvSpPr>
        <p:spPr>
          <a:xfrm>
            <a:off x="936596" y="4316899"/>
            <a:ext cx="7728009" cy="369332"/>
          </a:xfrm>
          <a:prstGeom prst="rect">
            <a:avLst/>
          </a:prstGeom>
          <a:noFill/>
        </p:spPr>
        <p:txBody>
          <a:bodyPr wrap="square" rtlCol="0" anchor="ctr" anchorCtr="0">
            <a:normAutofit/>
          </a:bodyPr>
          <a:lstStyle/>
          <a:p>
            <a:r>
              <a:rPr lang="en-GB" dirty="0" smtClean="0">
                <a:solidFill>
                  <a:srgbClr val="10253F"/>
                </a:solidFill>
                <a:latin typeface="Verdana" panose="020B0604030504040204" pitchFamily="34" charset="0"/>
                <a:ea typeface="Verdana" panose="020B0604030504040204" pitchFamily="34" charset="0"/>
              </a:rPr>
              <a:t>The body is a cell.</a:t>
            </a:r>
            <a:endParaRPr lang="en-GB" dirty="0">
              <a:solidFill>
                <a:srgbClr val="10253F"/>
              </a:solidFill>
              <a:latin typeface="Verdana" panose="020B0604030504040204" pitchFamily="34" charset="0"/>
              <a:ea typeface="Verdana" panose="020B0604030504040204" pitchFamily="34" charset="0"/>
            </a:endParaRPr>
          </a:p>
        </p:txBody>
      </p:sp>
      <p:sp>
        <p:nvSpPr>
          <p:cNvPr id="13" name="TextBox 12"/>
          <p:cNvSpPr txBox="1"/>
          <p:nvPr/>
        </p:nvSpPr>
        <p:spPr>
          <a:xfrm>
            <a:off x="457200" y="4979046"/>
            <a:ext cx="465826" cy="369332"/>
          </a:xfrm>
          <a:prstGeom prst="rect">
            <a:avLst/>
          </a:prstGeom>
          <a:noFill/>
        </p:spPr>
        <p:txBody>
          <a:bodyPr wrap="square" rtlCol="0">
            <a:spAutoFit/>
          </a:bodyPr>
          <a:lstStyle/>
          <a:p>
            <a:pPr algn="ctr"/>
            <a:r>
              <a:rPr lang="en-GB" dirty="0" smtClean="0">
                <a:solidFill>
                  <a:srgbClr val="10253F"/>
                </a:solidFill>
                <a:latin typeface="Verdana" panose="020B0604030504040204" pitchFamily="34" charset="0"/>
                <a:ea typeface="Verdana" panose="020B0604030504040204" pitchFamily="34" charset="0"/>
              </a:rPr>
              <a:t>C</a:t>
            </a:r>
            <a:endParaRPr lang="en-GB" dirty="0">
              <a:solidFill>
                <a:srgbClr val="10253F"/>
              </a:solidFill>
              <a:latin typeface="Verdana" panose="020B0604030504040204" pitchFamily="34" charset="0"/>
              <a:ea typeface="Verdana" panose="020B0604030504040204" pitchFamily="34" charset="0"/>
            </a:endParaRPr>
          </a:p>
        </p:txBody>
      </p:sp>
      <p:sp>
        <p:nvSpPr>
          <p:cNvPr id="14" name="TextBox 13"/>
          <p:cNvSpPr txBox="1"/>
          <p:nvPr/>
        </p:nvSpPr>
        <p:spPr>
          <a:xfrm>
            <a:off x="923026" y="4976717"/>
            <a:ext cx="7728009" cy="369332"/>
          </a:xfrm>
          <a:prstGeom prst="rect">
            <a:avLst/>
          </a:prstGeom>
          <a:noFill/>
        </p:spPr>
        <p:txBody>
          <a:bodyPr wrap="square" rtlCol="0" anchor="ctr" anchorCtr="0">
            <a:normAutofit/>
          </a:bodyPr>
          <a:lstStyle/>
          <a:p>
            <a:r>
              <a:rPr lang="en-GB" dirty="0" smtClean="0">
                <a:solidFill>
                  <a:srgbClr val="10253F"/>
                </a:solidFill>
                <a:latin typeface="Verdana" panose="020B0604030504040204" pitchFamily="34" charset="0"/>
                <a:ea typeface="Verdana" panose="020B0604030504040204" pitchFamily="34" charset="0"/>
              </a:rPr>
              <a:t>The body is made up of cells.</a:t>
            </a:r>
            <a:endParaRPr lang="en-GB" dirty="0">
              <a:solidFill>
                <a:srgbClr val="10253F"/>
              </a:solidFill>
              <a:latin typeface="Verdana" panose="020B0604030504040204" pitchFamily="34" charset="0"/>
              <a:ea typeface="Verdana" panose="020B0604030504040204" pitchFamily="34" charset="0"/>
            </a:endParaRPr>
          </a:p>
        </p:txBody>
      </p:sp>
      <p:sp>
        <p:nvSpPr>
          <p:cNvPr id="15" name="TextBox 14"/>
          <p:cNvSpPr txBox="1"/>
          <p:nvPr/>
        </p:nvSpPr>
        <p:spPr>
          <a:xfrm>
            <a:off x="457200" y="5632516"/>
            <a:ext cx="465826" cy="369332"/>
          </a:xfrm>
          <a:prstGeom prst="rect">
            <a:avLst/>
          </a:prstGeom>
          <a:noFill/>
        </p:spPr>
        <p:txBody>
          <a:bodyPr wrap="square" rtlCol="0">
            <a:spAutoFit/>
          </a:bodyPr>
          <a:lstStyle/>
          <a:p>
            <a:pPr algn="ctr"/>
            <a:r>
              <a:rPr lang="en-GB" dirty="0" smtClean="0">
                <a:solidFill>
                  <a:srgbClr val="10253F"/>
                </a:solidFill>
                <a:latin typeface="Verdana" panose="020B0604030504040204" pitchFamily="34" charset="0"/>
                <a:ea typeface="Verdana" panose="020B0604030504040204" pitchFamily="34" charset="0"/>
              </a:rPr>
              <a:t>D</a:t>
            </a:r>
            <a:endParaRPr lang="en-GB" dirty="0">
              <a:solidFill>
                <a:srgbClr val="10253F"/>
              </a:solidFill>
              <a:latin typeface="Verdana" panose="020B0604030504040204" pitchFamily="34" charset="0"/>
              <a:ea typeface="Verdana" panose="020B0604030504040204" pitchFamily="34" charset="0"/>
            </a:endParaRPr>
          </a:p>
        </p:txBody>
      </p:sp>
      <p:sp>
        <p:nvSpPr>
          <p:cNvPr id="16" name="TextBox 15"/>
          <p:cNvSpPr txBox="1"/>
          <p:nvPr/>
        </p:nvSpPr>
        <p:spPr>
          <a:xfrm>
            <a:off x="936596" y="5630187"/>
            <a:ext cx="7728009" cy="369332"/>
          </a:xfrm>
          <a:prstGeom prst="rect">
            <a:avLst/>
          </a:prstGeom>
          <a:noFill/>
        </p:spPr>
        <p:txBody>
          <a:bodyPr wrap="square" rtlCol="0" anchor="ctr" anchorCtr="0">
            <a:normAutofit/>
          </a:bodyPr>
          <a:lstStyle/>
          <a:p>
            <a:r>
              <a:rPr lang="en-GB" dirty="0" smtClean="0">
                <a:solidFill>
                  <a:srgbClr val="10253F"/>
                </a:solidFill>
                <a:latin typeface="Verdana" panose="020B0604030504040204" pitchFamily="34" charset="0"/>
                <a:ea typeface="Verdana" panose="020B0604030504040204" pitchFamily="34" charset="0"/>
              </a:rPr>
              <a:t>Cells are only found between the organs.</a:t>
            </a:r>
            <a:endParaRPr lang="en-GB" dirty="0">
              <a:solidFill>
                <a:srgbClr val="10253F"/>
              </a:solidFill>
              <a:latin typeface="Verdana" panose="020B0604030504040204" pitchFamily="34" charset="0"/>
              <a:ea typeface="Verdana" panose="020B0604030504040204" pitchFamily="34" charset="0"/>
            </a:endParaRPr>
          </a:p>
        </p:txBody>
      </p:sp>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85807" y="846397"/>
            <a:ext cx="1737851" cy="2488198"/>
          </a:xfrm>
          <a:prstGeom prst="rect">
            <a:avLst/>
          </a:prstGeom>
        </p:spPr>
      </p:pic>
      <p:grpSp>
        <p:nvGrpSpPr>
          <p:cNvPr id="18" name="Group 17"/>
          <p:cNvGrpSpPr/>
          <p:nvPr/>
        </p:nvGrpSpPr>
        <p:grpSpPr>
          <a:xfrm>
            <a:off x="7743825" y="64652"/>
            <a:ext cx="1400175" cy="1259840"/>
            <a:chOff x="5248275" y="3295015"/>
            <a:chExt cx="1400175" cy="1259840"/>
          </a:xfrm>
        </p:grpSpPr>
        <p:sp>
          <p:nvSpPr>
            <p:cNvPr id="19" name="Oval 18"/>
            <p:cNvSpPr>
              <a:spLocks noChangeAspect="1"/>
            </p:cNvSpPr>
            <p:nvPr/>
          </p:nvSpPr>
          <p:spPr>
            <a:xfrm>
              <a:off x="5314950" y="3295015"/>
              <a:ext cx="1259840" cy="1259840"/>
            </a:xfrm>
            <a:prstGeom prst="ellipse">
              <a:avLst/>
            </a:prstGeom>
            <a:solidFill>
              <a:srgbClr val="D3CDB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 name="Text Box 29"/>
            <p:cNvSpPr txBox="1"/>
            <p:nvPr/>
          </p:nvSpPr>
          <p:spPr>
            <a:xfrm>
              <a:off x="5248275" y="3574415"/>
              <a:ext cx="1400175" cy="719034"/>
            </a:xfrm>
            <a:prstGeom prst="rect">
              <a:avLst/>
            </a:prstGeom>
            <a:noFill/>
            <a:ln w="6350">
              <a:noFill/>
            </a:ln>
          </p:spPr>
          <p:txBody>
            <a:bodyPr rot="0" spcFirstLastPara="0" vert="horz" wrap="square" lIns="36000" tIns="36000" rIns="36000" bIns="36000" numCol="1" spcCol="0" rtlCol="0" fromWordArt="0" anchor="t" anchorCtr="0" forceAA="0" compatLnSpc="1">
              <a:prstTxWarp prst="textNoShape">
                <a:avLst/>
              </a:prstTxWarp>
              <a:spAutoFit/>
            </a:bodyPr>
            <a:lstStyle/>
            <a:p>
              <a:pPr algn="ctr">
                <a:spcAft>
                  <a:spcPts val="0"/>
                </a:spcAft>
              </a:pPr>
              <a:r>
                <a:rPr lang="en-GB" sz="1400" b="1" dirty="0" smtClean="0">
                  <a:solidFill>
                    <a:srgbClr val="006580"/>
                  </a:solidFill>
                  <a:effectLst/>
                  <a:latin typeface="Calibri" panose="020F0502020204030204" pitchFamily="34" charset="0"/>
                  <a:ea typeface="Calibri" panose="020F0502020204030204" pitchFamily="34" charset="0"/>
                  <a:cs typeface="Times New Roman" panose="02020603050405020304" pitchFamily="18" charset="0"/>
                </a:rPr>
                <a:t>Simple</a:t>
              </a:r>
            </a:p>
            <a:p>
              <a:pPr algn="ctr">
                <a:spcAft>
                  <a:spcPts val="0"/>
                </a:spcAft>
              </a:pPr>
              <a:r>
                <a:rPr lang="en-GB" sz="1400" b="1" dirty="0">
                  <a:solidFill>
                    <a:srgbClr val="006580"/>
                  </a:solidFill>
                  <a:latin typeface="Calibri" panose="020F0502020204030204" pitchFamily="34" charset="0"/>
                  <a:ea typeface="Calibri" panose="020F0502020204030204" pitchFamily="34" charset="0"/>
                  <a:cs typeface="Times New Roman" panose="02020603050405020304" pitchFamily="18" charset="0"/>
                </a:rPr>
                <a:t>m</a:t>
              </a:r>
              <a:r>
                <a:rPr lang="en-GB" sz="1400" b="1" dirty="0" smtClean="0">
                  <a:solidFill>
                    <a:srgbClr val="006580"/>
                  </a:solidFill>
                  <a:effectLst/>
                  <a:latin typeface="Calibri" panose="020F0502020204030204" pitchFamily="34" charset="0"/>
                  <a:ea typeface="Calibri" panose="020F0502020204030204" pitchFamily="34" charset="0"/>
                  <a:cs typeface="Times New Roman" panose="02020603050405020304" pitchFamily="18" charset="0"/>
                </a:rPr>
                <a:t>ultiple</a:t>
              </a:r>
            </a:p>
            <a:p>
              <a:pPr algn="ctr">
                <a:spcAft>
                  <a:spcPts val="0"/>
                </a:spcAft>
              </a:pPr>
              <a:r>
                <a:rPr lang="en-GB" sz="1400" b="1" dirty="0" smtClean="0">
                  <a:solidFill>
                    <a:srgbClr val="006580"/>
                  </a:solidFill>
                  <a:effectLst/>
                  <a:latin typeface="Calibri" panose="020F0502020204030204" pitchFamily="34" charset="0"/>
                  <a:ea typeface="Calibri" panose="020F0502020204030204" pitchFamily="34" charset="0"/>
                  <a:cs typeface="Times New Roman" panose="02020603050405020304" pitchFamily="18" charset="0"/>
                </a:rPr>
                <a:t>choice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3803362947"/>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644244"/>
            <a:ext cx="9150889" cy="6212362"/>
          </a:xfrm>
          <a:prstGeom prst="rect">
            <a:avLst/>
          </a:prstGeom>
        </p:spPr>
      </p:pic>
      <p:sp>
        <p:nvSpPr>
          <p:cNvPr id="3" name="Title 1"/>
          <p:cNvSpPr txBox="1">
            <a:spLocks/>
          </p:cNvSpPr>
          <p:nvPr/>
        </p:nvSpPr>
        <p:spPr>
          <a:xfrm>
            <a:off x="143751" y="26336"/>
            <a:ext cx="8820737" cy="576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000" b="1"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dirty="0" smtClean="0"/>
              <a:t>No friction</a:t>
            </a:r>
            <a:endParaRPr kumimoji="0" lang="en-GB" sz="200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 name="Text Placeholder 16"/>
          <p:cNvSpPr txBox="1">
            <a:spLocks/>
          </p:cNvSpPr>
          <p:nvPr/>
        </p:nvSpPr>
        <p:spPr>
          <a:xfrm>
            <a:off x="457201" y="3191774"/>
            <a:ext cx="3918020" cy="603848"/>
          </a:xfrm>
          <a:prstGeom prst="rect">
            <a:avLst/>
          </a:prstGeom>
        </p:spPr>
        <p:txBody>
          <a:bodyPr vert="horz" lIns="91440" tIns="45720" rIns="91440" bIns="45720" rtlCol="0">
            <a:normAutofit/>
          </a:bodyPr>
          <a:lstStyle>
            <a:lvl1pPr marL="0" indent="0" algn="l" defTabSz="914400" rtl="0" eaLnBrk="1" latinLnBrk="0" hangingPunct="1">
              <a:lnSpc>
                <a:spcPct val="114000"/>
              </a:lnSpc>
              <a:spcBef>
                <a:spcPct val="20000"/>
              </a:spcBef>
              <a:buFont typeface="+mj-lt"/>
              <a:buNone/>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vl2pPr marL="971550" indent="-514350" algn="l" defTabSz="914400" rtl="0" eaLnBrk="1" latinLnBrk="0" hangingPunct="1">
              <a:spcBef>
                <a:spcPct val="20000"/>
              </a:spcBef>
              <a:buFont typeface="Arial" panose="020B0604020202020204" pitchFamily="34"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2pPr>
            <a:lvl3pPr marL="1485900" indent="-571500" algn="l" defTabSz="914400" rtl="0" eaLnBrk="1" latinLnBrk="0" hangingPunct="1">
              <a:spcBef>
                <a:spcPct val="20000"/>
              </a:spcBef>
              <a:buFont typeface="Courier New" panose="02070309020205020404" pitchFamily="49"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3pPr>
            <a:lvl4pPr marL="1974850" indent="-539750" algn="l" defTabSz="914400" rtl="0" eaLnBrk="1" latinLnBrk="0" hangingPunct="1">
              <a:spcBef>
                <a:spcPct val="20000"/>
              </a:spcBef>
              <a:buFont typeface="Wingdings" panose="05000000000000000000" pitchFamily="2" charset="2"/>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4pPr>
            <a:lvl5pPr marL="2514600" indent="-539750" algn="l" defTabSz="914400" rtl="0" eaLnBrk="1" latinLnBrk="0" hangingPunct="1">
              <a:spcBef>
                <a:spcPct val="20000"/>
              </a:spcBef>
              <a:buFont typeface="Courier New" panose="02070309020205020404" pitchFamily="49" charset="0"/>
              <a:buChar char="o"/>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14000"/>
              </a:lnSpc>
              <a:spcBef>
                <a:spcPct val="20000"/>
              </a:spcBef>
              <a:spcAft>
                <a:spcPts val="0"/>
              </a:spcAft>
              <a:buClrTx/>
              <a:buSzTx/>
              <a:buFont typeface="+mj-lt"/>
              <a:buNone/>
              <a:tabLst/>
              <a:defRPr/>
            </a:pPr>
            <a:r>
              <a:rPr kumimoji="0" lang="en-US" sz="1800" b="0" i="0" u="none" strike="noStrike" kern="1200" cap="none" spc="0" normalizeH="0" baseline="0" noProof="0" dirty="0" smtClean="0">
                <a:ln>
                  <a:noFill/>
                </a:ln>
                <a:effectLst/>
                <a:uLnTx/>
                <a:uFillTx/>
                <a:latin typeface="Verdana" panose="020B0604030504040204" pitchFamily="34" charset="0"/>
                <a:ea typeface="Verdana" panose="020B0604030504040204" pitchFamily="34" charset="0"/>
                <a:cs typeface="Verdana" panose="020B0604030504040204" pitchFamily="34" charset="0"/>
              </a:rPr>
              <a:t>Intro</a:t>
            </a:r>
          </a:p>
        </p:txBody>
      </p:sp>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t="5980"/>
          <a:stretch/>
        </p:blipFill>
        <p:spPr>
          <a:xfrm>
            <a:off x="1225344" y="675394"/>
            <a:ext cx="6693313" cy="1836568"/>
          </a:xfrm>
          <a:prstGeom prst="rect">
            <a:avLst/>
          </a:prstGeom>
        </p:spPr>
      </p:pic>
      <p:sp>
        <p:nvSpPr>
          <p:cNvPr id="6" name="Rectangle 5"/>
          <p:cNvSpPr/>
          <p:nvPr/>
        </p:nvSpPr>
        <p:spPr>
          <a:xfrm>
            <a:off x="402386" y="3138546"/>
            <a:ext cx="3926676"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402386" y="5777818"/>
            <a:ext cx="3926676"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402386" y="3798364"/>
            <a:ext cx="3926676"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402386" y="4458182"/>
            <a:ext cx="3926676"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402386" y="5118000"/>
            <a:ext cx="3926676"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580771" y="3226280"/>
            <a:ext cx="220287" cy="369332"/>
          </a:xfrm>
          <a:prstGeom prst="rect">
            <a:avLst/>
          </a:prstGeom>
          <a:noFill/>
        </p:spPr>
        <p:txBody>
          <a:bodyPr wrap="square" rtlCol="0">
            <a:spAutoFit/>
          </a:bodyPr>
          <a:lstStyle/>
          <a:p>
            <a:pPr algn="ctr"/>
            <a:r>
              <a:rPr lang="en-GB" dirty="0" smtClean="0">
                <a:solidFill>
                  <a:srgbClr val="10253F"/>
                </a:solidFill>
                <a:latin typeface="Verdana" panose="020B0604030504040204" pitchFamily="34" charset="0"/>
                <a:ea typeface="Verdana" panose="020B0604030504040204" pitchFamily="34" charset="0"/>
              </a:rPr>
              <a:t>A</a:t>
            </a:r>
            <a:endParaRPr lang="en-GB" dirty="0">
              <a:solidFill>
                <a:srgbClr val="10253F"/>
              </a:solidFill>
              <a:latin typeface="Verdana" panose="020B0604030504040204" pitchFamily="34" charset="0"/>
              <a:ea typeface="Verdana" panose="020B0604030504040204" pitchFamily="34" charset="0"/>
            </a:endParaRPr>
          </a:p>
        </p:txBody>
      </p:sp>
      <p:sp>
        <p:nvSpPr>
          <p:cNvPr id="12" name="TextBox 11"/>
          <p:cNvSpPr txBox="1"/>
          <p:nvPr/>
        </p:nvSpPr>
        <p:spPr>
          <a:xfrm>
            <a:off x="977843" y="3223951"/>
            <a:ext cx="3351220" cy="369332"/>
          </a:xfrm>
          <a:prstGeom prst="rect">
            <a:avLst/>
          </a:prstGeom>
          <a:noFill/>
        </p:spPr>
        <p:txBody>
          <a:bodyPr wrap="square" rtlCol="0" anchor="ctr" anchorCtr="0">
            <a:noAutofit/>
          </a:bodyPr>
          <a:lstStyle/>
          <a:p>
            <a:r>
              <a:rPr lang="en-GB" sz="1700" dirty="0">
                <a:solidFill>
                  <a:srgbClr val="10253F"/>
                </a:solidFill>
                <a:latin typeface="Verdana" panose="020B0604030504040204" pitchFamily="34" charset="0"/>
                <a:ea typeface="Verdana" panose="020B0604030504040204" pitchFamily="34" charset="0"/>
              </a:rPr>
              <a:t>They all have friction</a:t>
            </a:r>
          </a:p>
        </p:txBody>
      </p:sp>
      <p:sp>
        <p:nvSpPr>
          <p:cNvPr id="13" name="TextBox 12"/>
          <p:cNvSpPr txBox="1"/>
          <p:nvPr/>
        </p:nvSpPr>
        <p:spPr>
          <a:xfrm>
            <a:off x="580771" y="3883698"/>
            <a:ext cx="220287" cy="369332"/>
          </a:xfrm>
          <a:prstGeom prst="rect">
            <a:avLst/>
          </a:prstGeom>
          <a:noFill/>
        </p:spPr>
        <p:txBody>
          <a:bodyPr wrap="square" rtlCol="0">
            <a:spAutoFit/>
          </a:bodyPr>
          <a:lstStyle/>
          <a:p>
            <a:pPr algn="ctr"/>
            <a:r>
              <a:rPr lang="en-GB" dirty="0">
                <a:solidFill>
                  <a:srgbClr val="10253F"/>
                </a:solidFill>
                <a:latin typeface="Verdana" panose="020B0604030504040204" pitchFamily="34" charset="0"/>
                <a:ea typeface="Verdana" panose="020B0604030504040204" pitchFamily="34" charset="0"/>
              </a:rPr>
              <a:t>B</a:t>
            </a:r>
          </a:p>
        </p:txBody>
      </p:sp>
      <p:sp>
        <p:nvSpPr>
          <p:cNvPr id="14" name="TextBox 13"/>
          <p:cNvSpPr txBox="1"/>
          <p:nvPr/>
        </p:nvSpPr>
        <p:spPr>
          <a:xfrm>
            <a:off x="977842" y="3881369"/>
            <a:ext cx="3351220" cy="369332"/>
          </a:xfrm>
          <a:prstGeom prst="rect">
            <a:avLst/>
          </a:prstGeom>
          <a:noFill/>
        </p:spPr>
        <p:txBody>
          <a:bodyPr wrap="square" rtlCol="0" anchor="ctr" anchorCtr="0">
            <a:noAutofit/>
          </a:bodyPr>
          <a:lstStyle/>
          <a:p>
            <a:r>
              <a:rPr lang="en-GB" sz="1700" dirty="0">
                <a:solidFill>
                  <a:srgbClr val="10253F"/>
                </a:solidFill>
                <a:latin typeface="Verdana" panose="020B0604030504040204" pitchFamily="34" charset="0"/>
                <a:ea typeface="Verdana" panose="020B0604030504040204" pitchFamily="34" charset="0"/>
              </a:rPr>
              <a:t>Box 1 has no friction</a:t>
            </a:r>
          </a:p>
        </p:txBody>
      </p:sp>
      <p:sp>
        <p:nvSpPr>
          <p:cNvPr id="15" name="TextBox 14"/>
          <p:cNvSpPr txBox="1"/>
          <p:nvPr/>
        </p:nvSpPr>
        <p:spPr>
          <a:xfrm>
            <a:off x="580771" y="4543516"/>
            <a:ext cx="220287" cy="369332"/>
          </a:xfrm>
          <a:prstGeom prst="rect">
            <a:avLst/>
          </a:prstGeom>
          <a:noFill/>
        </p:spPr>
        <p:txBody>
          <a:bodyPr wrap="square" rtlCol="0">
            <a:spAutoFit/>
          </a:bodyPr>
          <a:lstStyle/>
          <a:p>
            <a:pPr algn="ctr"/>
            <a:r>
              <a:rPr lang="en-GB" dirty="0">
                <a:solidFill>
                  <a:srgbClr val="10253F"/>
                </a:solidFill>
                <a:latin typeface="Verdana" panose="020B0604030504040204" pitchFamily="34" charset="0"/>
                <a:ea typeface="Verdana" panose="020B0604030504040204" pitchFamily="34" charset="0"/>
              </a:rPr>
              <a:t>C</a:t>
            </a:r>
          </a:p>
        </p:txBody>
      </p:sp>
      <p:sp>
        <p:nvSpPr>
          <p:cNvPr id="16" name="TextBox 15"/>
          <p:cNvSpPr txBox="1"/>
          <p:nvPr/>
        </p:nvSpPr>
        <p:spPr>
          <a:xfrm>
            <a:off x="936597" y="4541187"/>
            <a:ext cx="3351220" cy="369332"/>
          </a:xfrm>
          <a:prstGeom prst="rect">
            <a:avLst/>
          </a:prstGeom>
          <a:noFill/>
        </p:spPr>
        <p:txBody>
          <a:bodyPr wrap="square" rtlCol="0" anchor="ctr" anchorCtr="0">
            <a:noAutofit/>
          </a:bodyPr>
          <a:lstStyle/>
          <a:p>
            <a:r>
              <a:rPr lang="en-GB" sz="1700" dirty="0">
                <a:solidFill>
                  <a:srgbClr val="10253F"/>
                </a:solidFill>
                <a:latin typeface="Verdana" panose="020B0604030504040204" pitchFamily="34" charset="0"/>
                <a:ea typeface="Verdana" panose="020B0604030504040204" pitchFamily="34" charset="0"/>
              </a:rPr>
              <a:t>Boxes 1 and 2 have no friction</a:t>
            </a:r>
          </a:p>
        </p:txBody>
      </p:sp>
      <p:sp>
        <p:nvSpPr>
          <p:cNvPr id="17" name="TextBox 16"/>
          <p:cNvSpPr txBox="1"/>
          <p:nvPr/>
        </p:nvSpPr>
        <p:spPr>
          <a:xfrm>
            <a:off x="580771" y="5203334"/>
            <a:ext cx="220287" cy="369332"/>
          </a:xfrm>
          <a:prstGeom prst="rect">
            <a:avLst/>
          </a:prstGeom>
          <a:noFill/>
        </p:spPr>
        <p:txBody>
          <a:bodyPr wrap="square" rtlCol="0">
            <a:spAutoFit/>
          </a:bodyPr>
          <a:lstStyle/>
          <a:p>
            <a:pPr algn="ctr"/>
            <a:r>
              <a:rPr lang="en-GB" dirty="0">
                <a:solidFill>
                  <a:srgbClr val="10253F"/>
                </a:solidFill>
                <a:latin typeface="Verdana" panose="020B0604030504040204" pitchFamily="34" charset="0"/>
                <a:ea typeface="Verdana" panose="020B0604030504040204" pitchFamily="34" charset="0"/>
              </a:rPr>
              <a:t>D</a:t>
            </a:r>
          </a:p>
        </p:txBody>
      </p:sp>
      <p:sp>
        <p:nvSpPr>
          <p:cNvPr id="18" name="TextBox 17"/>
          <p:cNvSpPr txBox="1"/>
          <p:nvPr/>
        </p:nvSpPr>
        <p:spPr>
          <a:xfrm>
            <a:off x="923027" y="5201005"/>
            <a:ext cx="3351220" cy="369332"/>
          </a:xfrm>
          <a:prstGeom prst="rect">
            <a:avLst/>
          </a:prstGeom>
          <a:noFill/>
        </p:spPr>
        <p:txBody>
          <a:bodyPr wrap="square" rtlCol="0" anchor="ctr" anchorCtr="0">
            <a:noAutofit/>
          </a:bodyPr>
          <a:lstStyle/>
          <a:p>
            <a:r>
              <a:rPr lang="en-GB" sz="1700" dirty="0">
                <a:solidFill>
                  <a:srgbClr val="10253F"/>
                </a:solidFill>
                <a:latin typeface="Verdana" panose="020B0604030504040204" pitchFamily="34" charset="0"/>
                <a:ea typeface="Verdana" panose="020B0604030504040204" pitchFamily="34" charset="0"/>
              </a:rPr>
              <a:t>Boxes 3 and 4 have no friction</a:t>
            </a:r>
          </a:p>
        </p:txBody>
      </p:sp>
      <p:sp>
        <p:nvSpPr>
          <p:cNvPr id="19" name="TextBox 18"/>
          <p:cNvSpPr txBox="1"/>
          <p:nvPr/>
        </p:nvSpPr>
        <p:spPr>
          <a:xfrm>
            <a:off x="580771" y="5856804"/>
            <a:ext cx="220287" cy="369332"/>
          </a:xfrm>
          <a:prstGeom prst="rect">
            <a:avLst/>
          </a:prstGeom>
          <a:noFill/>
        </p:spPr>
        <p:txBody>
          <a:bodyPr wrap="square" rtlCol="0">
            <a:spAutoFit/>
          </a:bodyPr>
          <a:lstStyle/>
          <a:p>
            <a:pPr algn="ctr"/>
            <a:r>
              <a:rPr lang="en-GB" dirty="0">
                <a:solidFill>
                  <a:srgbClr val="10253F"/>
                </a:solidFill>
                <a:latin typeface="Verdana" panose="020B0604030504040204" pitchFamily="34" charset="0"/>
                <a:ea typeface="Verdana" panose="020B0604030504040204" pitchFamily="34" charset="0"/>
              </a:rPr>
              <a:t>E</a:t>
            </a:r>
          </a:p>
        </p:txBody>
      </p:sp>
      <p:sp>
        <p:nvSpPr>
          <p:cNvPr id="20" name="TextBox 19"/>
          <p:cNvSpPr txBox="1"/>
          <p:nvPr/>
        </p:nvSpPr>
        <p:spPr>
          <a:xfrm>
            <a:off x="936597" y="5854475"/>
            <a:ext cx="3351220" cy="369332"/>
          </a:xfrm>
          <a:prstGeom prst="rect">
            <a:avLst/>
          </a:prstGeom>
          <a:noFill/>
        </p:spPr>
        <p:txBody>
          <a:bodyPr wrap="square" rtlCol="0" anchor="ctr" anchorCtr="0">
            <a:noAutofit/>
          </a:bodyPr>
          <a:lstStyle/>
          <a:p>
            <a:r>
              <a:rPr lang="en-GB" sz="1700" dirty="0">
                <a:solidFill>
                  <a:srgbClr val="10253F"/>
                </a:solidFill>
                <a:latin typeface="Verdana" panose="020B0604030504040204" pitchFamily="34" charset="0"/>
                <a:ea typeface="Verdana" panose="020B0604030504040204" pitchFamily="34" charset="0"/>
              </a:rPr>
              <a:t>Box 4 has no friction</a:t>
            </a:r>
          </a:p>
        </p:txBody>
      </p:sp>
      <p:sp>
        <p:nvSpPr>
          <p:cNvPr id="21" name="Text Placeholder 16"/>
          <p:cNvSpPr txBox="1">
            <a:spLocks/>
          </p:cNvSpPr>
          <p:nvPr/>
        </p:nvSpPr>
        <p:spPr>
          <a:xfrm>
            <a:off x="457200" y="2734570"/>
            <a:ext cx="3918021" cy="408125"/>
          </a:xfrm>
          <a:prstGeom prst="rect">
            <a:avLst/>
          </a:prstGeom>
        </p:spPr>
        <p:txBody>
          <a:bodyPr vert="horz" lIns="91440" tIns="45720" rIns="91440" bIns="45720" rtlCol="0">
            <a:noAutofit/>
          </a:bodyPr>
          <a:lstStyle>
            <a:lvl1pPr marL="0" indent="0" algn="l" defTabSz="914400" rtl="0" eaLnBrk="1" latinLnBrk="0" hangingPunct="1">
              <a:lnSpc>
                <a:spcPct val="114000"/>
              </a:lnSpc>
              <a:spcBef>
                <a:spcPct val="20000"/>
              </a:spcBef>
              <a:buFont typeface="+mj-lt"/>
              <a:buNone/>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vl2pPr marL="971550" indent="-514350" algn="l" defTabSz="914400" rtl="0" eaLnBrk="1" latinLnBrk="0" hangingPunct="1">
              <a:spcBef>
                <a:spcPct val="20000"/>
              </a:spcBef>
              <a:buFont typeface="Arial" panose="020B0604020202020204" pitchFamily="34"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2pPr>
            <a:lvl3pPr marL="1485900" indent="-571500" algn="l" defTabSz="914400" rtl="0" eaLnBrk="1" latinLnBrk="0" hangingPunct="1">
              <a:spcBef>
                <a:spcPct val="20000"/>
              </a:spcBef>
              <a:buFont typeface="Courier New" panose="02070309020205020404" pitchFamily="49"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3pPr>
            <a:lvl4pPr marL="1974850" indent="-539750" algn="l" defTabSz="914400" rtl="0" eaLnBrk="1" latinLnBrk="0" hangingPunct="1">
              <a:spcBef>
                <a:spcPct val="20000"/>
              </a:spcBef>
              <a:buFont typeface="Wingdings" panose="05000000000000000000" pitchFamily="2" charset="2"/>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4pPr>
            <a:lvl5pPr marL="2514600" indent="-539750" algn="l" defTabSz="914400" rtl="0" eaLnBrk="1" latinLnBrk="0" hangingPunct="1">
              <a:spcBef>
                <a:spcPct val="20000"/>
              </a:spcBef>
              <a:buFont typeface="Courier New" panose="02070309020205020404" pitchFamily="49" charset="0"/>
              <a:buChar char="o"/>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r>
              <a:rPr lang="en-GB" sz="1700" dirty="0" smtClean="0">
                <a:solidFill>
                  <a:srgbClr val="1F497D">
                    <a:lumMod val="50000"/>
                  </a:srgbClr>
                </a:solidFill>
              </a:rPr>
              <a:t>1. Which </a:t>
            </a:r>
            <a:r>
              <a:rPr lang="en-GB" sz="1700" dirty="0">
                <a:solidFill>
                  <a:srgbClr val="1F497D">
                    <a:lumMod val="50000"/>
                  </a:srgbClr>
                </a:solidFill>
              </a:rPr>
              <a:t>boxes have no friction?</a:t>
            </a:r>
            <a:endParaRPr kumimoji="0" lang="en-US" sz="1700" b="0" i="0" u="none" strike="noStrike" kern="1200" cap="none" spc="0" normalizeH="0" baseline="0" noProof="0" dirty="0" smtClean="0">
              <a:ln>
                <a:noFill/>
              </a:ln>
              <a:solidFill>
                <a:srgbClr val="1F497D">
                  <a:lumMod val="50000"/>
                </a:srgbClr>
              </a:solidFill>
              <a:effectLst/>
              <a:uLnTx/>
              <a:uFillTx/>
            </a:endParaRPr>
          </a:p>
        </p:txBody>
      </p:sp>
      <p:sp>
        <p:nvSpPr>
          <p:cNvPr id="22" name="Text Placeholder 16"/>
          <p:cNvSpPr txBox="1">
            <a:spLocks/>
          </p:cNvSpPr>
          <p:nvPr/>
        </p:nvSpPr>
        <p:spPr>
          <a:xfrm>
            <a:off x="4863274" y="3159597"/>
            <a:ext cx="3918020" cy="603848"/>
          </a:xfrm>
          <a:prstGeom prst="rect">
            <a:avLst/>
          </a:prstGeom>
        </p:spPr>
        <p:txBody>
          <a:bodyPr vert="horz" lIns="91440" tIns="45720" rIns="91440" bIns="45720" rtlCol="0">
            <a:normAutofit/>
          </a:bodyPr>
          <a:lstStyle>
            <a:lvl1pPr marL="0" indent="0" algn="l" defTabSz="914400" rtl="0" eaLnBrk="1" latinLnBrk="0" hangingPunct="1">
              <a:lnSpc>
                <a:spcPct val="114000"/>
              </a:lnSpc>
              <a:spcBef>
                <a:spcPct val="20000"/>
              </a:spcBef>
              <a:buFont typeface="+mj-lt"/>
              <a:buNone/>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vl2pPr marL="971550" indent="-514350" algn="l" defTabSz="914400" rtl="0" eaLnBrk="1" latinLnBrk="0" hangingPunct="1">
              <a:spcBef>
                <a:spcPct val="20000"/>
              </a:spcBef>
              <a:buFont typeface="Arial" panose="020B0604020202020204" pitchFamily="34"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2pPr>
            <a:lvl3pPr marL="1485900" indent="-571500" algn="l" defTabSz="914400" rtl="0" eaLnBrk="1" latinLnBrk="0" hangingPunct="1">
              <a:spcBef>
                <a:spcPct val="20000"/>
              </a:spcBef>
              <a:buFont typeface="Courier New" panose="02070309020205020404" pitchFamily="49"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3pPr>
            <a:lvl4pPr marL="1974850" indent="-539750" algn="l" defTabSz="914400" rtl="0" eaLnBrk="1" latinLnBrk="0" hangingPunct="1">
              <a:spcBef>
                <a:spcPct val="20000"/>
              </a:spcBef>
              <a:buFont typeface="Wingdings" panose="05000000000000000000" pitchFamily="2" charset="2"/>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4pPr>
            <a:lvl5pPr marL="2514600" indent="-539750" algn="l" defTabSz="914400" rtl="0" eaLnBrk="1" latinLnBrk="0" hangingPunct="1">
              <a:spcBef>
                <a:spcPct val="20000"/>
              </a:spcBef>
              <a:buFont typeface="Courier New" panose="02070309020205020404" pitchFamily="49" charset="0"/>
              <a:buChar char="o"/>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14000"/>
              </a:lnSpc>
              <a:spcBef>
                <a:spcPct val="20000"/>
              </a:spcBef>
              <a:spcAft>
                <a:spcPts val="0"/>
              </a:spcAft>
              <a:buClrTx/>
              <a:buSzTx/>
              <a:buFont typeface="+mj-lt"/>
              <a:buNone/>
              <a:tabLst/>
              <a:defRPr/>
            </a:pPr>
            <a:r>
              <a:rPr kumimoji="0" lang="en-US" sz="1800" b="0" i="0" u="none" strike="noStrike" kern="1200" cap="none" spc="0" normalizeH="0" baseline="0" noProof="0" dirty="0" smtClean="0">
                <a:ln>
                  <a:noFill/>
                </a:ln>
                <a:effectLst/>
                <a:uLnTx/>
                <a:uFillTx/>
                <a:latin typeface="Verdana" panose="020B0604030504040204" pitchFamily="34" charset="0"/>
                <a:ea typeface="Verdana" panose="020B0604030504040204" pitchFamily="34" charset="0"/>
                <a:cs typeface="Verdana" panose="020B0604030504040204" pitchFamily="34" charset="0"/>
              </a:rPr>
              <a:t>Intro</a:t>
            </a:r>
          </a:p>
        </p:txBody>
      </p:sp>
      <p:sp>
        <p:nvSpPr>
          <p:cNvPr id="23" name="Rectangle 22"/>
          <p:cNvSpPr/>
          <p:nvPr/>
        </p:nvSpPr>
        <p:spPr>
          <a:xfrm>
            <a:off x="4808459" y="3106369"/>
            <a:ext cx="3926676"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p:cNvSpPr/>
          <p:nvPr/>
        </p:nvSpPr>
        <p:spPr>
          <a:xfrm>
            <a:off x="4808459" y="5745641"/>
            <a:ext cx="3926676"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nvSpPr>
        <p:spPr>
          <a:xfrm>
            <a:off x="4808459" y="3766187"/>
            <a:ext cx="3926676"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p:cNvSpPr/>
          <p:nvPr/>
        </p:nvSpPr>
        <p:spPr>
          <a:xfrm>
            <a:off x="4808459" y="4426005"/>
            <a:ext cx="3926676"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p:cNvSpPr/>
          <p:nvPr/>
        </p:nvSpPr>
        <p:spPr>
          <a:xfrm>
            <a:off x="4808459" y="5085823"/>
            <a:ext cx="3926676"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p:cNvSpPr txBox="1"/>
          <p:nvPr/>
        </p:nvSpPr>
        <p:spPr>
          <a:xfrm>
            <a:off x="4986844" y="3194103"/>
            <a:ext cx="220287" cy="369332"/>
          </a:xfrm>
          <a:prstGeom prst="rect">
            <a:avLst/>
          </a:prstGeom>
          <a:noFill/>
        </p:spPr>
        <p:txBody>
          <a:bodyPr wrap="square" rtlCol="0">
            <a:spAutoFit/>
          </a:bodyPr>
          <a:lstStyle/>
          <a:p>
            <a:pPr algn="ctr"/>
            <a:r>
              <a:rPr lang="en-GB" dirty="0" smtClean="0">
                <a:solidFill>
                  <a:srgbClr val="10253F"/>
                </a:solidFill>
                <a:latin typeface="Verdana" panose="020B0604030504040204" pitchFamily="34" charset="0"/>
                <a:ea typeface="Verdana" panose="020B0604030504040204" pitchFamily="34" charset="0"/>
              </a:rPr>
              <a:t>A</a:t>
            </a:r>
            <a:endParaRPr lang="en-GB" dirty="0">
              <a:solidFill>
                <a:srgbClr val="10253F"/>
              </a:solidFill>
              <a:latin typeface="Verdana" panose="020B0604030504040204" pitchFamily="34" charset="0"/>
              <a:ea typeface="Verdana" panose="020B0604030504040204" pitchFamily="34" charset="0"/>
            </a:endParaRPr>
          </a:p>
        </p:txBody>
      </p:sp>
      <p:sp>
        <p:nvSpPr>
          <p:cNvPr id="29" name="TextBox 28"/>
          <p:cNvSpPr txBox="1"/>
          <p:nvPr/>
        </p:nvSpPr>
        <p:spPr>
          <a:xfrm>
            <a:off x="5383916" y="3191774"/>
            <a:ext cx="3351220" cy="369332"/>
          </a:xfrm>
          <a:prstGeom prst="rect">
            <a:avLst/>
          </a:prstGeom>
          <a:noFill/>
        </p:spPr>
        <p:txBody>
          <a:bodyPr wrap="square" rtlCol="0" anchor="ctr" anchorCtr="0">
            <a:noAutofit/>
          </a:bodyPr>
          <a:lstStyle/>
          <a:p>
            <a:r>
              <a:rPr lang="en-GB" sz="1700" dirty="0">
                <a:solidFill>
                  <a:srgbClr val="10253F"/>
                </a:solidFill>
                <a:latin typeface="Verdana" panose="020B0604030504040204" pitchFamily="34" charset="0"/>
                <a:ea typeface="Verdana" panose="020B0604030504040204" pitchFamily="34" charset="0"/>
              </a:rPr>
              <a:t>There is no force pushing sideways</a:t>
            </a:r>
          </a:p>
        </p:txBody>
      </p:sp>
      <p:sp>
        <p:nvSpPr>
          <p:cNvPr id="30" name="TextBox 29"/>
          <p:cNvSpPr txBox="1"/>
          <p:nvPr/>
        </p:nvSpPr>
        <p:spPr>
          <a:xfrm>
            <a:off x="4986844" y="3851521"/>
            <a:ext cx="220287" cy="369332"/>
          </a:xfrm>
          <a:prstGeom prst="rect">
            <a:avLst/>
          </a:prstGeom>
          <a:noFill/>
        </p:spPr>
        <p:txBody>
          <a:bodyPr wrap="square" rtlCol="0">
            <a:spAutoFit/>
          </a:bodyPr>
          <a:lstStyle/>
          <a:p>
            <a:pPr algn="ctr"/>
            <a:r>
              <a:rPr lang="en-GB" dirty="0">
                <a:solidFill>
                  <a:srgbClr val="10253F"/>
                </a:solidFill>
                <a:latin typeface="Verdana" panose="020B0604030504040204" pitchFamily="34" charset="0"/>
                <a:ea typeface="Verdana" panose="020B0604030504040204" pitchFamily="34" charset="0"/>
              </a:rPr>
              <a:t>B</a:t>
            </a:r>
          </a:p>
        </p:txBody>
      </p:sp>
      <p:sp>
        <p:nvSpPr>
          <p:cNvPr id="31" name="TextBox 30"/>
          <p:cNvSpPr txBox="1"/>
          <p:nvPr/>
        </p:nvSpPr>
        <p:spPr>
          <a:xfrm>
            <a:off x="5383915" y="3849192"/>
            <a:ext cx="3351220" cy="369332"/>
          </a:xfrm>
          <a:prstGeom prst="rect">
            <a:avLst/>
          </a:prstGeom>
          <a:noFill/>
        </p:spPr>
        <p:txBody>
          <a:bodyPr wrap="square" rtlCol="0" anchor="ctr" anchorCtr="0">
            <a:noAutofit/>
          </a:bodyPr>
          <a:lstStyle/>
          <a:p>
            <a:r>
              <a:rPr lang="en-GB" sz="1700" dirty="0">
                <a:solidFill>
                  <a:srgbClr val="10253F"/>
                </a:solidFill>
                <a:latin typeface="Verdana" panose="020B0604030504040204" pitchFamily="34" charset="0"/>
                <a:ea typeface="Verdana" panose="020B0604030504040204" pitchFamily="34" charset="0"/>
              </a:rPr>
              <a:t>The surfaces are a little bit rough</a:t>
            </a:r>
          </a:p>
        </p:txBody>
      </p:sp>
      <p:sp>
        <p:nvSpPr>
          <p:cNvPr id="32" name="TextBox 31"/>
          <p:cNvSpPr txBox="1"/>
          <p:nvPr/>
        </p:nvSpPr>
        <p:spPr>
          <a:xfrm>
            <a:off x="4986844" y="4511339"/>
            <a:ext cx="220287" cy="369332"/>
          </a:xfrm>
          <a:prstGeom prst="rect">
            <a:avLst/>
          </a:prstGeom>
          <a:noFill/>
        </p:spPr>
        <p:txBody>
          <a:bodyPr wrap="square" rtlCol="0">
            <a:spAutoFit/>
          </a:bodyPr>
          <a:lstStyle/>
          <a:p>
            <a:pPr algn="ctr"/>
            <a:r>
              <a:rPr lang="en-GB" dirty="0">
                <a:solidFill>
                  <a:srgbClr val="10253F"/>
                </a:solidFill>
                <a:latin typeface="Verdana" panose="020B0604030504040204" pitchFamily="34" charset="0"/>
                <a:ea typeface="Verdana" panose="020B0604030504040204" pitchFamily="34" charset="0"/>
              </a:rPr>
              <a:t>C</a:t>
            </a:r>
          </a:p>
        </p:txBody>
      </p:sp>
      <p:sp>
        <p:nvSpPr>
          <p:cNvPr id="33" name="TextBox 32"/>
          <p:cNvSpPr txBox="1"/>
          <p:nvPr/>
        </p:nvSpPr>
        <p:spPr>
          <a:xfrm>
            <a:off x="5342670" y="4509010"/>
            <a:ext cx="3351220" cy="369332"/>
          </a:xfrm>
          <a:prstGeom prst="rect">
            <a:avLst/>
          </a:prstGeom>
          <a:noFill/>
        </p:spPr>
        <p:txBody>
          <a:bodyPr wrap="square" rtlCol="0" anchor="ctr" anchorCtr="0">
            <a:noAutofit/>
          </a:bodyPr>
          <a:lstStyle/>
          <a:p>
            <a:r>
              <a:rPr lang="en-GB" sz="1700" dirty="0">
                <a:solidFill>
                  <a:srgbClr val="10253F"/>
                </a:solidFill>
                <a:latin typeface="Verdana" panose="020B0604030504040204" pitchFamily="34" charset="0"/>
                <a:ea typeface="Verdana" panose="020B0604030504040204" pitchFamily="34" charset="0"/>
              </a:rPr>
              <a:t>There is movement</a:t>
            </a:r>
          </a:p>
        </p:txBody>
      </p:sp>
      <p:sp>
        <p:nvSpPr>
          <p:cNvPr id="34" name="TextBox 33"/>
          <p:cNvSpPr txBox="1"/>
          <p:nvPr/>
        </p:nvSpPr>
        <p:spPr>
          <a:xfrm>
            <a:off x="4986844" y="5171157"/>
            <a:ext cx="220287" cy="369332"/>
          </a:xfrm>
          <a:prstGeom prst="rect">
            <a:avLst/>
          </a:prstGeom>
          <a:noFill/>
        </p:spPr>
        <p:txBody>
          <a:bodyPr wrap="square" rtlCol="0">
            <a:spAutoFit/>
          </a:bodyPr>
          <a:lstStyle/>
          <a:p>
            <a:pPr algn="ctr"/>
            <a:r>
              <a:rPr lang="en-GB" dirty="0">
                <a:solidFill>
                  <a:srgbClr val="10253F"/>
                </a:solidFill>
                <a:latin typeface="Verdana" panose="020B0604030504040204" pitchFamily="34" charset="0"/>
                <a:ea typeface="Verdana" panose="020B0604030504040204" pitchFamily="34" charset="0"/>
              </a:rPr>
              <a:t>D</a:t>
            </a:r>
          </a:p>
        </p:txBody>
      </p:sp>
      <p:sp>
        <p:nvSpPr>
          <p:cNvPr id="35" name="TextBox 34"/>
          <p:cNvSpPr txBox="1"/>
          <p:nvPr/>
        </p:nvSpPr>
        <p:spPr>
          <a:xfrm>
            <a:off x="5329100" y="5168828"/>
            <a:ext cx="3351220" cy="369332"/>
          </a:xfrm>
          <a:prstGeom prst="rect">
            <a:avLst/>
          </a:prstGeom>
          <a:noFill/>
        </p:spPr>
        <p:txBody>
          <a:bodyPr wrap="square" rtlCol="0" anchor="ctr" anchorCtr="0">
            <a:noAutofit/>
          </a:bodyPr>
          <a:lstStyle/>
          <a:p>
            <a:r>
              <a:rPr lang="en-GB" sz="1700" dirty="0">
                <a:solidFill>
                  <a:srgbClr val="10253F"/>
                </a:solidFill>
                <a:latin typeface="Verdana" panose="020B0604030504040204" pitchFamily="34" charset="0"/>
                <a:ea typeface="Verdana" panose="020B0604030504040204" pitchFamily="34" charset="0"/>
              </a:rPr>
              <a:t>There is no movement</a:t>
            </a:r>
          </a:p>
        </p:txBody>
      </p:sp>
      <p:sp>
        <p:nvSpPr>
          <p:cNvPr id="36" name="TextBox 35"/>
          <p:cNvSpPr txBox="1"/>
          <p:nvPr/>
        </p:nvSpPr>
        <p:spPr>
          <a:xfrm>
            <a:off x="4986844" y="5824627"/>
            <a:ext cx="220287" cy="369332"/>
          </a:xfrm>
          <a:prstGeom prst="rect">
            <a:avLst/>
          </a:prstGeom>
          <a:noFill/>
        </p:spPr>
        <p:txBody>
          <a:bodyPr wrap="square" rtlCol="0">
            <a:spAutoFit/>
          </a:bodyPr>
          <a:lstStyle/>
          <a:p>
            <a:pPr algn="ctr"/>
            <a:r>
              <a:rPr lang="en-GB" dirty="0">
                <a:solidFill>
                  <a:srgbClr val="10253F"/>
                </a:solidFill>
                <a:latin typeface="Verdana" panose="020B0604030504040204" pitchFamily="34" charset="0"/>
                <a:ea typeface="Verdana" panose="020B0604030504040204" pitchFamily="34" charset="0"/>
              </a:rPr>
              <a:t>E</a:t>
            </a:r>
          </a:p>
        </p:txBody>
      </p:sp>
      <p:sp>
        <p:nvSpPr>
          <p:cNvPr id="37" name="TextBox 36"/>
          <p:cNvSpPr txBox="1"/>
          <p:nvPr/>
        </p:nvSpPr>
        <p:spPr>
          <a:xfrm>
            <a:off x="5342670" y="5822298"/>
            <a:ext cx="3351220" cy="369332"/>
          </a:xfrm>
          <a:prstGeom prst="rect">
            <a:avLst/>
          </a:prstGeom>
          <a:noFill/>
        </p:spPr>
        <p:txBody>
          <a:bodyPr wrap="square" rtlCol="0" anchor="ctr" anchorCtr="0">
            <a:noAutofit/>
          </a:bodyPr>
          <a:lstStyle/>
          <a:p>
            <a:r>
              <a:rPr lang="en-GB" sz="1700" dirty="0">
                <a:solidFill>
                  <a:srgbClr val="10253F"/>
                </a:solidFill>
                <a:latin typeface="Verdana" panose="020B0604030504040204" pitchFamily="34" charset="0"/>
                <a:ea typeface="Verdana" panose="020B0604030504040204" pitchFamily="34" charset="0"/>
              </a:rPr>
              <a:t>There is no force to slow the movement</a:t>
            </a:r>
          </a:p>
        </p:txBody>
      </p:sp>
      <p:sp>
        <p:nvSpPr>
          <p:cNvPr id="38" name="Text Placeholder 16"/>
          <p:cNvSpPr txBox="1">
            <a:spLocks/>
          </p:cNvSpPr>
          <p:nvPr/>
        </p:nvSpPr>
        <p:spPr>
          <a:xfrm>
            <a:off x="4863273" y="2702393"/>
            <a:ext cx="3918021" cy="408125"/>
          </a:xfrm>
          <a:prstGeom prst="rect">
            <a:avLst/>
          </a:prstGeom>
        </p:spPr>
        <p:txBody>
          <a:bodyPr vert="horz" lIns="91440" tIns="45720" rIns="91440" bIns="45720" rtlCol="0">
            <a:noAutofit/>
          </a:bodyPr>
          <a:lstStyle>
            <a:lvl1pPr marL="0" indent="0" algn="l" defTabSz="914400" rtl="0" eaLnBrk="1" latinLnBrk="0" hangingPunct="1">
              <a:lnSpc>
                <a:spcPct val="114000"/>
              </a:lnSpc>
              <a:spcBef>
                <a:spcPct val="20000"/>
              </a:spcBef>
              <a:buFont typeface="+mj-lt"/>
              <a:buNone/>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vl2pPr marL="971550" indent="-514350" algn="l" defTabSz="914400" rtl="0" eaLnBrk="1" latinLnBrk="0" hangingPunct="1">
              <a:spcBef>
                <a:spcPct val="20000"/>
              </a:spcBef>
              <a:buFont typeface="Arial" panose="020B0604020202020204" pitchFamily="34"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2pPr>
            <a:lvl3pPr marL="1485900" indent="-571500" algn="l" defTabSz="914400" rtl="0" eaLnBrk="1" latinLnBrk="0" hangingPunct="1">
              <a:spcBef>
                <a:spcPct val="20000"/>
              </a:spcBef>
              <a:buFont typeface="Courier New" panose="02070309020205020404" pitchFamily="49"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3pPr>
            <a:lvl4pPr marL="1974850" indent="-539750" algn="l" defTabSz="914400" rtl="0" eaLnBrk="1" latinLnBrk="0" hangingPunct="1">
              <a:spcBef>
                <a:spcPct val="20000"/>
              </a:spcBef>
              <a:buFont typeface="Wingdings" panose="05000000000000000000" pitchFamily="2" charset="2"/>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4pPr>
            <a:lvl5pPr marL="2514600" indent="-539750" algn="l" defTabSz="914400" rtl="0" eaLnBrk="1" latinLnBrk="0" hangingPunct="1">
              <a:spcBef>
                <a:spcPct val="20000"/>
              </a:spcBef>
              <a:buFont typeface="Courier New" panose="02070309020205020404" pitchFamily="49" charset="0"/>
              <a:buChar char="o"/>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r>
              <a:rPr lang="en-GB" sz="1700" dirty="0">
                <a:solidFill>
                  <a:srgbClr val="1F497D">
                    <a:lumMod val="50000"/>
                  </a:srgbClr>
                </a:solidFill>
              </a:rPr>
              <a:t>2</a:t>
            </a:r>
            <a:r>
              <a:rPr lang="en-GB" sz="1700" dirty="0" smtClean="0">
                <a:solidFill>
                  <a:srgbClr val="1F497D">
                    <a:lumMod val="50000"/>
                  </a:srgbClr>
                </a:solidFill>
              </a:rPr>
              <a:t>. Why do you think this?</a:t>
            </a:r>
            <a:endParaRPr kumimoji="0" lang="en-US" sz="1700" b="0" i="0" u="none" strike="noStrike" kern="1200" cap="none" spc="0" normalizeH="0" baseline="0" noProof="0" dirty="0" smtClean="0">
              <a:ln>
                <a:noFill/>
              </a:ln>
              <a:solidFill>
                <a:srgbClr val="1F497D">
                  <a:lumMod val="50000"/>
                </a:srgbClr>
              </a:solidFill>
              <a:effectLst/>
              <a:uLnTx/>
              <a:uFillTx/>
            </a:endParaRPr>
          </a:p>
        </p:txBody>
      </p:sp>
      <p:grpSp>
        <p:nvGrpSpPr>
          <p:cNvPr id="39" name="Group 38"/>
          <p:cNvGrpSpPr/>
          <p:nvPr/>
        </p:nvGrpSpPr>
        <p:grpSpPr>
          <a:xfrm>
            <a:off x="7743825" y="64652"/>
            <a:ext cx="1400175" cy="1259840"/>
            <a:chOff x="5248275" y="3295015"/>
            <a:chExt cx="1400175" cy="1259840"/>
          </a:xfrm>
        </p:grpSpPr>
        <p:sp>
          <p:nvSpPr>
            <p:cNvPr id="40" name="Oval 39"/>
            <p:cNvSpPr>
              <a:spLocks noChangeAspect="1"/>
            </p:cNvSpPr>
            <p:nvPr/>
          </p:nvSpPr>
          <p:spPr>
            <a:xfrm>
              <a:off x="5314950" y="3295015"/>
              <a:ext cx="1259840" cy="1259840"/>
            </a:xfrm>
            <a:prstGeom prst="ellipse">
              <a:avLst/>
            </a:prstGeom>
            <a:solidFill>
              <a:srgbClr val="D3CDB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1" name="Text Box 29"/>
            <p:cNvSpPr txBox="1"/>
            <p:nvPr/>
          </p:nvSpPr>
          <p:spPr>
            <a:xfrm>
              <a:off x="5248275" y="3574415"/>
              <a:ext cx="1400175" cy="719034"/>
            </a:xfrm>
            <a:prstGeom prst="rect">
              <a:avLst/>
            </a:prstGeom>
            <a:noFill/>
            <a:ln w="6350">
              <a:noFill/>
            </a:ln>
          </p:spPr>
          <p:txBody>
            <a:bodyPr rot="0" spcFirstLastPara="0" vert="horz" wrap="square" lIns="36000" tIns="36000" rIns="36000" bIns="36000" numCol="1" spcCol="0" rtlCol="0" fromWordArt="0" anchor="t" anchorCtr="0" forceAA="0" compatLnSpc="1">
              <a:prstTxWarp prst="textNoShape">
                <a:avLst/>
              </a:prstTxWarp>
              <a:spAutoFit/>
            </a:bodyPr>
            <a:lstStyle/>
            <a:p>
              <a:pPr algn="ctr">
                <a:spcAft>
                  <a:spcPts val="0"/>
                </a:spcAft>
              </a:pPr>
              <a:r>
                <a:rPr lang="en-GB" sz="1400" b="1" dirty="0" smtClean="0">
                  <a:solidFill>
                    <a:srgbClr val="006580"/>
                  </a:solidFill>
                  <a:effectLst/>
                  <a:latin typeface="Calibri" panose="020F0502020204030204" pitchFamily="34" charset="0"/>
                  <a:ea typeface="Calibri" panose="020F0502020204030204" pitchFamily="34" charset="0"/>
                  <a:cs typeface="Times New Roman" panose="02020603050405020304" pitchFamily="18" charset="0"/>
                </a:rPr>
                <a:t>Two-tier</a:t>
              </a:r>
            </a:p>
            <a:p>
              <a:pPr algn="ctr">
                <a:spcAft>
                  <a:spcPts val="0"/>
                </a:spcAft>
              </a:pPr>
              <a:r>
                <a:rPr lang="en-GB" sz="1400" b="1" dirty="0">
                  <a:solidFill>
                    <a:srgbClr val="006580"/>
                  </a:solidFill>
                  <a:latin typeface="Calibri" panose="020F0502020204030204" pitchFamily="34" charset="0"/>
                  <a:ea typeface="Calibri" panose="020F0502020204030204" pitchFamily="34" charset="0"/>
                  <a:cs typeface="Times New Roman" panose="02020603050405020304" pitchFamily="18" charset="0"/>
                </a:rPr>
                <a:t>m</a:t>
              </a:r>
              <a:r>
                <a:rPr lang="en-GB" sz="1400" b="1" dirty="0" smtClean="0">
                  <a:solidFill>
                    <a:srgbClr val="006580"/>
                  </a:solidFill>
                  <a:effectLst/>
                  <a:latin typeface="Calibri" panose="020F0502020204030204" pitchFamily="34" charset="0"/>
                  <a:ea typeface="Calibri" panose="020F0502020204030204" pitchFamily="34" charset="0"/>
                  <a:cs typeface="Times New Roman" panose="02020603050405020304" pitchFamily="18" charset="0"/>
                </a:rPr>
                <a:t>ultiple</a:t>
              </a:r>
            </a:p>
            <a:p>
              <a:pPr algn="ctr">
                <a:spcAft>
                  <a:spcPts val="0"/>
                </a:spcAft>
              </a:pPr>
              <a:r>
                <a:rPr lang="en-GB" sz="1400" b="1" dirty="0" smtClean="0">
                  <a:solidFill>
                    <a:srgbClr val="006580"/>
                  </a:solidFill>
                  <a:effectLst/>
                  <a:latin typeface="Calibri" panose="020F0502020204030204" pitchFamily="34" charset="0"/>
                  <a:ea typeface="Calibri" panose="020F0502020204030204" pitchFamily="34" charset="0"/>
                  <a:cs typeface="Times New Roman" panose="02020603050405020304" pitchFamily="18" charset="0"/>
                </a:rPr>
                <a:t>choice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1021907934"/>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0" y="645638"/>
            <a:ext cx="9150889" cy="6212362"/>
          </a:xfrm>
          <a:prstGeom prst="rect">
            <a:avLst/>
          </a:prstGeom>
        </p:spPr>
      </p:pic>
      <p:sp>
        <p:nvSpPr>
          <p:cNvPr id="10" name="Title 1"/>
          <p:cNvSpPr txBox="1">
            <a:spLocks/>
          </p:cNvSpPr>
          <p:nvPr/>
        </p:nvSpPr>
        <p:spPr>
          <a:xfrm>
            <a:off x="143751" y="26336"/>
            <a:ext cx="8820737" cy="576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000" b="1"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stStyle>
          <a:p>
            <a:pPr lvl="0">
              <a:defRPr/>
            </a:pPr>
            <a:r>
              <a:rPr lang="en-GB" dirty="0" smtClean="0"/>
              <a:t>Sugar solution</a:t>
            </a:r>
            <a:endParaRPr kumimoji="0" lang="en-GB" sz="200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 name="Text Placeholder 16"/>
          <p:cNvSpPr txBox="1">
            <a:spLocks/>
          </p:cNvSpPr>
          <p:nvPr/>
        </p:nvSpPr>
        <p:spPr>
          <a:xfrm>
            <a:off x="307887" y="863125"/>
            <a:ext cx="5418658" cy="2603049"/>
          </a:xfrm>
          <a:prstGeom prst="rect">
            <a:avLst/>
          </a:prstGeom>
        </p:spPr>
        <p:txBody>
          <a:bodyPr vert="horz" lIns="91440" tIns="45720" rIns="91440" bIns="45720" rtlCol="0">
            <a:normAutofit/>
          </a:bodyPr>
          <a:lstStyle>
            <a:lvl1pPr marL="0" indent="0" algn="l" defTabSz="914400" rtl="0" eaLnBrk="1" latinLnBrk="0" hangingPunct="1">
              <a:lnSpc>
                <a:spcPct val="114000"/>
              </a:lnSpc>
              <a:spcBef>
                <a:spcPct val="20000"/>
              </a:spcBef>
              <a:buFont typeface="+mj-lt"/>
              <a:buNone/>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vl2pPr marL="971550" indent="-514350" algn="l" defTabSz="914400" rtl="0" eaLnBrk="1" latinLnBrk="0" hangingPunct="1">
              <a:spcBef>
                <a:spcPct val="20000"/>
              </a:spcBef>
              <a:buFont typeface="Arial" panose="020B0604020202020204" pitchFamily="34"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2pPr>
            <a:lvl3pPr marL="1485900" indent="-571500" algn="l" defTabSz="914400" rtl="0" eaLnBrk="1" latinLnBrk="0" hangingPunct="1">
              <a:spcBef>
                <a:spcPct val="20000"/>
              </a:spcBef>
              <a:buFont typeface="Courier New" panose="02070309020205020404" pitchFamily="49"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3pPr>
            <a:lvl4pPr marL="1974850" indent="-539750" algn="l" defTabSz="914400" rtl="0" eaLnBrk="1" latinLnBrk="0" hangingPunct="1">
              <a:spcBef>
                <a:spcPct val="20000"/>
              </a:spcBef>
              <a:buFont typeface="Wingdings" panose="05000000000000000000" pitchFamily="2" charset="2"/>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4pPr>
            <a:lvl5pPr marL="2514600" indent="-539750" algn="l" defTabSz="914400" rtl="0" eaLnBrk="1" latinLnBrk="0" hangingPunct="1">
              <a:spcBef>
                <a:spcPct val="20000"/>
              </a:spcBef>
              <a:buFont typeface="Courier New" panose="02070309020205020404" pitchFamily="49" charset="0"/>
              <a:buChar char="o"/>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spcAft>
                <a:spcPts val="2400"/>
              </a:spcAft>
              <a:defRPr/>
            </a:pPr>
            <a:r>
              <a:rPr lang="en-GB" dirty="0"/>
              <a:t>A teaspoon of sugar is dissolved in a glass of water making a sugar solution.</a:t>
            </a:r>
          </a:p>
          <a:p>
            <a:pPr lvl="0">
              <a:spcAft>
                <a:spcPts val="2400"/>
              </a:spcAft>
              <a:defRPr/>
            </a:pPr>
            <a:r>
              <a:rPr lang="en-GB" dirty="0"/>
              <a:t>Read the statements in the table.</a:t>
            </a:r>
          </a:p>
          <a:p>
            <a:pPr lvl="0">
              <a:spcAft>
                <a:spcPts val="2400"/>
              </a:spcAft>
              <a:defRPr/>
            </a:pPr>
            <a:r>
              <a:rPr lang="en-GB" dirty="0"/>
              <a:t>What is your decision for each statement?</a:t>
            </a:r>
            <a:endParaRPr kumimoji="0" lang="en-US" sz="1800" b="0" i="0" u="none" strike="noStrike" kern="1200" cap="none" spc="0" normalizeH="0" baseline="0" noProof="0" dirty="0" smtClean="0">
              <a:ln>
                <a:noFill/>
              </a:ln>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 name="Rectangle 11"/>
          <p:cNvSpPr/>
          <p:nvPr/>
        </p:nvSpPr>
        <p:spPr>
          <a:xfrm>
            <a:off x="307887" y="3509476"/>
            <a:ext cx="5687471"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307887" y="4169294"/>
            <a:ext cx="5687471"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307887" y="4829112"/>
            <a:ext cx="5687471"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307887" y="5488930"/>
            <a:ext cx="5687471"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p:cNvSpPr txBox="1"/>
          <p:nvPr/>
        </p:nvSpPr>
        <p:spPr>
          <a:xfrm>
            <a:off x="345062" y="3597210"/>
            <a:ext cx="319176" cy="369332"/>
          </a:xfrm>
          <a:prstGeom prst="rect">
            <a:avLst/>
          </a:prstGeom>
          <a:noFill/>
        </p:spPr>
        <p:txBody>
          <a:bodyPr wrap="square" rtlCol="0">
            <a:spAutoFit/>
          </a:bodyPr>
          <a:lstStyle/>
          <a:p>
            <a:pPr algn="ctr"/>
            <a:r>
              <a:rPr lang="en-GB" dirty="0">
                <a:solidFill>
                  <a:srgbClr val="10253F"/>
                </a:solidFill>
                <a:latin typeface="Verdana" panose="020B0604030504040204" pitchFamily="34" charset="0"/>
                <a:ea typeface="Verdana" panose="020B0604030504040204" pitchFamily="34" charset="0"/>
              </a:rPr>
              <a:t>1</a:t>
            </a:r>
          </a:p>
        </p:txBody>
      </p:sp>
      <p:sp>
        <p:nvSpPr>
          <p:cNvPr id="17" name="TextBox 16"/>
          <p:cNvSpPr txBox="1"/>
          <p:nvPr/>
        </p:nvSpPr>
        <p:spPr>
          <a:xfrm>
            <a:off x="664238" y="3594881"/>
            <a:ext cx="5331120" cy="369332"/>
          </a:xfrm>
          <a:prstGeom prst="rect">
            <a:avLst/>
          </a:prstGeom>
          <a:noFill/>
        </p:spPr>
        <p:txBody>
          <a:bodyPr wrap="square" rtlCol="0" anchor="ctr" anchorCtr="0">
            <a:noAutofit/>
          </a:bodyPr>
          <a:lstStyle/>
          <a:p>
            <a:r>
              <a:rPr lang="en-GB" sz="1700" dirty="0" smtClean="0">
                <a:solidFill>
                  <a:srgbClr val="10253F"/>
                </a:solidFill>
                <a:latin typeface="Verdana" panose="020B0604030504040204" pitchFamily="34" charset="0"/>
                <a:ea typeface="Verdana" panose="020B0604030504040204" pitchFamily="34" charset="0"/>
              </a:rPr>
              <a:t>The </a:t>
            </a:r>
            <a:r>
              <a:rPr lang="en-GB" sz="1700" dirty="0">
                <a:solidFill>
                  <a:srgbClr val="10253F"/>
                </a:solidFill>
                <a:latin typeface="Verdana" panose="020B0604030504040204" pitchFamily="34" charset="0"/>
                <a:ea typeface="Verdana" panose="020B0604030504040204" pitchFamily="34" charset="0"/>
              </a:rPr>
              <a:t>solution includes sugar in the liquid state</a:t>
            </a:r>
            <a:r>
              <a:rPr lang="en-GB" sz="1700" dirty="0" smtClean="0">
                <a:solidFill>
                  <a:srgbClr val="10253F"/>
                </a:solidFill>
                <a:latin typeface="Verdana" panose="020B0604030504040204" pitchFamily="34" charset="0"/>
                <a:ea typeface="Verdana" panose="020B0604030504040204" pitchFamily="34" charset="0"/>
              </a:rPr>
              <a:t>.</a:t>
            </a:r>
            <a:endParaRPr lang="en-GB" sz="1700" dirty="0">
              <a:solidFill>
                <a:srgbClr val="10253F"/>
              </a:solidFill>
              <a:latin typeface="Verdana" panose="020B0604030504040204" pitchFamily="34" charset="0"/>
              <a:ea typeface="Verdana" panose="020B0604030504040204" pitchFamily="34" charset="0"/>
            </a:endParaRPr>
          </a:p>
        </p:txBody>
      </p:sp>
      <p:sp>
        <p:nvSpPr>
          <p:cNvPr id="18" name="TextBox 17"/>
          <p:cNvSpPr txBox="1"/>
          <p:nvPr/>
        </p:nvSpPr>
        <p:spPr>
          <a:xfrm>
            <a:off x="345062" y="4254628"/>
            <a:ext cx="319176" cy="369332"/>
          </a:xfrm>
          <a:prstGeom prst="rect">
            <a:avLst/>
          </a:prstGeom>
          <a:noFill/>
        </p:spPr>
        <p:txBody>
          <a:bodyPr wrap="square" rtlCol="0">
            <a:spAutoFit/>
          </a:bodyPr>
          <a:lstStyle/>
          <a:p>
            <a:pPr algn="ctr"/>
            <a:r>
              <a:rPr lang="en-GB" dirty="0">
                <a:solidFill>
                  <a:srgbClr val="10253F"/>
                </a:solidFill>
                <a:latin typeface="Verdana" panose="020B0604030504040204" pitchFamily="34" charset="0"/>
                <a:ea typeface="Verdana" panose="020B0604030504040204" pitchFamily="34" charset="0"/>
              </a:rPr>
              <a:t>2</a:t>
            </a:r>
          </a:p>
        </p:txBody>
      </p:sp>
      <p:sp>
        <p:nvSpPr>
          <p:cNvPr id="19" name="TextBox 18"/>
          <p:cNvSpPr txBox="1"/>
          <p:nvPr/>
        </p:nvSpPr>
        <p:spPr>
          <a:xfrm>
            <a:off x="664237" y="4252299"/>
            <a:ext cx="5331120" cy="369332"/>
          </a:xfrm>
          <a:prstGeom prst="rect">
            <a:avLst/>
          </a:prstGeom>
          <a:noFill/>
        </p:spPr>
        <p:txBody>
          <a:bodyPr wrap="square" rtlCol="0" anchor="ctr" anchorCtr="0">
            <a:noAutofit/>
          </a:bodyPr>
          <a:lstStyle/>
          <a:p>
            <a:r>
              <a:rPr lang="en-GB" sz="1700" dirty="0">
                <a:solidFill>
                  <a:srgbClr val="10253F"/>
                </a:solidFill>
                <a:latin typeface="Verdana" panose="020B0604030504040204" pitchFamily="34" charset="0"/>
                <a:ea typeface="Verdana" panose="020B0604030504040204" pitchFamily="34" charset="0"/>
              </a:rPr>
              <a:t>You cannot see sugar in the solution, so it is not there.</a:t>
            </a:r>
          </a:p>
        </p:txBody>
      </p:sp>
      <p:sp>
        <p:nvSpPr>
          <p:cNvPr id="20" name="TextBox 19"/>
          <p:cNvSpPr txBox="1"/>
          <p:nvPr/>
        </p:nvSpPr>
        <p:spPr>
          <a:xfrm>
            <a:off x="345062" y="4914446"/>
            <a:ext cx="319176" cy="369332"/>
          </a:xfrm>
          <a:prstGeom prst="rect">
            <a:avLst/>
          </a:prstGeom>
          <a:noFill/>
        </p:spPr>
        <p:txBody>
          <a:bodyPr wrap="square" rtlCol="0">
            <a:spAutoFit/>
          </a:bodyPr>
          <a:lstStyle/>
          <a:p>
            <a:pPr algn="ctr"/>
            <a:r>
              <a:rPr lang="en-GB" dirty="0">
                <a:solidFill>
                  <a:srgbClr val="10253F"/>
                </a:solidFill>
                <a:latin typeface="Verdana" panose="020B0604030504040204" pitchFamily="34" charset="0"/>
                <a:ea typeface="Verdana" panose="020B0604030504040204" pitchFamily="34" charset="0"/>
              </a:rPr>
              <a:t>3</a:t>
            </a:r>
          </a:p>
        </p:txBody>
      </p:sp>
      <p:sp>
        <p:nvSpPr>
          <p:cNvPr id="21" name="TextBox 20"/>
          <p:cNvSpPr txBox="1"/>
          <p:nvPr/>
        </p:nvSpPr>
        <p:spPr>
          <a:xfrm>
            <a:off x="622992" y="4912117"/>
            <a:ext cx="5331120" cy="369332"/>
          </a:xfrm>
          <a:prstGeom prst="rect">
            <a:avLst/>
          </a:prstGeom>
          <a:noFill/>
        </p:spPr>
        <p:txBody>
          <a:bodyPr wrap="square" rtlCol="0" anchor="ctr" anchorCtr="0">
            <a:noAutofit/>
          </a:bodyPr>
          <a:lstStyle/>
          <a:p>
            <a:r>
              <a:rPr lang="en-GB" sz="1700" dirty="0">
                <a:solidFill>
                  <a:srgbClr val="10253F"/>
                </a:solidFill>
                <a:latin typeface="Verdana" panose="020B0604030504040204" pitchFamily="34" charset="0"/>
                <a:ea typeface="Verdana" panose="020B0604030504040204" pitchFamily="34" charset="0"/>
              </a:rPr>
              <a:t>You could taste the sugar in the solution, if it were safe to do so.</a:t>
            </a:r>
          </a:p>
        </p:txBody>
      </p:sp>
      <p:sp>
        <p:nvSpPr>
          <p:cNvPr id="22" name="TextBox 21"/>
          <p:cNvSpPr txBox="1"/>
          <p:nvPr/>
        </p:nvSpPr>
        <p:spPr>
          <a:xfrm>
            <a:off x="345062" y="5574264"/>
            <a:ext cx="319176" cy="369332"/>
          </a:xfrm>
          <a:prstGeom prst="rect">
            <a:avLst/>
          </a:prstGeom>
          <a:noFill/>
        </p:spPr>
        <p:txBody>
          <a:bodyPr wrap="square" rtlCol="0">
            <a:spAutoFit/>
          </a:bodyPr>
          <a:lstStyle/>
          <a:p>
            <a:pPr algn="ctr"/>
            <a:r>
              <a:rPr lang="en-GB" dirty="0">
                <a:solidFill>
                  <a:srgbClr val="10253F"/>
                </a:solidFill>
                <a:latin typeface="Verdana" panose="020B0604030504040204" pitchFamily="34" charset="0"/>
                <a:ea typeface="Verdana" panose="020B0604030504040204" pitchFamily="34" charset="0"/>
              </a:rPr>
              <a:t>4</a:t>
            </a:r>
          </a:p>
        </p:txBody>
      </p:sp>
      <p:sp>
        <p:nvSpPr>
          <p:cNvPr id="23" name="TextBox 22"/>
          <p:cNvSpPr txBox="1"/>
          <p:nvPr/>
        </p:nvSpPr>
        <p:spPr>
          <a:xfrm>
            <a:off x="609422" y="5571935"/>
            <a:ext cx="5331120" cy="369332"/>
          </a:xfrm>
          <a:prstGeom prst="rect">
            <a:avLst/>
          </a:prstGeom>
          <a:noFill/>
        </p:spPr>
        <p:txBody>
          <a:bodyPr wrap="square" rtlCol="0" anchor="ctr" anchorCtr="0">
            <a:noAutofit/>
          </a:bodyPr>
          <a:lstStyle/>
          <a:p>
            <a:r>
              <a:rPr lang="en-GB" sz="1700" dirty="0">
                <a:solidFill>
                  <a:srgbClr val="10253F"/>
                </a:solidFill>
                <a:latin typeface="Verdana" panose="020B0604030504040204" pitchFamily="34" charset="0"/>
                <a:ea typeface="Verdana" panose="020B0604030504040204" pitchFamily="34" charset="0"/>
              </a:rPr>
              <a:t>The sugar has reacted with the water.</a:t>
            </a:r>
          </a:p>
        </p:txBody>
      </p:sp>
      <p:grpSp>
        <p:nvGrpSpPr>
          <p:cNvPr id="24" name="Group 23"/>
          <p:cNvGrpSpPr/>
          <p:nvPr/>
        </p:nvGrpSpPr>
        <p:grpSpPr>
          <a:xfrm>
            <a:off x="6070289" y="3509476"/>
            <a:ext cx="2730061" cy="544860"/>
            <a:chOff x="5846013" y="2914258"/>
            <a:chExt cx="2954337" cy="544860"/>
          </a:xfrm>
        </p:grpSpPr>
        <p:sp>
          <p:nvSpPr>
            <p:cNvPr id="25" name="Rectangle 24"/>
            <p:cNvSpPr/>
            <p:nvPr/>
          </p:nvSpPr>
          <p:spPr>
            <a:xfrm>
              <a:off x="5846013" y="2914258"/>
              <a:ext cx="2954337"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6" name="Straight Connector 25"/>
            <p:cNvCxnSpPr/>
            <p:nvPr/>
          </p:nvCxnSpPr>
          <p:spPr>
            <a:xfrm>
              <a:off x="7323826" y="2914258"/>
              <a:ext cx="0" cy="540142"/>
            </a:xfrm>
            <a:prstGeom prst="line">
              <a:avLst/>
            </a:prstGeom>
            <a:ln w="12700">
              <a:solidFill>
                <a:srgbClr val="10253F"/>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6584919" y="2918976"/>
              <a:ext cx="0" cy="540142"/>
            </a:xfrm>
            <a:prstGeom prst="line">
              <a:avLst/>
            </a:prstGeom>
            <a:ln w="12700">
              <a:solidFill>
                <a:srgbClr val="10253F"/>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8062087" y="2916487"/>
              <a:ext cx="0" cy="540142"/>
            </a:xfrm>
            <a:prstGeom prst="line">
              <a:avLst/>
            </a:prstGeom>
            <a:ln w="12700">
              <a:solidFill>
                <a:srgbClr val="10253F"/>
              </a:solidFill>
            </a:ln>
          </p:spPr>
          <p:style>
            <a:lnRef idx="1">
              <a:schemeClr val="accent1"/>
            </a:lnRef>
            <a:fillRef idx="0">
              <a:schemeClr val="accent1"/>
            </a:fillRef>
            <a:effectRef idx="0">
              <a:schemeClr val="accent1"/>
            </a:effectRef>
            <a:fontRef idx="minor">
              <a:schemeClr val="tx1"/>
            </a:fontRef>
          </p:style>
        </p:cxnSp>
      </p:grpSp>
      <p:grpSp>
        <p:nvGrpSpPr>
          <p:cNvPr id="29" name="Group 28"/>
          <p:cNvGrpSpPr/>
          <p:nvPr/>
        </p:nvGrpSpPr>
        <p:grpSpPr>
          <a:xfrm>
            <a:off x="6070289" y="4169294"/>
            <a:ext cx="2730061" cy="544860"/>
            <a:chOff x="5846013" y="3574076"/>
            <a:chExt cx="2954337" cy="544860"/>
          </a:xfrm>
        </p:grpSpPr>
        <p:sp>
          <p:nvSpPr>
            <p:cNvPr id="30" name="Rectangle 29"/>
            <p:cNvSpPr/>
            <p:nvPr/>
          </p:nvSpPr>
          <p:spPr>
            <a:xfrm>
              <a:off x="5846013" y="3574076"/>
              <a:ext cx="2954337"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1" name="Straight Connector 30"/>
            <p:cNvCxnSpPr/>
            <p:nvPr/>
          </p:nvCxnSpPr>
          <p:spPr>
            <a:xfrm>
              <a:off x="7320305" y="3574076"/>
              <a:ext cx="0" cy="540142"/>
            </a:xfrm>
            <a:prstGeom prst="line">
              <a:avLst/>
            </a:prstGeom>
            <a:ln w="12700">
              <a:solidFill>
                <a:srgbClr val="10253F"/>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581398" y="3578794"/>
              <a:ext cx="0" cy="540142"/>
            </a:xfrm>
            <a:prstGeom prst="line">
              <a:avLst/>
            </a:prstGeom>
            <a:ln w="12700">
              <a:solidFill>
                <a:srgbClr val="10253F"/>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8058566" y="3576305"/>
              <a:ext cx="0" cy="540142"/>
            </a:xfrm>
            <a:prstGeom prst="line">
              <a:avLst/>
            </a:prstGeom>
            <a:ln w="12700">
              <a:solidFill>
                <a:srgbClr val="10253F"/>
              </a:solidFill>
            </a:ln>
          </p:spPr>
          <p:style>
            <a:lnRef idx="1">
              <a:schemeClr val="accent1"/>
            </a:lnRef>
            <a:fillRef idx="0">
              <a:schemeClr val="accent1"/>
            </a:fillRef>
            <a:effectRef idx="0">
              <a:schemeClr val="accent1"/>
            </a:effectRef>
            <a:fontRef idx="minor">
              <a:schemeClr val="tx1"/>
            </a:fontRef>
          </p:style>
        </p:cxnSp>
      </p:grpSp>
      <p:grpSp>
        <p:nvGrpSpPr>
          <p:cNvPr id="34" name="Group 33"/>
          <p:cNvGrpSpPr/>
          <p:nvPr/>
        </p:nvGrpSpPr>
        <p:grpSpPr>
          <a:xfrm>
            <a:off x="6070289" y="4829112"/>
            <a:ext cx="2730061" cy="549393"/>
            <a:chOff x="5846013" y="4233894"/>
            <a:chExt cx="2954337" cy="549393"/>
          </a:xfrm>
        </p:grpSpPr>
        <p:sp>
          <p:nvSpPr>
            <p:cNvPr id="35" name="Rectangle 34"/>
            <p:cNvSpPr/>
            <p:nvPr/>
          </p:nvSpPr>
          <p:spPr>
            <a:xfrm>
              <a:off x="5846013" y="4233894"/>
              <a:ext cx="2954337"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6" name="Straight Connector 35"/>
            <p:cNvCxnSpPr/>
            <p:nvPr/>
          </p:nvCxnSpPr>
          <p:spPr>
            <a:xfrm>
              <a:off x="7320305" y="4238427"/>
              <a:ext cx="0" cy="540142"/>
            </a:xfrm>
            <a:prstGeom prst="line">
              <a:avLst/>
            </a:prstGeom>
            <a:ln w="12700">
              <a:solidFill>
                <a:srgbClr val="10253F"/>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581398" y="4243145"/>
              <a:ext cx="0" cy="540142"/>
            </a:xfrm>
            <a:prstGeom prst="line">
              <a:avLst/>
            </a:prstGeom>
            <a:ln w="12700">
              <a:solidFill>
                <a:srgbClr val="10253F"/>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8058566" y="4240656"/>
              <a:ext cx="0" cy="540142"/>
            </a:xfrm>
            <a:prstGeom prst="line">
              <a:avLst/>
            </a:prstGeom>
            <a:ln w="12700">
              <a:solidFill>
                <a:srgbClr val="10253F"/>
              </a:solidFill>
            </a:ln>
          </p:spPr>
          <p:style>
            <a:lnRef idx="1">
              <a:schemeClr val="accent1"/>
            </a:lnRef>
            <a:fillRef idx="0">
              <a:schemeClr val="accent1"/>
            </a:fillRef>
            <a:effectRef idx="0">
              <a:schemeClr val="accent1"/>
            </a:effectRef>
            <a:fontRef idx="minor">
              <a:schemeClr val="tx1"/>
            </a:fontRef>
          </p:style>
        </p:cxnSp>
      </p:grpSp>
      <p:grpSp>
        <p:nvGrpSpPr>
          <p:cNvPr id="39" name="Group 38"/>
          <p:cNvGrpSpPr/>
          <p:nvPr/>
        </p:nvGrpSpPr>
        <p:grpSpPr>
          <a:xfrm>
            <a:off x="6070289" y="5486530"/>
            <a:ext cx="2730061" cy="544860"/>
            <a:chOff x="5846013" y="4891312"/>
            <a:chExt cx="2954337" cy="544860"/>
          </a:xfrm>
        </p:grpSpPr>
        <p:sp>
          <p:nvSpPr>
            <p:cNvPr id="40" name="Rectangle 39"/>
            <p:cNvSpPr/>
            <p:nvPr/>
          </p:nvSpPr>
          <p:spPr>
            <a:xfrm>
              <a:off x="5846013" y="4893712"/>
              <a:ext cx="2954337"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1" name="Straight Connector 40"/>
            <p:cNvCxnSpPr/>
            <p:nvPr/>
          </p:nvCxnSpPr>
          <p:spPr>
            <a:xfrm>
              <a:off x="7320305" y="4891312"/>
              <a:ext cx="0" cy="540142"/>
            </a:xfrm>
            <a:prstGeom prst="line">
              <a:avLst/>
            </a:prstGeom>
            <a:ln w="12700">
              <a:solidFill>
                <a:srgbClr val="10253F"/>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6581398" y="4896030"/>
              <a:ext cx="0" cy="540142"/>
            </a:xfrm>
            <a:prstGeom prst="line">
              <a:avLst/>
            </a:prstGeom>
            <a:ln w="12700">
              <a:solidFill>
                <a:srgbClr val="10253F"/>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8058566" y="4893541"/>
              <a:ext cx="0" cy="540142"/>
            </a:xfrm>
            <a:prstGeom prst="line">
              <a:avLst/>
            </a:prstGeom>
            <a:ln w="12700">
              <a:solidFill>
                <a:srgbClr val="10253F"/>
              </a:solidFill>
            </a:ln>
          </p:spPr>
          <p:style>
            <a:lnRef idx="1">
              <a:schemeClr val="accent1"/>
            </a:lnRef>
            <a:fillRef idx="0">
              <a:schemeClr val="accent1"/>
            </a:fillRef>
            <a:effectRef idx="0">
              <a:schemeClr val="accent1"/>
            </a:effectRef>
            <a:fontRef idx="minor">
              <a:schemeClr val="tx1"/>
            </a:fontRef>
          </p:style>
        </p:cxnSp>
      </p:grpSp>
      <p:grpSp>
        <p:nvGrpSpPr>
          <p:cNvPr id="44" name="Group 43"/>
          <p:cNvGrpSpPr/>
          <p:nvPr/>
        </p:nvGrpSpPr>
        <p:grpSpPr>
          <a:xfrm>
            <a:off x="6070289" y="2554178"/>
            <a:ext cx="2730061" cy="838779"/>
            <a:chOff x="5846013" y="2252879"/>
            <a:chExt cx="2954337" cy="544860"/>
          </a:xfrm>
        </p:grpSpPr>
        <p:sp>
          <p:nvSpPr>
            <p:cNvPr id="45" name="Rectangle 44"/>
            <p:cNvSpPr/>
            <p:nvPr/>
          </p:nvSpPr>
          <p:spPr>
            <a:xfrm>
              <a:off x="5846013" y="2252879"/>
              <a:ext cx="2954337" cy="540142"/>
            </a:xfrm>
            <a:prstGeom prst="rect">
              <a:avLst/>
            </a:prstGeom>
            <a:solidFill>
              <a:srgbClr val="FAFAEA"/>
            </a:solidFill>
            <a:ln w="12700">
              <a:solidFill>
                <a:srgbClr val="1025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6" name="Straight Connector 45"/>
            <p:cNvCxnSpPr/>
            <p:nvPr/>
          </p:nvCxnSpPr>
          <p:spPr>
            <a:xfrm>
              <a:off x="7323826" y="2252879"/>
              <a:ext cx="0" cy="540142"/>
            </a:xfrm>
            <a:prstGeom prst="line">
              <a:avLst/>
            </a:prstGeom>
            <a:ln w="12700">
              <a:solidFill>
                <a:srgbClr val="10253F"/>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6584919" y="2257597"/>
              <a:ext cx="0" cy="540142"/>
            </a:xfrm>
            <a:prstGeom prst="line">
              <a:avLst/>
            </a:prstGeom>
            <a:ln w="12700">
              <a:solidFill>
                <a:srgbClr val="10253F"/>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8062087" y="2255108"/>
              <a:ext cx="0" cy="540142"/>
            </a:xfrm>
            <a:prstGeom prst="line">
              <a:avLst/>
            </a:prstGeom>
            <a:ln w="12700">
              <a:solidFill>
                <a:srgbClr val="10253F"/>
              </a:solidFill>
            </a:ln>
          </p:spPr>
          <p:style>
            <a:lnRef idx="1">
              <a:schemeClr val="accent1"/>
            </a:lnRef>
            <a:fillRef idx="0">
              <a:schemeClr val="accent1"/>
            </a:fillRef>
            <a:effectRef idx="0">
              <a:schemeClr val="accent1"/>
            </a:effectRef>
            <a:fontRef idx="minor">
              <a:schemeClr val="tx1"/>
            </a:fontRef>
          </p:style>
        </p:cxnSp>
      </p:grpSp>
      <p:sp>
        <p:nvSpPr>
          <p:cNvPr id="49" name="TextBox 48"/>
          <p:cNvSpPr txBox="1"/>
          <p:nvPr/>
        </p:nvSpPr>
        <p:spPr>
          <a:xfrm>
            <a:off x="6070289" y="2557861"/>
            <a:ext cx="684000" cy="830997"/>
          </a:xfrm>
          <a:prstGeom prst="rect">
            <a:avLst/>
          </a:prstGeom>
          <a:noFill/>
          <a:ln w="12700">
            <a:solidFill>
              <a:srgbClr val="10253F"/>
            </a:solidFill>
          </a:ln>
        </p:spPr>
        <p:txBody>
          <a:bodyPr wrap="square" rtlCol="0">
            <a:spAutoFit/>
          </a:bodyPr>
          <a:lstStyle/>
          <a:p>
            <a:pPr algn="ctr"/>
            <a:r>
              <a:rPr lang="en-GB" sz="1200" dirty="0" smtClean="0">
                <a:solidFill>
                  <a:srgbClr val="10253F"/>
                </a:solidFill>
                <a:latin typeface="Verdana" panose="020B0604030504040204" pitchFamily="34" charset="0"/>
                <a:ea typeface="Verdana" panose="020B0604030504040204" pitchFamily="34" charset="0"/>
              </a:rPr>
              <a:t>I am </a:t>
            </a:r>
            <a:r>
              <a:rPr lang="en-GB" sz="1200" b="1" dirty="0" smtClean="0">
                <a:solidFill>
                  <a:srgbClr val="10253F"/>
                </a:solidFill>
                <a:latin typeface="Verdana" panose="020B0604030504040204" pitchFamily="34" charset="0"/>
                <a:ea typeface="Verdana" panose="020B0604030504040204" pitchFamily="34" charset="0"/>
              </a:rPr>
              <a:t>sure</a:t>
            </a:r>
            <a:r>
              <a:rPr lang="en-GB" sz="1200" dirty="0" smtClean="0">
                <a:solidFill>
                  <a:srgbClr val="10253F"/>
                </a:solidFill>
                <a:latin typeface="Verdana" panose="020B0604030504040204" pitchFamily="34" charset="0"/>
                <a:ea typeface="Verdana" panose="020B0604030504040204" pitchFamily="34" charset="0"/>
              </a:rPr>
              <a:t> this is right</a:t>
            </a:r>
            <a:endParaRPr lang="en-GB" sz="1200" dirty="0">
              <a:solidFill>
                <a:srgbClr val="10253F"/>
              </a:solidFill>
              <a:latin typeface="Verdana" panose="020B0604030504040204" pitchFamily="34" charset="0"/>
              <a:ea typeface="Verdana" panose="020B0604030504040204" pitchFamily="34" charset="0"/>
            </a:endParaRPr>
          </a:p>
        </p:txBody>
      </p:sp>
      <p:sp>
        <p:nvSpPr>
          <p:cNvPr id="50" name="TextBox 49"/>
          <p:cNvSpPr txBox="1"/>
          <p:nvPr/>
        </p:nvSpPr>
        <p:spPr>
          <a:xfrm>
            <a:off x="6756237" y="2557861"/>
            <a:ext cx="684000" cy="830997"/>
          </a:xfrm>
          <a:prstGeom prst="rect">
            <a:avLst/>
          </a:prstGeom>
          <a:noFill/>
          <a:ln w="12700">
            <a:solidFill>
              <a:srgbClr val="10253F"/>
            </a:solidFill>
          </a:ln>
        </p:spPr>
        <p:txBody>
          <a:bodyPr wrap="square" rtlCol="0">
            <a:spAutoFit/>
          </a:bodyPr>
          <a:lstStyle/>
          <a:p>
            <a:pPr algn="ctr"/>
            <a:r>
              <a:rPr lang="en-GB" sz="1200" dirty="0" smtClean="0">
                <a:solidFill>
                  <a:srgbClr val="10253F"/>
                </a:solidFill>
                <a:latin typeface="Verdana" panose="020B0604030504040204" pitchFamily="34" charset="0"/>
                <a:ea typeface="Verdana" panose="020B0604030504040204" pitchFamily="34" charset="0"/>
              </a:rPr>
              <a:t>I </a:t>
            </a:r>
            <a:r>
              <a:rPr lang="en-GB" sz="1200" b="1" dirty="0" smtClean="0">
                <a:solidFill>
                  <a:srgbClr val="10253F"/>
                </a:solidFill>
                <a:latin typeface="Verdana" panose="020B0604030504040204" pitchFamily="34" charset="0"/>
                <a:ea typeface="Verdana" panose="020B0604030504040204" pitchFamily="34" charset="0"/>
              </a:rPr>
              <a:t>think</a:t>
            </a:r>
            <a:r>
              <a:rPr lang="en-GB" sz="1200" dirty="0" smtClean="0">
                <a:solidFill>
                  <a:srgbClr val="10253F"/>
                </a:solidFill>
                <a:latin typeface="Verdana" panose="020B0604030504040204" pitchFamily="34" charset="0"/>
                <a:ea typeface="Verdana" panose="020B0604030504040204" pitchFamily="34" charset="0"/>
              </a:rPr>
              <a:t> this is right</a:t>
            </a:r>
            <a:endParaRPr lang="en-GB" sz="1200" dirty="0">
              <a:solidFill>
                <a:srgbClr val="10253F"/>
              </a:solidFill>
              <a:latin typeface="Verdana" panose="020B0604030504040204" pitchFamily="34" charset="0"/>
              <a:ea typeface="Verdana" panose="020B0604030504040204" pitchFamily="34" charset="0"/>
            </a:endParaRPr>
          </a:p>
        </p:txBody>
      </p:sp>
      <p:sp>
        <p:nvSpPr>
          <p:cNvPr id="51" name="TextBox 50"/>
          <p:cNvSpPr txBox="1"/>
          <p:nvPr/>
        </p:nvSpPr>
        <p:spPr>
          <a:xfrm>
            <a:off x="7435318" y="2557861"/>
            <a:ext cx="684000" cy="830997"/>
          </a:xfrm>
          <a:prstGeom prst="rect">
            <a:avLst/>
          </a:prstGeom>
          <a:noFill/>
          <a:ln w="12700">
            <a:solidFill>
              <a:srgbClr val="10253F"/>
            </a:solidFill>
          </a:ln>
        </p:spPr>
        <p:txBody>
          <a:bodyPr wrap="square" rtlCol="0">
            <a:spAutoFit/>
          </a:bodyPr>
          <a:lstStyle/>
          <a:p>
            <a:pPr algn="ctr"/>
            <a:r>
              <a:rPr lang="en-GB" sz="1200" dirty="0" smtClean="0">
                <a:solidFill>
                  <a:srgbClr val="10253F"/>
                </a:solidFill>
                <a:latin typeface="Verdana" panose="020B0604030504040204" pitchFamily="34" charset="0"/>
                <a:ea typeface="Verdana" panose="020B0604030504040204" pitchFamily="34" charset="0"/>
              </a:rPr>
              <a:t>I </a:t>
            </a:r>
            <a:r>
              <a:rPr lang="en-GB" sz="1200" b="1" dirty="0" smtClean="0">
                <a:solidFill>
                  <a:srgbClr val="10253F"/>
                </a:solidFill>
                <a:latin typeface="Verdana" panose="020B0604030504040204" pitchFamily="34" charset="0"/>
                <a:ea typeface="Verdana" panose="020B0604030504040204" pitchFamily="34" charset="0"/>
              </a:rPr>
              <a:t>think</a:t>
            </a:r>
            <a:r>
              <a:rPr lang="en-GB" sz="1200" dirty="0" smtClean="0">
                <a:solidFill>
                  <a:srgbClr val="10253F"/>
                </a:solidFill>
                <a:latin typeface="Verdana" panose="020B0604030504040204" pitchFamily="34" charset="0"/>
                <a:ea typeface="Verdana" panose="020B0604030504040204" pitchFamily="34" charset="0"/>
              </a:rPr>
              <a:t> this is wrong</a:t>
            </a:r>
            <a:endParaRPr lang="en-GB" sz="1200" dirty="0">
              <a:solidFill>
                <a:srgbClr val="10253F"/>
              </a:solidFill>
              <a:latin typeface="Verdana" panose="020B0604030504040204" pitchFamily="34" charset="0"/>
              <a:ea typeface="Verdana" panose="020B0604030504040204" pitchFamily="34" charset="0"/>
            </a:endParaRPr>
          </a:p>
        </p:txBody>
      </p:sp>
      <p:sp>
        <p:nvSpPr>
          <p:cNvPr id="52" name="TextBox 51"/>
          <p:cNvSpPr txBox="1"/>
          <p:nvPr/>
        </p:nvSpPr>
        <p:spPr>
          <a:xfrm>
            <a:off x="8118580" y="2557861"/>
            <a:ext cx="684000" cy="830997"/>
          </a:xfrm>
          <a:prstGeom prst="rect">
            <a:avLst/>
          </a:prstGeom>
          <a:noFill/>
          <a:ln w="12700">
            <a:solidFill>
              <a:srgbClr val="10253F"/>
            </a:solidFill>
          </a:ln>
        </p:spPr>
        <p:txBody>
          <a:bodyPr wrap="square" rtlCol="0">
            <a:spAutoFit/>
          </a:bodyPr>
          <a:lstStyle/>
          <a:p>
            <a:pPr algn="ctr"/>
            <a:r>
              <a:rPr lang="en-GB" sz="1200" dirty="0" smtClean="0">
                <a:solidFill>
                  <a:srgbClr val="10253F"/>
                </a:solidFill>
                <a:latin typeface="Verdana" panose="020B0604030504040204" pitchFamily="34" charset="0"/>
                <a:ea typeface="Verdana" panose="020B0604030504040204" pitchFamily="34" charset="0"/>
              </a:rPr>
              <a:t>I am </a:t>
            </a:r>
            <a:r>
              <a:rPr lang="en-GB" sz="1200" b="1" dirty="0" smtClean="0">
                <a:solidFill>
                  <a:srgbClr val="10253F"/>
                </a:solidFill>
                <a:latin typeface="Verdana" panose="020B0604030504040204" pitchFamily="34" charset="0"/>
                <a:ea typeface="Verdana" panose="020B0604030504040204" pitchFamily="34" charset="0"/>
              </a:rPr>
              <a:t>sure</a:t>
            </a:r>
            <a:r>
              <a:rPr lang="en-GB" sz="1200" dirty="0" smtClean="0">
                <a:solidFill>
                  <a:srgbClr val="10253F"/>
                </a:solidFill>
                <a:latin typeface="Verdana" panose="020B0604030504040204" pitchFamily="34" charset="0"/>
                <a:ea typeface="Verdana" panose="020B0604030504040204" pitchFamily="34" charset="0"/>
              </a:rPr>
              <a:t> this is wrong</a:t>
            </a:r>
            <a:endParaRPr lang="en-GB" sz="1200" dirty="0">
              <a:solidFill>
                <a:srgbClr val="10253F"/>
              </a:solidFill>
              <a:latin typeface="Verdana" panose="020B0604030504040204" pitchFamily="34" charset="0"/>
              <a:ea typeface="Verdana" panose="020B0604030504040204" pitchFamily="34" charset="0"/>
            </a:endParaRPr>
          </a:p>
        </p:txBody>
      </p:sp>
      <p:pic>
        <p:nvPicPr>
          <p:cNvPr id="53" name="Picture 2" descr="https://image.shutterstock.com/image-photo/silver-spoon-white-sugar-260nw-13601476.jpg"/>
          <p:cNvPicPr>
            <a:picLocks noChangeAspect="1" noChangeArrowheads="1"/>
          </p:cNvPicPr>
          <p:nvPr/>
        </p:nvPicPr>
        <p:blipFill rotWithShape="1">
          <a:blip r:embed="rId4">
            <a:extLst>
              <a:ext uri="{28A0092B-C50C-407E-A947-70E740481C1C}">
                <a14:useLocalDpi xmlns:a14="http://schemas.microsoft.com/office/drawing/2010/main" val="0"/>
              </a:ext>
            </a:extLst>
          </a:blip>
          <a:srcRect l="5987" t="10948" r="6383" b="14995"/>
          <a:stretch/>
        </p:blipFill>
        <p:spPr bwMode="auto">
          <a:xfrm>
            <a:off x="6254496" y="841248"/>
            <a:ext cx="2487168" cy="1509069"/>
          </a:xfrm>
          <a:prstGeom prst="rect">
            <a:avLst/>
          </a:prstGeom>
          <a:noFill/>
          <a:extLst>
            <a:ext uri="{909E8E84-426E-40DD-AFC4-6F175D3DCCD1}">
              <a14:hiddenFill xmlns:a14="http://schemas.microsoft.com/office/drawing/2010/main">
                <a:solidFill>
                  <a:srgbClr val="FFFFFF"/>
                </a:solidFill>
              </a14:hiddenFill>
            </a:ext>
          </a:extLst>
        </p:spPr>
      </p:pic>
      <p:grpSp>
        <p:nvGrpSpPr>
          <p:cNvPr id="54" name="Group 53"/>
          <p:cNvGrpSpPr/>
          <p:nvPr/>
        </p:nvGrpSpPr>
        <p:grpSpPr>
          <a:xfrm>
            <a:off x="7743825" y="64652"/>
            <a:ext cx="1400175" cy="1259840"/>
            <a:chOff x="5248275" y="3295015"/>
            <a:chExt cx="1400175" cy="1259840"/>
          </a:xfrm>
        </p:grpSpPr>
        <p:sp>
          <p:nvSpPr>
            <p:cNvPr id="55" name="Oval 54"/>
            <p:cNvSpPr>
              <a:spLocks noChangeAspect="1"/>
            </p:cNvSpPr>
            <p:nvPr/>
          </p:nvSpPr>
          <p:spPr>
            <a:xfrm>
              <a:off x="5314950" y="3295015"/>
              <a:ext cx="1259840" cy="1259840"/>
            </a:xfrm>
            <a:prstGeom prst="ellipse">
              <a:avLst/>
            </a:prstGeom>
            <a:solidFill>
              <a:srgbClr val="D3CDB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6" name="Text Box 29"/>
            <p:cNvSpPr txBox="1"/>
            <p:nvPr/>
          </p:nvSpPr>
          <p:spPr>
            <a:xfrm>
              <a:off x="5248275" y="3685249"/>
              <a:ext cx="1400175" cy="503590"/>
            </a:xfrm>
            <a:prstGeom prst="rect">
              <a:avLst/>
            </a:prstGeom>
            <a:noFill/>
            <a:ln w="6350">
              <a:noFill/>
            </a:ln>
          </p:spPr>
          <p:txBody>
            <a:bodyPr rot="0" spcFirstLastPara="0" vert="horz" wrap="square" lIns="36000" tIns="36000" rIns="36000" bIns="36000" numCol="1" spcCol="0" rtlCol="0" fromWordArt="0" anchor="t" anchorCtr="0" forceAA="0" compatLnSpc="1">
              <a:prstTxWarp prst="textNoShape">
                <a:avLst/>
              </a:prstTxWarp>
              <a:spAutoFit/>
            </a:bodyPr>
            <a:lstStyle/>
            <a:p>
              <a:pPr algn="ctr">
                <a:spcAft>
                  <a:spcPts val="0"/>
                </a:spcAft>
              </a:pPr>
              <a:r>
                <a:rPr lang="en-GB" sz="1400" b="1" dirty="0" smtClean="0">
                  <a:solidFill>
                    <a:srgbClr val="006580"/>
                  </a:solidFill>
                  <a:effectLst/>
                  <a:latin typeface="Calibri" panose="020F0502020204030204" pitchFamily="34" charset="0"/>
                  <a:ea typeface="Calibri" panose="020F0502020204030204" pitchFamily="34" charset="0"/>
                  <a:cs typeface="Times New Roman" panose="02020603050405020304" pitchFamily="18" charset="0"/>
                </a:rPr>
                <a:t>Confidence</a:t>
              </a:r>
            </a:p>
            <a:p>
              <a:pPr algn="ctr">
                <a:spcAft>
                  <a:spcPts val="0"/>
                </a:spcAft>
              </a:pPr>
              <a:r>
                <a:rPr lang="en-GB" sz="1400" b="1" dirty="0" smtClean="0">
                  <a:solidFill>
                    <a:srgbClr val="006580"/>
                  </a:solidFill>
                  <a:effectLst/>
                  <a:latin typeface="Calibri" panose="020F0502020204030204" pitchFamily="34" charset="0"/>
                  <a:ea typeface="Calibri" panose="020F0502020204030204" pitchFamily="34" charset="0"/>
                  <a:cs typeface="Times New Roman" panose="02020603050405020304" pitchFamily="18" charset="0"/>
                </a:rPr>
                <a:t>grid</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1227805572"/>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651764"/>
            <a:ext cx="9150889" cy="6212362"/>
          </a:xfrm>
          <a:prstGeom prst="rect">
            <a:avLst/>
          </a:prstGeom>
          <a:ln>
            <a:solidFill>
              <a:schemeClr val="bg1">
                <a:lumMod val="75000"/>
              </a:schemeClr>
            </a:solidFill>
          </a:ln>
        </p:spPr>
      </p:pic>
      <p:grpSp>
        <p:nvGrpSpPr>
          <p:cNvPr id="11" name="Group 10"/>
          <p:cNvGrpSpPr/>
          <p:nvPr/>
        </p:nvGrpSpPr>
        <p:grpSpPr>
          <a:xfrm>
            <a:off x="7743825" y="64652"/>
            <a:ext cx="1400175" cy="1259840"/>
            <a:chOff x="5248275" y="3295015"/>
            <a:chExt cx="1400175" cy="1259840"/>
          </a:xfrm>
        </p:grpSpPr>
        <p:sp>
          <p:nvSpPr>
            <p:cNvPr id="12" name="Oval 11"/>
            <p:cNvSpPr>
              <a:spLocks noChangeAspect="1"/>
            </p:cNvSpPr>
            <p:nvPr/>
          </p:nvSpPr>
          <p:spPr>
            <a:xfrm>
              <a:off x="5314950" y="3295015"/>
              <a:ext cx="1259840" cy="1259840"/>
            </a:xfrm>
            <a:prstGeom prst="ellipse">
              <a:avLst/>
            </a:prstGeom>
            <a:solidFill>
              <a:srgbClr val="D3CDB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 name="Text Box 29"/>
            <p:cNvSpPr txBox="1"/>
            <p:nvPr/>
          </p:nvSpPr>
          <p:spPr>
            <a:xfrm>
              <a:off x="5248275" y="3685249"/>
              <a:ext cx="1400175" cy="503590"/>
            </a:xfrm>
            <a:prstGeom prst="rect">
              <a:avLst/>
            </a:prstGeom>
            <a:noFill/>
            <a:ln w="6350">
              <a:noFill/>
            </a:ln>
          </p:spPr>
          <p:txBody>
            <a:bodyPr rot="0" spcFirstLastPara="0" vert="horz" wrap="square" lIns="36000" tIns="36000" rIns="36000" bIns="36000" numCol="1" spcCol="0" rtlCol="0" fromWordArt="0" anchor="t" anchorCtr="0" forceAA="0" compatLnSpc="1">
              <a:prstTxWarp prst="textNoShape">
                <a:avLst/>
              </a:prstTxWarp>
              <a:spAutoFit/>
            </a:bodyPr>
            <a:lstStyle/>
            <a:p>
              <a:pPr algn="ctr">
                <a:spcAft>
                  <a:spcPts val="0"/>
                </a:spcAft>
              </a:pPr>
              <a:r>
                <a:rPr lang="en-GB" sz="1400" b="1" dirty="0" smtClean="0">
                  <a:solidFill>
                    <a:srgbClr val="006580"/>
                  </a:solidFill>
                  <a:effectLst/>
                  <a:latin typeface="Calibri" panose="020F0502020204030204" pitchFamily="34" charset="0"/>
                  <a:ea typeface="Calibri" panose="020F0502020204030204" pitchFamily="34" charset="0"/>
                  <a:cs typeface="Times New Roman" panose="02020603050405020304" pitchFamily="18" charset="0"/>
                </a:rPr>
                <a:t>Focused</a:t>
              </a:r>
            </a:p>
            <a:p>
              <a:pPr algn="ctr">
                <a:spcAft>
                  <a:spcPts val="0"/>
                </a:spcAft>
              </a:pPr>
              <a:r>
                <a:rPr lang="en-GB" sz="1400" b="1" dirty="0" smtClean="0">
                  <a:solidFill>
                    <a:srgbClr val="006580"/>
                  </a:solidFill>
                  <a:effectLst/>
                  <a:latin typeface="Calibri" panose="020F0502020204030204" pitchFamily="34" charset="0"/>
                  <a:ea typeface="Calibri" panose="020F0502020204030204" pitchFamily="34" charset="0"/>
                  <a:cs typeface="Times New Roman" panose="02020603050405020304" pitchFamily="18" charset="0"/>
                </a:rPr>
                <a:t>cloze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grpSp>
      <p:sp>
        <p:nvSpPr>
          <p:cNvPr id="14" name="Title 1"/>
          <p:cNvSpPr txBox="1">
            <a:spLocks/>
          </p:cNvSpPr>
          <p:nvPr/>
        </p:nvSpPr>
        <p:spPr>
          <a:xfrm>
            <a:off x="143751" y="26336"/>
            <a:ext cx="8820737" cy="576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000" b="1"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stStyle>
          <a:p>
            <a:pPr lvl="0">
              <a:defRPr/>
            </a:pPr>
            <a:r>
              <a:rPr lang="en-US" dirty="0"/>
              <a:t>Respiration</a:t>
            </a:r>
          </a:p>
        </p:txBody>
      </p:sp>
      <p:sp>
        <p:nvSpPr>
          <p:cNvPr id="15" name="TextBox 14"/>
          <p:cNvSpPr txBox="1"/>
          <p:nvPr/>
        </p:nvSpPr>
        <p:spPr>
          <a:xfrm>
            <a:off x="215660" y="905773"/>
            <a:ext cx="8748828" cy="1613139"/>
          </a:xfrm>
          <a:prstGeom prst="rect">
            <a:avLst/>
          </a:prstGeom>
          <a:noFill/>
        </p:spPr>
        <p:txBody>
          <a:bodyPr wrap="square" rtlCol="0">
            <a:noAutofit/>
          </a:bodyPr>
          <a:lstStyle/>
          <a:p>
            <a:pPr>
              <a:spcAft>
                <a:spcPts val="3000"/>
              </a:spcAft>
            </a:pPr>
            <a:r>
              <a:rPr lang="en-GB" sz="1600" dirty="0" smtClean="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Respiration is one of the processes carried out by living things.</a:t>
            </a:r>
          </a:p>
          <a:p>
            <a:pPr>
              <a:spcAft>
                <a:spcPts val="1200"/>
              </a:spcAft>
            </a:pPr>
            <a:r>
              <a:rPr lang="en-GB" sz="1600"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Complete the sentences in the box.</a:t>
            </a:r>
          </a:p>
          <a:p>
            <a:pPr>
              <a:spcAft>
                <a:spcPts val="1200"/>
              </a:spcAft>
            </a:pPr>
            <a:r>
              <a:rPr lang="en-GB" sz="1600"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You should only </a:t>
            </a:r>
            <a:r>
              <a:rPr lang="en-GB" sz="1600" dirty="0" smtClean="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use </a:t>
            </a:r>
            <a:r>
              <a:rPr lang="en-GB" sz="1600" b="1"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respiration</a:t>
            </a:r>
            <a:r>
              <a:rPr lang="en-GB" sz="1600"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 or </a:t>
            </a:r>
            <a:r>
              <a:rPr lang="en-GB" sz="1600" b="1"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breathing</a:t>
            </a:r>
            <a:r>
              <a:rPr lang="en-GB" sz="1600"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 </a:t>
            </a:r>
            <a:r>
              <a:rPr lang="en-GB" sz="1600" dirty="0" smtClean="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to fill </a:t>
            </a:r>
            <a:r>
              <a:rPr lang="en-GB" sz="1600"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each gap.</a:t>
            </a:r>
          </a:p>
          <a:p>
            <a:pPr>
              <a:spcAft>
                <a:spcPts val="1200"/>
              </a:spcAft>
            </a:pPr>
            <a:endParaRPr lang="en-GB" sz="1600"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16" name="TextBox 15"/>
          <p:cNvSpPr txBox="1"/>
          <p:nvPr/>
        </p:nvSpPr>
        <p:spPr>
          <a:xfrm>
            <a:off x="179705" y="2674189"/>
            <a:ext cx="8748828" cy="3433314"/>
          </a:xfrm>
          <a:prstGeom prst="rect">
            <a:avLst/>
          </a:prstGeom>
          <a:solidFill>
            <a:srgbClr val="FAFAEA"/>
          </a:solidFill>
          <a:ln>
            <a:solidFill>
              <a:schemeClr val="tx2">
                <a:lumMod val="50000"/>
              </a:schemeClr>
            </a:solidFill>
          </a:ln>
        </p:spPr>
        <p:txBody>
          <a:bodyPr wrap="square" rtlCol="0">
            <a:noAutofit/>
          </a:bodyPr>
          <a:lstStyle/>
          <a:p>
            <a:pPr>
              <a:spcAft>
                <a:spcPts val="2400"/>
              </a:spcAft>
            </a:pPr>
            <a:r>
              <a:rPr lang="en-GB" dirty="0" smtClean="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Moving </a:t>
            </a:r>
            <a:r>
              <a:rPr lang="en-GB"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air into and out of your lungs is called …………………………</a:t>
            </a:r>
            <a:r>
              <a:rPr lang="en-GB" dirty="0" smtClean="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 </a:t>
            </a:r>
            <a:r>
              <a:rPr lang="en-GB"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a:t>
            </a:r>
          </a:p>
          <a:p>
            <a:pPr>
              <a:spcAft>
                <a:spcPts val="2400"/>
              </a:spcAft>
            </a:pPr>
            <a:r>
              <a:rPr lang="en-GB" dirty="0" smtClean="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Getting </a:t>
            </a:r>
            <a:r>
              <a:rPr lang="en-GB"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energy from food is called …………………………</a:t>
            </a:r>
            <a:r>
              <a:rPr lang="en-GB" dirty="0" smtClean="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 </a:t>
            </a:r>
            <a:r>
              <a:rPr lang="en-GB"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a:t>
            </a:r>
          </a:p>
          <a:p>
            <a:pPr>
              <a:spcAft>
                <a:spcPts val="2400"/>
              </a:spcAft>
            </a:pPr>
            <a:r>
              <a:rPr lang="en-GB"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a:t>
            </a:r>
            <a:r>
              <a:rPr lang="en-GB" dirty="0" smtClean="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 </a:t>
            </a:r>
            <a:r>
              <a:rPr lang="en-GB"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happens in all living things.</a:t>
            </a:r>
          </a:p>
          <a:p>
            <a:pPr>
              <a:spcAft>
                <a:spcPts val="2400"/>
              </a:spcAft>
            </a:pPr>
            <a:r>
              <a:rPr lang="en-GB"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a:t>
            </a:r>
            <a:r>
              <a:rPr lang="en-GB" dirty="0" smtClean="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 </a:t>
            </a:r>
            <a:r>
              <a:rPr lang="en-GB"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only happens in some living things.</a:t>
            </a:r>
          </a:p>
          <a:p>
            <a:pPr>
              <a:spcAft>
                <a:spcPts val="2400"/>
              </a:spcAft>
            </a:pPr>
            <a:r>
              <a:rPr lang="en-GB" dirty="0" smtClean="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 </a:t>
            </a:r>
            <a:r>
              <a:rPr lang="en-GB"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does not happen in plants.</a:t>
            </a:r>
          </a:p>
          <a:p>
            <a:pPr>
              <a:spcAft>
                <a:spcPts val="2400"/>
              </a:spcAft>
            </a:pPr>
            <a:r>
              <a:rPr lang="en-GB" dirty="0" smtClean="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 </a:t>
            </a:r>
            <a:r>
              <a:rPr lang="en-GB"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provides living things with oxygen for </a:t>
            </a:r>
            <a:r>
              <a:rPr lang="en-GB" dirty="0" smtClean="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 .</a:t>
            </a:r>
            <a:endParaRPr lang="en-GB"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316312" y="1415440"/>
            <a:ext cx="955233" cy="938815"/>
          </a:xfrm>
          <a:prstGeom prst="rect">
            <a:avLst/>
          </a:prstGeom>
        </p:spPr>
      </p:pic>
    </p:spTree>
    <p:extLst>
      <p:ext uri="{BB962C8B-B14F-4D97-AF65-F5344CB8AC3E}">
        <p14:creationId xmlns:p14="http://schemas.microsoft.com/office/powerpoint/2010/main" val="3654575825"/>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651764"/>
            <a:ext cx="9150889" cy="6212362"/>
          </a:xfrm>
          <a:prstGeom prst="rect">
            <a:avLst/>
          </a:prstGeom>
          <a:ln>
            <a:solidFill>
              <a:schemeClr val="bg1">
                <a:lumMod val="75000"/>
              </a:schemeClr>
            </a:solidFill>
          </a:ln>
        </p:spPr>
      </p:pic>
      <p:grpSp>
        <p:nvGrpSpPr>
          <p:cNvPr id="11" name="Group 10"/>
          <p:cNvGrpSpPr/>
          <p:nvPr/>
        </p:nvGrpSpPr>
        <p:grpSpPr>
          <a:xfrm>
            <a:off x="7743825" y="64652"/>
            <a:ext cx="1400175" cy="1259840"/>
            <a:chOff x="5248275" y="3295015"/>
            <a:chExt cx="1400175" cy="1259840"/>
          </a:xfrm>
        </p:grpSpPr>
        <p:sp>
          <p:nvSpPr>
            <p:cNvPr id="12" name="Oval 11"/>
            <p:cNvSpPr>
              <a:spLocks noChangeAspect="1"/>
            </p:cNvSpPr>
            <p:nvPr/>
          </p:nvSpPr>
          <p:spPr>
            <a:xfrm>
              <a:off x="5314950" y="3295015"/>
              <a:ext cx="1259840" cy="1259840"/>
            </a:xfrm>
            <a:prstGeom prst="ellipse">
              <a:avLst/>
            </a:prstGeom>
            <a:solidFill>
              <a:srgbClr val="D3CDB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 name="Text Box 29"/>
            <p:cNvSpPr txBox="1"/>
            <p:nvPr/>
          </p:nvSpPr>
          <p:spPr>
            <a:xfrm>
              <a:off x="5248275" y="3685249"/>
              <a:ext cx="1400175" cy="503590"/>
            </a:xfrm>
            <a:prstGeom prst="rect">
              <a:avLst/>
            </a:prstGeom>
            <a:noFill/>
            <a:ln w="6350">
              <a:noFill/>
            </a:ln>
          </p:spPr>
          <p:txBody>
            <a:bodyPr rot="0" spcFirstLastPara="0" vert="horz" wrap="square" lIns="36000" tIns="36000" rIns="36000" bIns="36000" numCol="1" spcCol="0" rtlCol="0" fromWordArt="0" anchor="t" anchorCtr="0" forceAA="0" compatLnSpc="1">
              <a:prstTxWarp prst="textNoShape">
                <a:avLst/>
              </a:prstTxWarp>
              <a:spAutoFit/>
            </a:bodyPr>
            <a:lstStyle/>
            <a:p>
              <a:pPr algn="ctr">
                <a:spcAft>
                  <a:spcPts val="0"/>
                </a:spcAft>
              </a:pPr>
              <a:r>
                <a:rPr lang="en-GB" sz="1400" b="1" dirty="0" smtClean="0">
                  <a:solidFill>
                    <a:srgbClr val="006580"/>
                  </a:solidFill>
                  <a:effectLst/>
                  <a:latin typeface="Calibri" panose="020F0502020204030204" pitchFamily="34" charset="0"/>
                  <a:ea typeface="Calibri" panose="020F0502020204030204" pitchFamily="34" charset="0"/>
                  <a:cs typeface="Times New Roman" panose="02020603050405020304" pitchFamily="18" charset="0"/>
                </a:rPr>
                <a:t>Focused</a:t>
              </a:r>
            </a:p>
            <a:p>
              <a:pPr algn="ctr">
                <a:spcAft>
                  <a:spcPts val="0"/>
                </a:spcAft>
              </a:pPr>
              <a:r>
                <a:rPr lang="en-GB" sz="1400" b="1" dirty="0" smtClean="0">
                  <a:solidFill>
                    <a:srgbClr val="006580"/>
                  </a:solidFill>
                  <a:effectLst/>
                  <a:latin typeface="Calibri" panose="020F0502020204030204" pitchFamily="34" charset="0"/>
                  <a:ea typeface="Calibri" panose="020F0502020204030204" pitchFamily="34" charset="0"/>
                  <a:cs typeface="Times New Roman" panose="02020603050405020304" pitchFamily="18" charset="0"/>
                </a:rPr>
                <a:t>cloze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grpSp>
      <p:sp>
        <p:nvSpPr>
          <p:cNvPr id="14" name="Title 1"/>
          <p:cNvSpPr txBox="1">
            <a:spLocks/>
          </p:cNvSpPr>
          <p:nvPr/>
        </p:nvSpPr>
        <p:spPr>
          <a:xfrm>
            <a:off x="143751" y="26336"/>
            <a:ext cx="8820737" cy="576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000" b="1"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stStyle>
          <a:p>
            <a:pPr lvl="0">
              <a:defRPr/>
            </a:pPr>
            <a:r>
              <a:rPr lang="en-US" dirty="0"/>
              <a:t>Respiration</a:t>
            </a:r>
          </a:p>
        </p:txBody>
      </p:sp>
      <p:sp>
        <p:nvSpPr>
          <p:cNvPr id="15" name="TextBox 14"/>
          <p:cNvSpPr txBox="1"/>
          <p:nvPr/>
        </p:nvSpPr>
        <p:spPr>
          <a:xfrm>
            <a:off x="215660" y="905773"/>
            <a:ext cx="8748828" cy="1613139"/>
          </a:xfrm>
          <a:prstGeom prst="rect">
            <a:avLst/>
          </a:prstGeom>
          <a:noFill/>
        </p:spPr>
        <p:txBody>
          <a:bodyPr wrap="square" rtlCol="0">
            <a:noAutofit/>
          </a:bodyPr>
          <a:lstStyle/>
          <a:p>
            <a:pPr>
              <a:spcAft>
                <a:spcPts val="3000"/>
              </a:spcAft>
            </a:pPr>
            <a:r>
              <a:rPr lang="en-GB" sz="1600" dirty="0" smtClean="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Respiration is one of the processes carried out by living things.</a:t>
            </a:r>
          </a:p>
          <a:p>
            <a:pPr>
              <a:spcAft>
                <a:spcPts val="1200"/>
              </a:spcAft>
            </a:pPr>
            <a:r>
              <a:rPr lang="en-GB" sz="1600"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Complete the sentences in the box.</a:t>
            </a:r>
          </a:p>
          <a:p>
            <a:pPr>
              <a:spcAft>
                <a:spcPts val="1200"/>
              </a:spcAft>
            </a:pPr>
            <a:r>
              <a:rPr lang="en-GB" sz="1600"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You should only </a:t>
            </a:r>
            <a:r>
              <a:rPr lang="en-GB" sz="1600" dirty="0" smtClean="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use </a:t>
            </a:r>
            <a:r>
              <a:rPr lang="en-GB" sz="1600" b="1"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respiration</a:t>
            </a:r>
            <a:r>
              <a:rPr lang="en-GB" sz="1600"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 or </a:t>
            </a:r>
            <a:r>
              <a:rPr lang="en-GB" sz="1600" b="1"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breathing</a:t>
            </a:r>
            <a:r>
              <a:rPr lang="en-GB" sz="1600"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 </a:t>
            </a:r>
            <a:r>
              <a:rPr lang="en-GB" sz="1600" dirty="0" smtClean="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to fill </a:t>
            </a:r>
            <a:r>
              <a:rPr lang="en-GB" sz="1600"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each gap.</a:t>
            </a:r>
          </a:p>
          <a:p>
            <a:pPr>
              <a:spcAft>
                <a:spcPts val="1200"/>
              </a:spcAft>
            </a:pPr>
            <a:endParaRPr lang="en-GB" sz="1600"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16" name="TextBox 15"/>
          <p:cNvSpPr txBox="1"/>
          <p:nvPr/>
        </p:nvSpPr>
        <p:spPr>
          <a:xfrm>
            <a:off x="179705" y="2674189"/>
            <a:ext cx="8748828" cy="3433314"/>
          </a:xfrm>
          <a:prstGeom prst="rect">
            <a:avLst/>
          </a:prstGeom>
          <a:solidFill>
            <a:srgbClr val="FAFAEA"/>
          </a:solidFill>
          <a:ln>
            <a:solidFill>
              <a:schemeClr val="tx2">
                <a:lumMod val="50000"/>
              </a:schemeClr>
            </a:solidFill>
          </a:ln>
        </p:spPr>
        <p:txBody>
          <a:bodyPr wrap="square" rtlCol="0">
            <a:noAutofit/>
          </a:bodyPr>
          <a:lstStyle/>
          <a:p>
            <a:pPr>
              <a:spcAft>
                <a:spcPts val="2400"/>
              </a:spcAft>
            </a:pPr>
            <a:r>
              <a:rPr lang="en-GB" dirty="0" smtClean="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Moving </a:t>
            </a:r>
            <a:r>
              <a:rPr lang="en-GB"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air into and out of your lungs is called …………………………</a:t>
            </a:r>
            <a:r>
              <a:rPr lang="en-GB" dirty="0" smtClean="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 </a:t>
            </a:r>
            <a:r>
              <a:rPr lang="en-GB"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a:t>
            </a:r>
          </a:p>
          <a:p>
            <a:pPr>
              <a:spcAft>
                <a:spcPts val="2400"/>
              </a:spcAft>
            </a:pPr>
            <a:r>
              <a:rPr lang="en-GB" dirty="0" smtClean="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Getting </a:t>
            </a:r>
            <a:r>
              <a:rPr lang="en-GB"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energy from food is called …………………………</a:t>
            </a:r>
            <a:r>
              <a:rPr lang="en-GB" dirty="0" smtClean="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 </a:t>
            </a:r>
            <a:r>
              <a:rPr lang="en-GB"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a:t>
            </a:r>
          </a:p>
          <a:p>
            <a:pPr>
              <a:spcAft>
                <a:spcPts val="2400"/>
              </a:spcAft>
            </a:pPr>
            <a:r>
              <a:rPr lang="en-GB"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a:t>
            </a:r>
            <a:r>
              <a:rPr lang="en-GB" dirty="0" smtClean="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 </a:t>
            </a:r>
            <a:r>
              <a:rPr lang="en-GB"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happens in all living things.</a:t>
            </a:r>
          </a:p>
          <a:p>
            <a:pPr>
              <a:spcAft>
                <a:spcPts val="2400"/>
              </a:spcAft>
            </a:pPr>
            <a:r>
              <a:rPr lang="en-GB"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a:t>
            </a:r>
            <a:r>
              <a:rPr lang="en-GB" dirty="0" smtClean="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 </a:t>
            </a:r>
            <a:r>
              <a:rPr lang="en-GB"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only happens in some living things.</a:t>
            </a:r>
          </a:p>
          <a:p>
            <a:pPr>
              <a:spcAft>
                <a:spcPts val="2400"/>
              </a:spcAft>
            </a:pPr>
            <a:r>
              <a:rPr lang="en-GB" dirty="0" smtClean="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 </a:t>
            </a:r>
            <a:r>
              <a:rPr lang="en-GB"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does not happen in plants.</a:t>
            </a:r>
          </a:p>
          <a:p>
            <a:pPr>
              <a:spcAft>
                <a:spcPts val="2400"/>
              </a:spcAft>
            </a:pPr>
            <a:r>
              <a:rPr lang="en-GB" dirty="0" smtClean="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 </a:t>
            </a:r>
            <a:r>
              <a:rPr lang="en-GB"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provides living things with oxygen for </a:t>
            </a:r>
            <a:r>
              <a:rPr lang="en-GB" dirty="0" smtClean="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rPr>
              <a:t>………………………… .</a:t>
            </a:r>
            <a:endParaRPr lang="en-GB" dirty="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316312" y="1415440"/>
            <a:ext cx="955233" cy="938815"/>
          </a:xfrm>
          <a:prstGeom prst="rect">
            <a:avLst/>
          </a:prstGeom>
        </p:spPr>
      </p:pic>
      <p:sp>
        <p:nvSpPr>
          <p:cNvPr id="10" name="Rectangle 9"/>
          <p:cNvSpPr/>
          <p:nvPr/>
        </p:nvSpPr>
        <p:spPr>
          <a:xfrm>
            <a:off x="5584723" y="0"/>
            <a:ext cx="3559277" cy="6858000"/>
          </a:xfrm>
          <a:prstGeom prst="rect">
            <a:avLst/>
          </a:prstGeom>
          <a:gradFill>
            <a:gsLst>
              <a:gs pos="0">
                <a:schemeClr val="bg1">
                  <a:alpha val="0"/>
                </a:schemeClr>
              </a:gs>
              <a:gs pos="25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p:cNvSpPr txBox="1"/>
          <p:nvPr/>
        </p:nvSpPr>
        <p:spPr>
          <a:xfrm>
            <a:off x="6919893" y="2492695"/>
            <a:ext cx="1969476" cy="1854000"/>
          </a:xfrm>
          <a:prstGeom prst="rect">
            <a:avLst/>
          </a:prstGeom>
          <a:solidFill>
            <a:srgbClr val="EC4541"/>
          </a:solidFill>
          <a:effectLst>
            <a:outerShdw blurRad="50800" dist="38100" dir="2700000" algn="tl" rotWithShape="0">
              <a:prstClr val="black">
                <a:alpha val="40000"/>
              </a:prstClr>
            </a:outerShdw>
          </a:effectLst>
        </p:spPr>
        <p:txBody>
          <a:bodyPr vert="horz" wrap="square" lIns="108000" tIns="108000" rIns="108000" bIns="108000" rtlCol="0" anchor="t" anchorCtr="0">
            <a:spAutoFit/>
          </a:bodyPr>
          <a:lstStyle/>
          <a:p>
            <a:pPr algn="l">
              <a:spcAft>
                <a:spcPts val="600"/>
              </a:spcAft>
            </a:pPr>
            <a:r>
              <a:rPr lang="en-GB" sz="3600" b="1" dirty="0">
                <a:solidFill>
                  <a:schemeClr val="bg1"/>
                </a:solidFill>
                <a:latin typeface="Arial" panose="020B0604020202020204" pitchFamily="34" charset="0"/>
                <a:cs typeface="Arial" panose="020B0604020202020204" pitchFamily="34" charset="0"/>
              </a:rPr>
              <a:t>1</a:t>
            </a:r>
          </a:p>
          <a:p>
            <a:pPr algn="l">
              <a:spcAft>
                <a:spcPts val="600"/>
              </a:spcAft>
            </a:pPr>
            <a:r>
              <a:rPr lang="en-GB" sz="1600" b="1" dirty="0">
                <a:solidFill>
                  <a:schemeClr val="bg1"/>
                </a:solidFill>
                <a:latin typeface="Arial" panose="020B0604020202020204" pitchFamily="34" charset="0"/>
                <a:cs typeface="Arial" panose="020B0604020202020204" pitchFamily="34" charset="0"/>
              </a:rPr>
              <a:t>Preconceptions</a:t>
            </a:r>
          </a:p>
          <a:p>
            <a:pPr algn="l"/>
            <a:r>
              <a:rPr lang="en-GB" sz="1400" dirty="0">
                <a:solidFill>
                  <a:schemeClr val="bg1"/>
                </a:solidFill>
                <a:latin typeface="Arial" panose="020B0604020202020204" pitchFamily="34" charset="0"/>
                <a:cs typeface="Arial" panose="020B0604020202020204" pitchFamily="34" charset="0"/>
              </a:rPr>
              <a:t>Build on the ideas that pupils bring to lessons</a:t>
            </a:r>
          </a:p>
        </p:txBody>
      </p:sp>
      <p:sp>
        <p:nvSpPr>
          <p:cNvPr id="19" name="TextBox 18"/>
          <p:cNvSpPr txBox="1"/>
          <p:nvPr/>
        </p:nvSpPr>
        <p:spPr>
          <a:xfrm>
            <a:off x="6919893" y="255857"/>
            <a:ext cx="1969476" cy="1854000"/>
          </a:xfrm>
          <a:prstGeom prst="rect">
            <a:avLst/>
          </a:prstGeom>
          <a:solidFill>
            <a:srgbClr val="4555A5"/>
          </a:solidFill>
          <a:effectLst>
            <a:outerShdw blurRad="50800" dist="38100" dir="2700000" algn="tl" rotWithShape="0">
              <a:prstClr val="black">
                <a:alpha val="40000"/>
              </a:prstClr>
            </a:outerShdw>
          </a:effectLst>
        </p:spPr>
        <p:txBody>
          <a:bodyPr vert="horz" wrap="square" lIns="108000" tIns="108000" rIns="108000" bIns="108000" rtlCol="0" anchor="t" anchorCtr="0">
            <a:spAutoFit/>
          </a:bodyPr>
          <a:lstStyle/>
          <a:p>
            <a:pPr algn="l">
              <a:spcAft>
                <a:spcPts val="600"/>
              </a:spcAft>
            </a:pPr>
            <a:r>
              <a:rPr lang="en-GB" sz="3600" b="1" dirty="0">
                <a:solidFill>
                  <a:schemeClr val="bg1"/>
                </a:solidFill>
                <a:latin typeface="Arial" panose="020B0604020202020204" pitchFamily="34" charset="0"/>
                <a:cs typeface="Arial" panose="020B0604020202020204" pitchFamily="34" charset="0"/>
              </a:rPr>
              <a:t>6</a:t>
            </a:r>
          </a:p>
          <a:p>
            <a:pPr algn="l">
              <a:spcAft>
                <a:spcPts val="600"/>
              </a:spcAft>
            </a:pPr>
            <a:r>
              <a:rPr lang="en-GB" sz="1600" b="1" dirty="0">
                <a:solidFill>
                  <a:schemeClr val="bg1"/>
                </a:solidFill>
                <a:latin typeface="Arial" panose="020B0604020202020204" pitchFamily="34" charset="0"/>
                <a:cs typeface="Arial" panose="020B0604020202020204" pitchFamily="34" charset="0"/>
              </a:rPr>
              <a:t>Language of science</a:t>
            </a:r>
          </a:p>
          <a:p>
            <a:pPr algn="l"/>
            <a:r>
              <a:rPr lang="en-GB" sz="1400" dirty="0">
                <a:solidFill>
                  <a:schemeClr val="bg1"/>
                </a:solidFill>
                <a:latin typeface="Arial" panose="020B0604020202020204" pitchFamily="34" charset="0"/>
                <a:cs typeface="Arial" panose="020B0604020202020204" pitchFamily="34" charset="0"/>
              </a:rPr>
              <a:t>Develop scientific vocabulary</a:t>
            </a:r>
          </a:p>
        </p:txBody>
      </p:sp>
    </p:spTree>
    <p:extLst>
      <p:ext uri="{BB962C8B-B14F-4D97-AF65-F5344CB8AC3E}">
        <p14:creationId xmlns:p14="http://schemas.microsoft.com/office/powerpoint/2010/main" val="4280298457"/>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6335138"/>
            <a:ext cx="9144000" cy="52286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8B931AD8-26FA-4231-8C91-087F0E77CC8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354" b="24434"/>
          <a:stretch/>
        </p:blipFill>
        <p:spPr>
          <a:xfrm>
            <a:off x="1065647" y="4064384"/>
            <a:ext cx="2634344" cy="818197"/>
          </a:xfrm>
          <a:prstGeom prst="rect">
            <a:avLst/>
          </a:prstGeom>
          <a:ln>
            <a:noFill/>
          </a:ln>
        </p:spPr>
      </p:pic>
      <p:sp>
        <p:nvSpPr>
          <p:cNvPr id="5" name="TextBox 4"/>
          <p:cNvSpPr txBox="1"/>
          <p:nvPr/>
        </p:nvSpPr>
        <p:spPr>
          <a:xfrm>
            <a:off x="647700" y="4151468"/>
            <a:ext cx="7972473" cy="956773"/>
          </a:xfrm>
          <a:prstGeom prst="rect">
            <a:avLst/>
          </a:prstGeom>
          <a:noFill/>
        </p:spPr>
        <p:txBody>
          <a:bodyPr vert="horz" wrap="square" lIns="36000" tIns="108000" rIns="72000" bIns="108000" rtlCol="0" anchor="t" anchorCtr="0">
            <a:spAutoFit/>
          </a:bodyPr>
          <a:lstStyle/>
          <a:p>
            <a:pPr algn="r"/>
            <a:r>
              <a:rPr lang="en-GB" sz="4800" b="1" dirty="0" smtClean="0"/>
              <a:t>response activities</a:t>
            </a:r>
            <a:endParaRPr lang="en-GB" sz="4800" b="1" dirty="0">
              <a:solidFill>
                <a:schemeClr val="tx1"/>
              </a:solidFill>
            </a:endParaRPr>
          </a:p>
        </p:txBody>
      </p:sp>
      <p:sp>
        <p:nvSpPr>
          <p:cNvPr id="7" name="Rectangle 6"/>
          <p:cNvSpPr/>
          <p:nvPr/>
        </p:nvSpPr>
        <p:spPr>
          <a:xfrm rot="5400000">
            <a:off x="5040000" y="1142312"/>
            <a:ext cx="108000" cy="8100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Tree>
    <p:extLst>
      <p:ext uri="{BB962C8B-B14F-4D97-AF65-F5344CB8AC3E}">
        <p14:creationId xmlns:p14="http://schemas.microsoft.com/office/powerpoint/2010/main" val="3556560168"/>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889" y="645638"/>
            <a:ext cx="9150889" cy="6212362"/>
          </a:xfrm>
          <a:prstGeom prst="rect">
            <a:avLst/>
          </a:prstGeom>
          <a:ln>
            <a:solidFill>
              <a:schemeClr val="bg1">
                <a:lumMod val="75000"/>
              </a:schemeClr>
            </a:solidFill>
          </a:ln>
        </p:spPr>
      </p:pic>
      <p:sp>
        <p:nvSpPr>
          <p:cNvPr id="3" name="Title 1"/>
          <p:cNvSpPr txBox="1">
            <a:spLocks/>
          </p:cNvSpPr>
          <p:nvPr/>
        </p:nvSpPr>
        <p:spPr>
          <a:xfrm>
            <a:off x="143751" y="26336"/>
            <a:ext cx="8820737" cy="576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000" b="1"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smtClean="0">
                <a:ln>
                  <a:noFill/>
                </a:ln>
                <a:effectLst/>
                <a:uLnTx/>
                <a:uFillTx/>
                <a:latin typeface="Verdana" panose="020B0604030504040204" pitchFamily="34" charset="0"/>
                <a:ea typeface="Verdana" panose="020B0604030504040204" pitchFamily="34" charset="0"/>
                <a:cs typeface="Verdana" panose="020B0604030504040204" pitchFamily="34" charset="0"/>
              </a:rPr>
              <a:t>What does C represent?</a:t>
            </a:r>
            <a:endParaRPr kumimoji="0" lang="en-GB" sz="200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endParaRPr>
          </a:p>
        </p:txBody>
      </p:sp>
      <p:grpSp>
        <p:nvGrpSpPr>
          <p:cNvPr id="4" name="Group 3"/>
          <p:cNvGrpSpPr/>
          <p:nvPr/>
        </p:nvGrpSpPr>
        <p:grpSpPr>
          <a:xfrm>
            <a:off x="3597510" y="2357520"/>
            <a:ext cx="1970291" cy="1401510"/>
            <a:chOff x="0" y="0"/>
            <a:chExt cx="1428115" cy="973455"/>
          </a:xfrm>
        </p:grpSpPr>
        <p:grpSp>
          <p:nvGrpSpPr>
            <p:cNvPr id="5" name="Group 4"/>
            <p:cNvGrpSpPr>
              <a:grpSpLocks noChangeAspect="1"/>
            </p:cNvGrpSpPr>
            <p:nvPr userDrawn="1"/>
          </p:nvGrpSpPr>
          <p:grpSpPr>
            <a:xfrm>
              <a:off x="200025" y="0"/>
              <a:ext cx="475615" cy="611505"/>
              <a:chOff x="0" y="0"/>
              <a:chExt cx="527901" cy="688156"/>
            </a:xfrm>
          </p:grpSpPr>
          <p:sp>
            <p:nvSpPr>
              <p:cNvPr id="18" name="Freeform 17"/>
              <p:cNvSpPr/>
              <p:nvPr userDrawn="1"/>
            </p:nvSpPr>
            <p:spPr>
              <a:xfrm>
                <a:off x="0" y="334638"/>
                <a:ext cx="527901" cy="353518"/>
              </a:xfrm>
              <a:custGeom>
                <a:avLst/>
                <a:gdLst>
                  <a:gd name="connsiteX0" fmla="*/ 0 w 537328"/>
                  <a:gd name="connsiteY0" fmla="*/ 377072 h 377072"/>
                  <a:gd name="connsiteX1" fmla="*/ 537328 w 537328"/>
                  <a:gd name="connsiteY1" fmla="*/ 18853 h 377072"/>
                  <a:gd name="connsiteX2" fmla="*/ 9427 w 537328"/>
                  <a:gd name="connsiteY2" fmla="*/ 18853 h 377072"/>
                  <a:gd name="connsiteX3" fmla="*/ 9427 w 537328"/>
                  <a:gd name="connsiteY3" fmla="*/ 0 h 377072"/>
                  <a:gd name="connsiteX0" fmla="*/ 0 w 537328"/>
                  <a:gd name="connsiteY0" fmla="*/ 377072 h 377072"/>
                  <a:gd name="connsiteX1" fmla="*/ 537328 w 537328"/>
                  <a:gd name="connsiteY1" fmla="*/ 18853 h 377072"/>
                  <a:gd name="connsiteX2" fmla="*/ 9427 w 537328"/>
                  <a:gd name="connsiteY2" fmla="*/ 18853 h 377072"/>
                  <a:gd name="connsiteX3" fmla="*/ 9427 w 537328"/>
                  <a:gd name="connsiteY3" fmla="*/ 0 h 377072"/>
                  <a:gd name="connsiteX0" fmla="*/ 0 w 537332"/>
                  <a:gd name="connsiteY0" fmla="*/ 384069 h 384069"/>
                  <a:gd name="connsiteX1" fmla="*/ 537328 w 537332"/>
                  <a:gd name="connsiteY1" fmla="*/ 25850 h 384069"/>
                  <a:gd name="connsiteX2" fmla="*/ 9427 w 537332"/>
                  <a:gd name="connsiteY2" fmla="*/ 25850 h 384069"/>
                  <a:gd name="connsiteX3" fmla="*/ 9427 w 537332"/>
                  <a:gd name="connsiteY3" fmla="*/ 6997 h 384069"/>
                  <a:gd name="connsiteX0" fmla="*/ 0 w 537332"/>
                  <a:gd name="connsiteY0" fmla="*/ 384069 h 384069"/>
                  <a:gd name="connsiteX1" fmla="*/ 537328 w 537332"/>
                  <a:gd name="connsiteY1" fmla="*/ 25850 h 384069"/>
                  <a:gd name="connsiteX2" fmla="*/ 9427 w 537332"/>
                  <a:gd name="connsiteY2" fmla="*/ 25850 h 384069"/>
                  <a:gd name="connsiteX3" fmla="*/ 9427 w 537332"/>
                  <a:gd name="connsiteY3" fmla="*/ 6997 h 384069"/>
                  <a:gd name="connsiteX0" fmla="*/ 0 w 537328"/>
                  <a:gd name="connsiteY0" fmla="*/ 710852 h 710852"/>
                  <a:gd name="connsiteX1" fmla="*/ 537328 w 537328"/>
                  <a:gd name="connsiteY1" fmla="*/ 352633 h 710852"/>
                  <a:gd name="connsiteX2" fmla="*/ 9427 w 537328"/>
                  <a:gd name="connsiteY2" fmla="*/ 352633 h 710852"/>
                  <a:gd name="connsiteX3" fmla="*/ 9427 w 537328"/>
                  <a:gd name="connsiteY3" fmla="*/ 333780 h 710852"/>
                  <a:gd name="connsiteX0" fmla="*/ 0 w 537328"/>
                  <a:gd name="connsiteY0" fmla="*/ 1461154 h 1461154"/>
                  <a:gd name="connsiteX1" fmla="*/ 537328 w 537328"/>
                  <a:gd name="connsiteY1" fmla="*/ 1102935 h 1461154"/>
                  <a:gd name="connsiteX2" fmla="*/ 9427 w 537328"/>
                  <a:gd name="connsiteY2" fmla="*/ 1102935 h 1461154"/>
                  <a:gd name="connsiteX3" fmla="*/ 160256 w 537328"/>
                  <a:gd name="connsiteY3" fmla="*/ 0 h 1461154"/>
                  <a:gd name="connsiteX0" fmla="*/ 0 w 537328"/>
                  <a:gd name="connsiteY0" fmla="*/ 710853 h 710853"/>
                  <a:gd name="connsiteX1" fmla="*/ 537328 w 537328"/>
                  <a:gd name="connsiteY1" fmla="*/ 352634 h 710853"/>
                  <a:gd name="connsiteX2" fmla="*/ 9427 w 537328"/>
                  <a:gd name="connsiteY2" fmla="*/ 352634 h 710853"/>
                  <a:gd name="connsiteX0" fmla="*/ 0 w 537328"/>
                  <a:gd name="connsiteY0" fmla="*/ 836552 h 836552"/>
                  <a:gd name="connsiteX1" fmla="*/ 537328 w 537328"/>
                  <a:gd name="connsiteY1" fmla="*/ 478333 h 836552"/>
                  <a:gd name="connsiteX2" fmla="*/ 9427 w 537328"/>
                  <a:gd name="connsiteY2" fmla="*/ 478333 h 836552"/>
                  <a:gd name="connsiteX0" fmla="*/ 0 w 537328"/>
                  <a:gd name="connsiteY0" fmla="*/ 737239 h 737239"/>
                  <a:gd name="connsiteX1" fmla="*/ 537328 w 537328"/>
                  <a:gd name="connsiteY1" fmla="*/ 379020 h 737239"/>
                  <a:gd name="connsiteX2" fmla="*/ 9427 w 537328"/>
                  <a:gd name="connsiteY2" fmla="*/ 379020 h 737239"/>
                  <a:gd name="connsiteX0" fmla="*/ 527957 w 527957"/>
                  <a:gd name="connsiteY0" fmla="*/ 379020 h 379020"/>
                  <a:gd name="connsiteX1" fmla="*/ 56 w 527957"/>
                  <a:gd name="connsiteY1" fmla="*/ 379020 h 379020"/>
                  <a:gd name="connsiteX0" fmla="*/ 527957 w 527957"/>
                  <a:gd name="connsiteY0" fmla="*/ 390136 h 390136"/>
                  <a:gd name="connsiteX1" fmla="*/ 56 w 527957"/>
                  <a:gd name="connsiteY1" fmla="*/ 390136 h 390136"/>
                  <a:gd name="connsiteX0" fmla="*/ 527901 w 527901"/>
                  <a:gd name="connsiteY0" fmla="*/ 438358 h 438358"/>
                  <a:gd name="connsiteX1" fmla="*/ 0 w 527901"/>
                  <a:gd name="connsiteY1" fmla="*/ 438358 h 438358"/>
                  <a:gd name="connsiteX0" fmla="*/ 527901 w 527901"/>
                  <a:gd name="connsiteY0" fmla="*/ 438358 h 438358"/>
                  <a:gd name="connsiteX1" fmla="*/ 0 w 527901"/>
                  <a:gd name="connsiteY1" fmla="*/ 438358 h 438358"/>
                  <a:gd name="connsiteX2" fmla="*/ 527901 w 527901"/>
                  <a:gd name="connsiteY2" fmla="*/ 438358 h 438358"/>
                </a:gdLst>
                <a:ahLst/>
                <a:cxnLst>
                  <a:cxn ang="0">
                    <a:pos x="connsiteX0" y="connsiteY0"/>
                  </a:cxn>
                  <a:cxn ang="0">
                    <a:pos x="connsiteX1" y="connsiteY1"/>
                  </a:cxn>
                  <a:cxn ang="0">
                    <a:pos x="connsiteX2" y="connsiteY2"/>
                  </a:cxn>
                </a:cxnLst>
                <a:rect l="l" t="t" r="r" b="b"/>
                <a:pathLst>
                  <a:path w="527901" h="438358">
                    <a:moveTo>
                      <a:pt x="527901" y="438358"/>
                    </a:moveTo>
                    <a:cubicBezTo>
                      <a:pt x="520044" y="-139818"/>
                      <a:pt x="3142" y="-152389"/>
                      <a:pt x="0" y="438358"/>
                    </a:cubicBezTo>
                    <a:lnTo>
                      <a:pt x="527901" y="438358"/>
                    </a:lnTo>
                    <a:close/>
                  </a:path>
                </a:pathLst>
              </a:custGeom>
              <a:solidFill>
                <a:schemeClr val="bg1">
                  <a:lumMod val="6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dirty="0"/>
              </a:p>
            </p:txBody>
          </p:sp>
          <p:sp>
            <p:nvSpPr>
              <p:cNvPr id="19" name="Oval 18"/>
              <p:cNvSpPr/>
              <p:nvPr userDrawn="1"/>
            </p:nvSpPr>
            <p:spPr>
              <a:xfrm>
                <a:off x="70701" y="0"/>
                <a:ext cx="386499" cy="386499"/>
              </a:xfrm>
              <a:prstGeom prst="ellipse">
                <a:avLst/>
              </a:prstGeom>
              <a:solidFill>
                <a:schemeClr val="bg1">
                  <a:lumMod val="6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dirty="0"/>
              </a:p>
            </p:txBody>
          </p:sp>
        </p:grpSp>
        <p:grpSp>
          <p:nvGrpSpPr>
            <p:cNvPr id="6" name="Group 5"/>
            <p:cNvGrpSpPr>
              <a:grpSpLocks noChangeAspect="1"/>
            </p:cNvGrpSpPr>
            <p:nvPr userDrawn="1"/>
          </p:nvGrpSpPr>
          <p:grpSpPr>
            <a:xfrm>
              <a:off x="0" y="276225"/>
              <a:ext cx="475615" cy="611505"/>
              <a:chOff x="0" y="0"/>
              <a:chExt cx="527901" cy="688156"/>
            </a:xfrm>
          </p:grpSpPr>
          <p:sp>
            <p:nvSpPr>
              <p:cNvPr id="16" name="Freeform 15"/>
              <p:cNvSpPr/>
              <p:nvPr userDrawn="1"/>
            </p:nvSpPr>
            <p:spPr>
              <a:xfrm>
                <a:off x="0" y="334638"/>
                <a:ext cx="527901" cy="353518"/>
              </a:xfrm>
              <a:custGeom>
                <a:avLst/>
                <a:gdLst>
                  <a:gd name="connsiteX0" fmla="*/ 0 w 537328"/>
                  <a:gd name="connsiteY0" fmla="*/ 377072 h 377072"/>
                  <a:gd name="connsiteX1" fmla="*/ 537328 w 537328"/>
                  <a:gd name="connsiteY1" fmla="*/ 18853 h 377072"/>
                  <a:gd name="connsiteX2" fmla="*/ 9427 w 537328"/>
                  <a:gd name="connsiteY2" fmla="*/ 18853 h 377072"/>
                  <a:gd name="connsiteX3" fmla="*/ 9427 w 537328"/>
                  <a:gd name="connsiteY3" fmla="*/ 0 h 377072"/>
                  <a:gd name="connsiteX0" fmla="*/ 0 w 537328"/>
                  <a:gd name="connsiteY0" fmla="*/ 377072 h 377072"/>
                  <a:gd name="connsiteX1" fmla="*/ 537328 w 537328"/>
                  <a:gd name="connsiteY1" fmla="*/ 18853 h 377072"/>
                  <a:gd name="connsiteX2" fmla="*/ 9427 w 537328"/>
                  <a:gd name="connsiteY2" fmla="*/ 18853 h 377072"/>
                  <a:gd name="connsiteX3" fmla="*/ 9427 w 537328"/>
                  <a:gd name="connsiteY3" fmla="*/ 0 h 377072"/>
                  <a:gd name="connsiteX0" fmla="*/ 0 w 537332"/>
                  <a:gd name="connsiteY0" fmla="*/ 384069 h 384069"/>
                  <a:gd name="connsiteX1" fmla="*/ 537328 w 537332"/>
                  <a:gd name="connsiteY1" fmla="*/ 25850 h 384069"/>
                  <a:gd name="connsiteX2" fmla="*/ 9427 w 537332"/>
                  <a:gd name="connsiteY2" fmla="*/ 25850 h 384069"/>
                  <a:gd name="connsiteX3" fmla="*/ 9427 w 537332"/>
                  <a:gd name="connsiteY3" fmla="*/ 6997 h 384069"/>
                  <a:gd name="connsiteX0" fmla="*/ 0 w 537332"/>
                  <a:gd name="connsiteY0" fmla="*/ 384069 h 384069"/>
                  <a:gd name="connsiteX1" fmla="*/ 537328 w 537332"/>
                  <a:gd name="connsiteY1" fmla="*/ 25850 h 384069"/>
                  <a:gd name="connsiteX2" fmla="*/ 9427 w 537332"/>
                  <a:gd name="connsiteY2" fmla="*/ 25850 h 384069"/>
                  <a:gd name="connsiteX3" fmla="*/ 9427 w 537332"/>
                  <a:gd name="connsiteY3" fmla="*/ 6997 h 384069"/>
                  <a:gd name="connsiteX0" fmla="*/ 0 w 537328"/>
                  <a:gd name="connsiteY0" fmla="*/ 710852 h 710852"/>
                  <a:gd name="connsiteX1" fmla="*/ 537328 w 537328"/>
                  <a:gd name="connsiteY1" fmla="*/ 352633 h 710852"/>
                  <a:gd name="connsiteX2" fmla="*/ 9427 w 537328"/>
                  <a:gd name="connsiteY2" fmla="*/ 352633 h 710852"/>
                  <a:gd name="connsiteX3" fmla="*/ 9427 w 537328"/>
                  <a:gd name="connsiteY3" fmla="*/ 333780 h 710852"/>
                  <a:gd name="connsiteX0" fmla="*/ 0 w 537328"/>
                  <a:gd name="connsiteY0" fmla="*/ 1461154 h 1461154"/>
                  <a:gd name="connsiteX1" fmla="*/ 537328 w 537328"/>
                  <a:gd name="connsiteY1" fmla="*/ 1102935 h 1461154"/>
                  <a:gd name="connsiteX2" fmla="*/ 9427 w 537328"/>
                  <a:gd name="connsiteY2" fmla="*/ 1102935 h 1461154"/>
                  <a:gd name="connsiteX3" fmla="*/ 160256 w 537328"/>
                  <a:gd name="connsiteY3" fmla="*/ 0 h 1461154"/>
                  <a:gd name="connsiteX0" fmla="*/ 0 w 537328"/>
                  <a:gd name="connsiteY0" fmla="*/ 710853 h 710853"/>
                  <a:gd name="connsiteX1" fmla="*/ 537328 w 537328"/>
                  <a:gd name="connsiteY1" fmla="*/ 352634 h 710853"/>
                  <a:gd name="connsiteX2" fmla="*/ 9427 w 537328"/>
                  <a:gd name="connsiteY2" fmla="*/ 352634 h 710853"/>
                  <a:gd name="connsiteX0" fmla="*/ 0 w 537328"/>
                  <a:gd name="connsiteY0" fmla="*/ 836552 h 836552"/>
                  <a:gd name="connsiteX1" fmla="*/ 537328 w 537328"/>
                  <a:gd name="connsiteY1" fmla="*/ 478333 h 836552"/>
                  <a:gd name="connsiteX2" fmla="*/ 9427 w 537328"/>
                  <a:gd name="connsiteY2" fmla="*/ 478333 h 836552"/>
                  <a:gd name="connsiteX0" fmla="*/ 0 w 537328"/>
                  <a:gd name="connsiteY0" fmla="*/ 737239 h 737239"/>
                  <a:gd name="connsiteX1" fmla="*/ 537328 w 537328"/>
                  <a:gd name="connsiteY1" fmla="*/ 379020 h 737239"/>
                  <a:gd name="connsiteX2" fmla="*/ 9427 w 537328"/>
                  <a:gd name="connsiteY2" fmla="*/ 379020 h 737239"/>
                  <a:gd name="connsiteX0" fmla="*/ 527957 w 527957"/>
                  <a:gd name="connsiteY0" fmla="*/ 379020 h 379020"/>
                  <a:gd name="connsiteX1" fmla="*/ 56 w 527957"/>
                  <a:gd name="connsiteY1" fmla="*/ 379020 h 379020"/>
                  <a:gd name="connsiteX0" fmla="*/ 527957 w 527957"/>
                  <a:gd name="connsiteY0" fmla="*/ 390136 h 390136"/>
                  <a:gd name="connsiteX1" fmla="*/ 56 w 527957"/>
                  <a:gd name="connsiteY1" fmla="*/ 390136 h 390136"/>
                  <a:gd name="connsiteX0" fmla="*/ 527901 w 527901"/>
                  <a:gd name="connsiteY0" fmla="*/ 438358 h 438358"/>
                  <a:gd name="connsiteX1" fmla="*/ 0 w 527901"/>
                  <a:gd name="connsiteY1" fmla="*/ 438358 h 438358"/>
                  <a:gd name="connsiteX0" fmla="*/ 527901 w 527901"/>
                  <a:gd name="connsiteY0" fmla="*/ 438358 h 438358"/>
                  <a:gd name="connsiteX1" fmla="*/ 0 w 527901"/>
                  <a:gd name="connsiteY1" fmla="*/ 438358 h 438358"/>
                  <a:gd name="connsiteX2" fmla="*/ 527901 w 527901"/>
                  <a:gd name="connsiteY2" fmla="*/ 438358 h 438358"/>
                </a:gdLst>
                <a:ahLst/>
                <a:cxnLst>
                  <a:cxn ang="0">
                    <a:pos x="connsiteX0" y="connsiteY0"/>
                  </a:cxn>
                  <a:cxn ang="0">
                    <a:pos x="connsiteX1" y="connsiteY1"/>
                  </a:cxn>
                  <a:cxn ang="0">
                    <a:pos x="connsiteX2" y="connsiteY2"/>
                  </a:cxn>
                </a:cxnLst>
                <a:rect l="l" t="t" r="r" b="b"/>
                <a:pathLst>
                  <a:path w="527901" h="438358">
                    <a:moveTo>
                      <a:pt x="527901" y="438358"/>
                    </a:moveTo>
                    <a:cubicBezTo>
                      <a:pt x="520044" y="-139818"/>
                      <a:pt x="3142" y="-152389"/>
                      <a:pt x="0" y="438358"/>
                    </a:cubicBezTo>
                    <a:lnTo>
                      <a:pt x="527901" y="438358"/>
                    </a:lnTo>
                    <a:close/>
                  </a:path>
                </a:pathLst>
              </a:cu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dirty="0"/>
              </a:p>
            </p:txBody>
          </p:sp>
          <p:sp>
            <p:nvSpPr>
              <p:cNvPr id="17" name="Oval 16"/>
              <p:cNvSpPr/>
              <p:nvPr userDrawn="1"/>
            </p:nvSpPr>
            <p:spPr>
              <a:xfrm>
                <a:off x="70701" y="0"/>
                <a:ext cx="386499" cy="386499"/>
              </a:xfrm>
              <a:prstGeom prst="ellipse">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dirty="0"/>
              </a:p>
            </p:txBody>
          </p:sp>
        </p:grpSp>
        <p:grpSp>
          <p:nvGrpSpPr>
            <p:cNvPr id="7" name="Group 6"/>
            <p:cNvGrpSpPr>
              <a:grpSpLocks noChangeAspect="1"/>
            </p:cNvGrpSpPr>
            <p:nvPr userDrawn="1"/>
          </p:nvGrpSpPr>
          <p:grpSpPr>
            <a:xfrm>
              <a:off x="638175" y="28575"/>
              <a:ext cx="475615" cy="611505"/>
              <a:chOff x="0" y="0"/>
              <a:chExt cx="527901" cy="688156"/>
            </a:xfrm>
          </p:grpSpPr>
          <p:sp>
            <p:nvSpPr>
              <p:cNvPr id="14" name="Freeform 13"/>
              <p:cNvSpPr/>
              <p:nvPr userDrawn="1"/>
            </p:nvSpPr>
            <p:spPr>
              <a:xfrm>
                <a:off x="0" y="334638"/>
                <a:ext cx="527901" cy="353518"/>
              </a:xfrm>
              <a:custGeom>
                <a:avLst/>
                <a:gdLst>
                  <a:gd name="connsiteX0" fmla="*/ 0 w 537328"/>
                  <a:gd name="connsiteY0" fmla="*/ 377072 h 377072"/>
                  <a:gd name="connsiteX1" fmla="*/ 537328 w 537328"/>
                  <a:gd name="connsiteY1" fmla="*/ 18853 h 377072"/>
                  <a:gd name="connsiteX2" fmla="*/ 9427 w 537328"/>
                  <a:gd name="connsiteY2" fmla="*/ 18853 h 377072"/>
                  <a:gd name="connsiteX3" fmla="*/ 9427 w 537328"/>
                  <a:gd name="connsiteY3" fmla="*/ 0 h 377072"/>
                  <a:gd name="connsiteX0" fmla="*/ 0 w 537328"/>
                  <a:gd name="connsiteY0" fmla="*/ 377072 h 377072"/>
                  <a:gd name="connsiteX1" fmla="*/ 537328 w 537328"/>
                  <a:gd name="connsiteY1" fmla="*/ 18853 h 377072"/>
                  <a:gd name="connsiteX2" fmla="*/ 9427 w 537328"/>
                  <a:gd name="connsiteY2" fmla="*/ 18853 h 377072"/>
                  <a:gd name="connsiteX3" fmla="*/ 9427 w 537328"/>
                  <a:gd name="connsiteY3" fmla="*/ 0 h 377072"/>
                  <a:gd name="connsiteX0" fmla="*/ 0 w 537332"/>
                  <a:gd name="connsiteY0" fmla="*/ 384069 h 384069"/>
                  <a:gd name="connsiteX1" fmla="*/ 537328 w 537332"/>
                  <a:gd name="connsiteY1" fmla="*/ 25850 h 384069"/>
                  <a:gd name="connsiteX2" fmla="*/ 9427 w 537332"/>
                  <a:gd name="connsiteY2" fmla="*/ 25850 h 384069"/>
                  <a:gd name="connsiteX3" fmla="*/ 9427 w 537332"/>
                  <a:gd name="connsiteY3" fmla="*/ 6997 h 384069"/>
                  <a:gd name="connsiteX0" fmla="*/ 0 w 537332"/>
                  <a:gd name="connsiteY0" fmla="*/ 384069 h 384069"/>
                  <a:gd name="connsiteX1" fmla="*/ 537328 w 537332"/>
                  <a:gd name="connsiteY1" fmla="*/ 25850 h 384069"/>
                  <a:gd name="connsiteX2" fmla="*/ 9427 w 537332"/>
                  <a:gd name="connsiteY2" fmla="*/ 25850 h 384069"/>
                  <a:gd name="connsiteX3" fmla="*/ 9427 w 537332"/>
                  <a:gd name="connsiteY3" fmla="*/ 6997 h 384069"/>
                  <a:gd name="connsiteX0" fmla="*/ 0 w 537328"/>
                  <a:gd name="connsiteY0" fmla="*/ 710852 h 710852"/>
                  <a:gd name="connsiteX1" fmla="*/ 537328 w 537328"/>
                  <a:gd name="connsiteY1" fmla="*/ 352633 h 710852"/>
                  <a:gd name="connsiteX2" fmla="*/ 9427 w 537328"/>
                  <a:gd name="connsiteY2" fmla="*/ 352633 h 710852"/>
                  <a:gd name="connsiteX3" fmla="*/ 9427 w 537328"/>
                  <a:gd name="connsiteY3" fmla="*/ 333780 h 710852"/>
                  <a:gd name="connsiteX0" fmla="*/ 0 w 537328"/>
                  <a:gd name="connsiteY0" fmla="*/ 1461154 h 1461154"/>
                  <a:gd name="connsiteX1" fmla="*/ 537328 w 537328"/>
                  <a:gd name="connsiteY1" fmla="*/ 1102935 h 1461154"/>
                  <a:gd name="connsiteX2" fmla="*/ 9427 w 537328"/>
                  <a:gd name="connsiteY2" fmla="*/ 1102935 h 1461154"/>
                  <a:gd name="connsiteX3" fmla="*/ 160256 w 537328"/>
                  <a:gd name="connsiteY3" fmla="*/ 0 h 1461154"/>
                  <a:gd name="connsiteX0" fmla="*/ 0 w 537328"/>
                  <a:gd name="connsiteY0" fmla="*/ 710853 h 710853"/>
                  <a:gd name="connsiteX1" fmla="*/ 537328 w 537328"/>
                  <a:gd name="connsiteY1" fmla="*/ 352634 h 710853"/>
                  <a:gd name="connsiteX2" fmla="*/ 9427 w 537328"/>
                  <a:gd name="connsiteY2" fmla="*/ 352634 h 710853"/>
                  <a:gd name="connsiteX0" fmla="*/ 0 w 537328"/>
                  <a:gd name="connsiteY0" fmla="*/ 836552 h 836552"/>
                  <a:gd name="connsiteX1" fmla="*/ 537328 w 537328"/>
                  <a:gd name="connsiteY1" fmla="*/ 478333 h 836552"/>
                  <a:gd name="connsiteX2" fmla="*/ 9427 w 537328"/>
                  <a:gd name="connsiteY2" fmla="*/ 478333 h 836552"/>
                  <a:gd name="connsiteX0" fmla="*/ 0 w 537328"/>
                  <a:gd name="connsiteY0" fmla="*/ 737239 h 737239"/>
                  <a:gd name="connsiteX1" fmla="*/ 537328 w 537328"/>
                  <a:gd name="connsiteY1" fmla="*/ 379020 h 737239"/>
                  <a:gd name="connsiteX2" fmla="*/ 9427 w 537328"/>
                  <a:gd name="connsiteY2" fmla="*/ 379020 h 737239"/>
                  <a:gd name="connsiteX0" fmla="*/ 527957 w 527957"/>
                  <a:gd name="connsiteY0" fmla="*/ 379020 h 379020"/>
                  <a:gd name="connsiteX1" fmla="*/ 56 w 527957"/>
                  <a:gd name="connsiteY1" fmla="*/ 379020 h 379020"/>
                  <a:gd name="connsiteX0" fmla="*/ 527957 w 527957"/>
                  <a:gd name="connsiteY0" fmla="*/ 390136 h 390136"/>
                  <a:gd name="connsiteX1" fmla="*/ 56 w 527957"/>
                  <a:gd name="connsiteY1" fmla="*/ 390136 h 390136"/>
                  <a:gd name="connsiteX0" fmla="*/ 527901 w 527901"/>
                  <a:gd name="connsiteY0" fmla="*/ 438358 h 438358"/>
                  <a:gd name="connsiteX1" fmla="*/ 0 w 527901"/>
                  <a:gd name="connsiteY1" fmla="*/ 438358 h 438358"/>
                  <a:gd name="connsiteX0" fmla="*/ 527901 w 527901"/>
                  <a:gd name="connsiteY0" fmla="*/ 438358 h 438358"/>
                  <a:gd name="connsiteX1" fmla="*/ 0 w 527901"/>
                  <a:gd name="connsiteY1" fmla="*/ 438358 h 438358"/>
                  <a:gd name="connsiteX2" fmla="*/ 527901 w 527901"/>
                  <a:gd name="connsiteY2" fmla="*/ 438358 h 438358"/>
                </a:gdLst>
                <a:ahLst/>
                <a:cxnLst>
                  <a:cxn ang="0">
                    <a:pos x="connsiteX0" y="connsiteY0"/>
                  </a:cxn>
                  <a:cxn ang="0">
                    <a:pos x="connsiteX1" y="connsiteY1"/>
                  </a:cxn>
                  <a:cxn ang="0">
                    <a:pos x="connsiteX2" y="connsiteY2"/>
                  </a:cxn>
                </a:cxnLst>
                <a:rect l="l" t="t" r="r" b="b"/>
                <a:pathLst>
                  <a:path w="527901" h="438358">
                    <a:moveTo>
                      <a:pt x="527901" y="438358"/>
                    </a:moveTo>
                    <a:cubicBezTo>
                      <a:pt x="520044" y="-139818"/>
                      <a:pt x="3142" y="-152389"/>
                      <a:pt x="0" y="438358"/>
                    </a:cubicBezTo>
                    <a:lnTo>
                      <a:pt x="527901" y="438358"/>
                    </a:lnTo>
                    <a:close/>
                  </a:path>
                </a:pathLst>
              </a:cu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dirty="0"/>
              </a:p>
            </p:txBody>
          </p:sp>
          <p:sp>
            <p:nvSpPr>
              <p:cNvPr id="15" name="Oval 14"/>
              <p:cNvSpPr/>
              <p:nvPr userDrawn="1"/>
            </p:nvSpPr>
            <p:spPr>
              <a:xfrm>
                <a:off x="70701" y="0"/>
                <a:ext cx="386499" cy="386499"/>
              </a:xfrm>
              <a:prstGeom prst="ellipse">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dirty="0"/>
              </a:p>
            </p:txBody>
          </p:sp>
        </p:grpSp>
        <p:grpSp>
          <p:nvGrpSpPr>
            <p:cNvPr id="8" name="Group 7"/>
            <p:cNvGrpSpPr>
              <a:grpSpLocks noChangeAspect="1"/>
            </p:cNvGrpSpPr>
            <p:nvPr userDrawn="1"/>
          </p:nvGrpSpPr>
          <p:grpSpPr>
            <a:xfrm>
              <a:off x="952500" y="361950"/>
              <a:ext cx="475615" cy="611505"/>
              <a:chOff x="0" y="0"/>
              <a:chExt cx="527901" cy="688156"/>
            </a:xfrm>
          </p:grpSpPr>
          <p:sp>
            <p:nvSpPr>
              <p:cNvPr id="12" name="Freeform 11"/>
              <p:cNvSpPr/>
              <p:nvPr userDrawn="1"/>
            </p:nvSpPr>
            <p:spPr>
              <a:xfrm>
                <a:off x="0" y="334638"/>
                <a:ext cx="527901" cy="353518"/>
              </a:xfrm>
              <a:custGeom>
                <a:avLst/>
                <a:gdLst>
                  <a:gd name="connsiteX0" fmla="*/ 0 w 537328"/>
                  <a:gd name="connsiteY0" fmla="*/ 377072 h 377072"/>
                  <a:gd name="connsiteX1" fmla="*/ 537328 w 537328"/>
                  <a:gd name="connsiteY1" fmla="*/ 18853 h 377072"/>
                  <a:gd name="connsiteX2" fmla="*/ 9427 w 537328"/>
                  <a:gd name="connsiteY2" fmla="*/ 18853 h 377072"/>
                  <a:gd name="connsiteX3" fmla="*/ 9427 w 537328"/>
                  <a:gd name="connsiteY3" fmla="*/ 0 h 377072"/>
                  <a:gd name="connsiteX0" fmla="*/ 0 w 537328"/>
                  <a:gd name="connsiteY0" fmla="*/ 377072 h 377072"/>
                  <a:gd name="connsiteX1" fmla="*/ 537328 w 537328"/>
                  <a:gd name="connsiteY1" fmla="*/ 18853 h 377072"/>
                  <a:gd name="connsiteX2" fmla="*/ 9427 w 537328"/>
                  <a:gd name="connsiteY2" fmla="*/ 18853 h 377072"/>
                  <a:gd name="connsiteX3" fmla="*/ 9427 w 537328"/>
                  <a:gd name="connsiteY3" fmla="*/ 0 h 377072"/>
                  <a:gd name="connsiteX0" fmla="*/ 0 w 537332"/>
                  <a:gd name="connsiteY0" fmla="*/ 384069 h 384069"/>
                  <a:gd name="connsiteX1" fmla="*/ 537328 w 537332"/>
                  <a:gd name="connsiteY1" fmla="*/ 25850 h 384069"/>
                  <a:gd name="connsiteX2" fmla="*/ 9427 w 537332"/>
                  <a:gd name="connsiteY2" fmla="*/ 25850 h 384069"/>
                  <a:gd name="connsiteX3" fmla="*/ 9427 w 537332"/>
                  <a:gd name="connsiteY3" fmla="*/ 6997 h 384069"/>
                  <a:gd name="connsiteX0" fmla="*/ 0 w 537332"/>
                  <a:gd name="connsiteY0" fmla="*/ 384069 h 384069"/>
                  <a:gd name="connsiteX1" fmla="*/ 537328 w 537332"/>
                  <a:gd name="connsiteY1" fmla="*/ 25850 h 384069"/>
                  <a:gd name="connsiteX2" fmla="*/ 9427 w 537332"/>
                  <a:gd name="connsiteY2" fmla="*/ 25850 h 384069"/>
                  <a:gd name="connsiteX3" fmla="*/ 9427 w 537332"/>
                  <a:gd name="connsiteY3" fmla="*/ 6997 h 384069"/>
                  <a:gd name="connsiteX0" fmla="*/ 0 w 537328"/>
                  <a:gd name="connsiteY0" fmla="*/ 710852 h 710852"/>
                  <a:gd name="connsiteX1" fmla="*/ 537328 w 537328"/>
                  <a:gd name="connsiteY1" fmla="*/ 352633 h 710852"/>
                  <a:gd name="connsiteX2" fmla="*/ 9427 w 537328"/>
                  <a:gd name="connsiteY2" fmla="*/ 352633 h 710852"/>
                  <a:gd name="connsiteX3" fmla="*/ 9427 w 537328"/>
                  <a:gd name="connsiteY3" fmla="*/ 333780 h 710852"/>
                  <a:gd name="connsiteX0" fmla="*/ 0 w 537328"/>
                  <a:gd name="connsiteY0" fmla="*/ 1461154 h 1461154"/>
                  <a:gd name="connsiteX1" fmla="*/ 537328 w 537328"/>
                  <a:gd name="connsiteY1" fmla="*/ 1102935 h 1461154"/>
                  <a:gd name="connsiteX2" fmla="*/ 9427 w 537328"/>
                  <a:gd name="connsiteY2" fmla="*/ 1102935 h 1461154"/>
                  <a:gd name="connsiteX3" fmla="*/ 160256 w 537328"/>
                  <a:gd name="connsiteY3" fmla="*/ 0 h 1461154"/>
                  <a:gd name="connsiteX0" fmla="*/ 0 w 537328"/>
                  <a:gd name="connsiteY0" fmla="*/ 710853 h 710853"/>
                  <a:gd name="connsiteX1" fmla="*/ 537328 w 537328"/>
                  <a:gd name="connsiteY1" fmla="*/ 352634 h 710853"/>
                  <a:gd name="connsiteX2" fmla="*/ 9427 w 537328"/>
                  <a:gd name="connsiteY2" fmla="*/ 352634 h 710853"/>
                  <a:gd name="connsiteX0" fmla="*/ 0 w 537328"/>
                  <a:gd name="connsiteY0" fmla="*/ 836552 h 836552"/>
                  <a:gd name="connsiteX1" fmla="*/ 537328 w 537328"/>
                  <a:gd name="connsiteY1" fmla="*/ 478333 h 836552"/>
                  <a:gd name="connsiteX2" fmla="*/ 9427 w 537328"/>
                  <a:gd name="connsiteY2" fmla="*/ 478333 h 836552"/>
                  <a:gd name="connsiteX0" fmla="*/ 0 w 537328"/>
                  <a:gd name="connsiteY0" fmla="*/ 737239 h 737239"/>
                  <a:gd name="connsiteX1" fmla="*/ 537328 w 537328"/>
                  <a:gd name="connsiteY1" fmla="*/ 379020 h 737239"/>
                  <a:gd name="connsiteX2" fmla="*/ 9427 w 537328"/>
                  <a:gd name="connsiteY2" fmla="*/ 379020 h 737239"/>
                  <a:gd name="connsiteX0" fmla="*/ 527957 w 527957"/>
                  <a:gd name="connsiteY0" fmla="*/ 379020 h 379020"/>
                  <a:gd name="connsiteX1" fmla="*/ 56 w 527957"/>
                  <a:gd name="connsiteY1" fmla="*/ 379020 h 379020"/>
                  <a:gd name="connsiteX0" fmla="*/ 527957 w 527957"/>
                  <a:gd name="connsiteY0" fmla="*/ 390136 h 390136"/>
                  <a:gd name="connsiteX1" fmla="*/ 56 w 527957"/>
                  <a:gd name="connsiteY1" fmla="*/ 390136 h 390136"/>
                  <a:gd name="connsiteX0" fmla="*/ 527901 w 527901"/>
                  <a:gd name="connsiteY0" fmla="*/ 438358 h 438358"/>
                  <a:gd name="connsiteX1" fmla="*/ 0 w 527901"/>
                  <a:gd name="connsiteY1" fmla="*/ 438358 h 438358"/>
                  <a:gd name="connsiteX0" fmla="*/ 527901 w 527901"/>
                  <a:gd name="connsiteY0" fmla="*/ 438358 h 438358"/>
                  <a:gd name="connsiteX1" fmla="*/ 0 w 527901"/>
                  <a:gd name="connsiteY1" fmla="*/ 438358 h 438358"/>
                  <a:gd name="connsiteX2" fmla="*/ 527901 w 527901"/>
                  <a:gd name="connsiteY2" fmla="*/ 438358 h 438358"/>
                </a:gdLst>
                <a:ahLst/>
                <a:cxnLst>
                  <a:cxn ang="0">
                    <a:pos x="connsiteX0" y="connsiteY0"/>
                  </a:cxn>
                  <a:cxn ang="0">
                    <a:pos x="connsiteX1" y="connsiteY1"/>
                  </a:cxn>
                  <a:cxn ang="0">
                    <a:pos x="connsiteX2" y="connsiteY2"/>
                  </a:cxn>
                </a:cxnLst>
                <a:rect l="l" t="t" r="r" b="b"/>
                <a:pathLst>
                  <a:path w="527901" h="438358">
                    <a:moveTo>
                      <a:pt x="527901" y="438358"/>
                    </a:moveTo>
                    <a:cubicBezTo>
                      <a:pt x="520044" y="-139818"/>
                      <a:pt x="3142" y="-152389"/>
                      <a:pt x="0" y="438358"/>
                    </a:cubicBezTo>
                    <a:lnTo>
                      <a:pt x="527901" y="438358"/>
                    </a:lnTo>
                    <a:close/>
                  </a:path>
                </a:pathLst>
              </a:custGeom>
              <a:solidFill>
                <a:schemeClr val="bg1">
                  <a:lumMod val="6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dirty="0"/>
              </a:p>
            </p:txBody>
          </p:sp>
          <p:sp>
            <p:nvSpPr>
              <p:cNvPr id="13" name="Oval 12"/>
              <p:cNvSpPr/>
              <p:nvPr userDrawn="1"/>
            </p:nvSpPr>
            <p:spPr>
              <a:xfrm>
                <a:off x="70701" y="0"/>
                <a:ext cx="386499" cy="386499"/>
              </a:xfrm>
              <a:prstGeom prst="ellipse">
                <a:avLst/>
              </a:prstGeom>
              <a:solidFill>
                <a:schemeClr val="bg1">
                  <a:lumMod val="6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dirty="0"/>
              </a:p>
            </p:txBody>
          </p:sp>
        </p:grpSp>
        <p:grpSp>
          <p:nvGrpSpPr>
            <p:cNvPr id="9" name="Group 8"/>
            <p:cNvGrpSpPr>
              <a:grpSpLocks noChangeAspect="1"/>
            </p:cNvGrpSpPr>
            <p:nvPr userDrawn="1"/>
          </p:nvGrpSpPr>
          <p:grpSpPr>
            <a:xfrm>
              <a:off x="342900" y="342900"/>
              <a:ext cx="475615" cy="611505"/>
              <a:chOff x="0" y="0"/>
              <a:chExt cx="527901" cy="688156"/>
            </a:xfrm>
          </p:grpSpPr>
          <p:sp>
            <p:nvSpPr>
              <p:cNvPr id="10" name="Freeform 9"/>
              <p:cNvSpPr/>
              <p:nvPr userDrawn="1"/>
            </p:nvSpPr>
            <p:spPr>
              <a:xfrm>
                <a:off x="0" y="334638"/>
                <a:ext cx="527901" cy="353518"/>
              </a:xfrm>
              <a:custGeom>
                <a:avLst/>
                <a:gdLst>
                  <a:gd name="connsiteX0" fmla="*/ 0 w 537328"/>
                  <a:gd name="connsiteY0" fmla="*/ 377072 h 377072"/>
                  <a:gd name="connsiteX1" fmla="*/ 537328 w 537328"/>
                  <a:gd name="connsiteY1" fmla="*/ 18853 h 377072"/>
                  <a:gd name="connsiteX2" fmla="*/ 9427 w 537328"/>
                  <a:gd name="connsiteY2" fmla="*/ 18853 h 377072"/>
                  <a:gd name="connsiteX3" fmla="*/ 9427 w 537328"/>
                  <a:gd name="connsiteY3" fmla="*/ 0 h 377072"/>
                  <a:gd name="connsiteX0" fmla="*/ 0 w 537328"/>
                  <a:gd name="connsiteY0" fmla="*/ 377072 h 377072"/>
                  <a:gd name="connsiteX1" fmla="*/ 537328 w 537328"/>
                  <a:gd name="connsiteY1" fmla="*/ 18853 h 377072"/>
                  <a:gd name="connsiteX2" fmla="*/ 9427 w 537328"/>
                  <a:gd name="connsiteY2" fmla="*/ 18853 h 377072"/>
                  <a:gd name="connsiteX3" fmla="*/ 9427 w 537328"/>
                  <a:gd name="connsiteY3" fmla="*/ 0 h 377072"/>
                  <a:gd name="connsiteX0" fmla="*/ 0 w 537332"/>
                  <a:gd name="connsiteY0" fmla="*/ 384069 h 384069"/>
                  <a:gd name="connsiteX1" fmla="*/ 537328 w 537332"/>
                  <a:gd name="connsiteY1" fmla="*/ 25850 h 384069"/>
                  <a:gd name="connsiteX2" fmla="*/ 9427 w 537332"/>
                  <a:gd name="connsiteY2" fmla="*/ 25850 h 384069"/>
                  <a:gd name="connsiteX3" fmla="*/ 9427 w 537332"/>
                  <a:gd name="connsiteY3" fmla="*/ 6997 h 384069"/>
                  <a:gd name="connsiteX0" fmla="*/ 0 w 537332"/>
                  <a:gd name="connsiteY0" fmla="*/ 384069 h 384069"/>
                  <a:gd name="connsiteX1" fmla="*/ 537328 w 537332"/>
                  <a:gd name="connsiteY1" fmla="*/ 25850 h 384069"/>
                  <a:gd name="connsiteX2" fmla="*/ 9427 w 537332"/>
                  <a:gd name="connsiteY2" fmla="*/ 25850 h 384069"/>
                  <a:gd name="connsiteX3" fmla="*/ 9427 w 537332"/>
                  <a:gd name="connsiteY3" fmla="*/ 6997 h 384069"/>
                  <a:gd name="connsiteX0" fmla="*/ 0 w 537328"/>
                  <a:gd name="connsiteY0" fmla="*/ 710852 h 710852"/>
                  <a:gd name="connsiteX1" fmla="*/ 537328 w 537328"/>
                  <a:gd name="connsiteY1" fmla="*/ 352633 h 710852"/>
                  <a:gd name="connsiteX2" fmla="*/ 9427 w 537328"/>
                  <a:gd name="connsiteY2" fmla="*/ 352633 h 710852"/>
                  <a:gd name="connsiteX3" fmla="*/ 9427 w 537328"/>
                  <a:gd name="connsiteY3" fmla="*/ 333780 h 710852"/>
                  <a:gd name="connsiteX0" fmla="*/ 0 w 537328"/>
                  <a:gd name="connsiteY0" fmla="*/ 1461154 h 1461154"/>
                  <a:gd name="connsiteX1" fmla="*/ 537328 w 537328"/>
                  <a:gd name="connsiteY1" fmla="*/ 1102935 h 1461154"/>
                  <a:gd name="connsiteX2" fmla="*/ 9427 w 537328"/>
                  <a:gd name="connsiteY2" fmla="*/ 1102935 h 1461154"/>
                  <a:gd name="connsiteX3" fmla="*/ 160256 w 537328"/>
                  <a:gd name="connsiteY3" fmla="*/ 0 h 1461154"/>
                  <a:gd name="connsiteX0" fmla="*/ 0 w 537328"/>
                  <a:gd name="connsiteY0" fmla="*/ 710853 h 710853"/>
                  <a:gd name="connsiteX1" fmla="*/ 537328 w 537328"/>
                  <a:gd name="connsiteY1" fmla="*/ 352634 h 710853"/>
                  <a:gd name="connsiteX2" fmla="*/ 9427 w 537328"/>
                  <a:gd name="connsiteY2" fmla="*/ 352634 h 710853"/>
                  <a:gd name="connsiteX0" fmla="*/ 0 w 537328"/>
                  <a:gd name="connsiteY0" fmla="*/ 836552 h 836552"/>
                  <a:gd name="connsiteX1" fmla="*/ 537328 w 537328"/>
                  <a:gd name="connsiteY1" fmla="*/ 478333 h 836552"/>
                  <a:gd name="connsiteX2" fmla="*/ 9427 w 537328"/>
                  <a:gd name="connsiteY2" fmla="*/ 478333 h 836552"/>
                  <a:gd name="connsiteX0" fmla="*/ 0 w 537328"/>
                  <a:gd name="connsiteY0" fmla="*/ 737239 h 737239"/>
                  <a:gd name="connsiteX1" fmla="*/ 537328 w 537328"/>
                  <a:gd name="connsiteY1" fmla="*/ 379020 h 737239"/>
                  <a:gd name="connsiteX2" fmla="*/ 9427 w 537328"/>
                  <a:gd name="connsiteY2" fmla="*/ 379020 h 737239"/>
                  <a:gd name="connsiteX0" fmla="*/ 527957 w 527957"/>
                  <a:gd name="connsiteY0" fmla="*/ 379020 h 379020"/>
                  <a:gd name="connsiteX1" fmla="*/ 56 w 527957"/>
                  <a:gd name="connsiteY1" fmla="*/ 379020 h 379020"/>
                  <a:gd name="connsiteX0" fmla="*/ 527957 w 527957"/>
                  <a:gd name="connsiteY0" fmla="*/ 390136 h 390136"/>
                  <a:gd name="connsiteX1" fmla="*/ 56 w 527957"/>
                  <a:gd name="connsiteY1" fmla="*/ 390136 h 390136"/>
                  <a:gd name="connsiteX0" fmla="*/ 527901 w 527901"/>
                  <a:gd name="connsiteY0" fmla="*/ 438358 h 438358"/>
                  <a:gd name="connsiteX1" fmla="*/ 0 w 527901"/>
                  <a:gd name="connsiteY1" fmla="*/ 438358 h 438358"/>
                  <a:gd name="connsiteX0" fmla="*/ 527901 w 527901"/>
                  <a:gd name="connsiteY0" fmla="*/ 438358 h 438358"/>
                  <a:gd name="connsiteX1" fmla="*/ 0 w 527901"/>
                  <a:gd name="connsiteY1" fmla="*/ 438358 h 438358"/>
                  <a:gd name="connsiteX2" fmla="*/ 527901 w 527901"/>
                  <a:gd name="connsiteY2" fmla="*/ 438358 h 438358"/>
                </a:gdLst>
                <a:ahLst/>
                <a:cxnLst>
                  <a:cxn ang="0">
                    <a:pos x="connsiteX0" y="connsiteY0"/>
                  </a:cxn>
                  <a:cxn ang="0">
                    <a:pos x="connsiteX1" y="connsiteY1"/>
                  </a:cxn>
                  <a:cxn ang="0">
                    <a:pos x="connsiteX2" y="connsiteY2"/>
                  </a:cxn>
                </a:cxnLst>
                <a:rect l="l" t="t" r="r" b="b"/>
                <a:pathLst>
                  <a:path w="527901" h="438358">
                    <a:moveTo>
                      <a:pt x="527901" y="438358"/>
                    </a:moveTo>
                    <a:cubicBezTo>
                      <a:pt x="520044" y="-139818"/>
                      <a:pt x="3142" y="-152389"/>
                      <a:pt x="0" y="438358"/>
                    </a:cubicBezTo>
                    <a:lnTo>
                      <a:pt x="527901" y="438358"/>
                    </a:lnTo>
                    <a:close/>
                  </a:path>
                </a:pathLst>
              </a:cu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dirty="0"/>
              </a:p>
            </p:txBody>
          </p:sp>
          <p:sp>
            <p:nvSpPr>
              <p:cNvPr id="11" name="Oval 10"/>
              <p:cNvSpPr/>
              <p:nvPr userDrawn="1"/>
            </p:nvSpPr>
            <p:spPr>
              <a:xfrm>
                <a:off x="70701" y="0"/>
                <a:ext cx="386499" cy="386499"/>
              </a:xfrm>
              <a:prstGeom prst="ellipse">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dirty="0"/>
              </a:p>
            </p:txBody>
          </p:sp>
        </p:grpSp>
      </p:grpSp>
      <p:sp>
        <p:nvSpPr>
          <p:cNvPr id="26" name="Speech Bubble: Rectangle with Corners Rounded 5">
            <a:extLst>
              <a:ext uri="{FF2B5EF4-FFF2-40B4-BE49-F238E27FC236}">
                <a16:creationId xmlns:a16="http://schemas.microsoft.com/office/drawing/2014/main" id="{C76673C3-240E-4669-907A-BF24F5BBB884}"/>
              </a:ext>
            </a:extLst>
          </p:cNvPr>
          <p:cNvSpPr/>
          <p:nvPr/>
        </p:nvSpPr>
        <p:spPr>
          <a:xfrm>
            <a:off x="429492" y="1355857"/>
            <a:ext cx="2983164" cy="1152000"/>
          </a:xfrm>
          <a:prstGeom prst="wedgeRoundRectCallout">
            <a:avLst>
              <a:gd name="adj1" fmla="val 63169"/>
              <a:gd name="adj2" fmla="val 37020"/>
              <a:gd name="adj3" fmla="val 16667"/>
            </a:avLst>
          </a:prstGeom>
          <a:solidFill>
            <a:srgbClr val="FAFAEA"/>
          </a:solidFill>
          <a:ln w="63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GB" b="1" dirty="0">
                <a:solidFill>
                  <a:srgbClr val="002060"/>
                </a:solidFill>
                <a:latin typeface="Verdana" panose="020B0604030504040204" pitchFamily="34" charset="0"/>
                <a:ea typeface="Verdana" panose="020B0604030504040204" pitchFamily="34" charset="0"/>
                <a:cs typeface="Verdana" panose="020B0604030504040204" pitchFamily="34" charset="0"/>
              </a:rPr>
              <a:t>Alex</a:t>
            </a:r>
          </a:p>
          <a:p>
            <a:pPr algn="ctr"/>
            <a:r>
              <a:rPr lang="en-GB" dirty="0">
                <a:solidFill>
                  <a:srgbClr val="002060"/>
                </a:solidFill>
                <a:latin typeface="Verdana" panose="020B0604030504040204" pitchFamily="34" charset="0"/>
                <a:ea typeface="Verdana" panose="020B0604030504040204" pitchFamily="34" charset="0"/>
                <a:cs typeface="Verdana" panose="020B0604030504040204" pitchFamily="34" charset="0"/>
              </a:rPr>
              <a:t>C is short for the element name carbon.</a:t>
            </a:r>
          </a:p>
        </p:txBody>
      </p:sp>
      <p:sp>
        <p:nvSpPr>
          <p:cNvPr id="27" name="Speech Bubble: Rectangle with Corners Rounded 6">
            <a:extLst>
              <a:ext uri="{FF2B5EF4-FFF2-40B4-BE49-F238E27FC236}">
                <a16:creationId xmlns:a16="http://schemas.microsoft.com/office/drawing/2014/main" id="{A5E3D737-7A05-4702-99E3-47A0C2D78343}"/>
              </a:ext>
            </a:extLst>
          </p:cNvPr>
          <p:cNvSpPr/>
          <p:nvPr/>
        </p:nvSpPr>
        <p:spPr>
          <a:xfrm>
            <a:off x="367991" y="3002445"/>
            <a:ext cx="2340000" cy="1152000"/>
          </a:xfrm>
          <a:prstGeom prst="wedgeRoundRectCallout">
            <a:avLst>
              <a:gd name="adj1" fmla="val 80005"/>
              <a:gd name="adj2" fmla="val -45928"/>
              <a:gd name="adj3" fmla="val 16667"/>
            </a:avLst>
          </a:prstGeom>
          <a:solidFill>
            <a:srgbClr val="FAFAEA"/>
          </a:solidFill>
          <a:ln w="63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GB" b="1" dirty="0">
                <a:solidFill>
                  <a:srgbClr val="002060"/>
                </a:solidFill>
                <a:latin typeface="Verdana" panose="020B0604030504040204" pitchFamily="34" charset="0"/>
                <a:ea typeface="Verdana" panose="020B0604030504040204" pitchFamily="34" charset="0"/>
                <a:cs typeface="Verdana" panose="020B0604030504040204" pitchFamily="34" charset="0"/>
              </a:rPr>
              <a:t>Zara</a:t>
            </a:r>
          </a:p>
          <a:p>
            <a:pPr algn="ctr"/>
            <a:r>
              <a:rPr lang="en-GB" dirty="0">
                <a:solidFill>
                  <a:srgbClr val="002060"/>
                </a:solidFill>
                <a:latin typeface="Verdana" panose="020B0604030504040204" pitchFamily="34" charset="0"/>
                <a:ea typeface="Verdana" panose="020B0604030504040204" pitchFamily="34" charset="0"/>
                <a:cs typeface="Verdana" panose="020B0604030504040204" pitchFamily="34" charset="0"/>
              </a:rPr>
              <a:t>C </a:t>
            </a:r>
            <a:r>
              <a:rPr lang="en-GB">
                <a:solidFill>
                  <a:srgbClr val="002060"/>
                </a:solidFill>
                <a:latin typeface="Verdana" panose="020B0604030504040204" pitchFamily="34" charset="0"/>
                <a:ea typeface="Verdana" panose="020B0604030504040204" pitchFamily="34" charset="0"/>
                <a:cs typeface="Verdana" panose="020B0604030504040204" pitchFamily="34" charset="0"/>
              </a:rPr>
              <a:t>means </a:t>
            </a:r>
            <a:r>
              <a:rPr lang="en-GB" smtClean="0">
                <a:solidFill>
                  <a:srgbClr val="002060"/>
                </a:solidFill>
                <a:latin typeface="Verdana" panose="020B0604030504040204" pitchFamily="34" charset="0"/>
                <a:ea typeface="Verdana" panose="020B0604030504040204" pitchFamily="34" charset="0"/>
                <a:cs typeface="Verdana" panose="020B0604030504040204" pitchFamily="34" charset="0"/>
              </a:rPr>
              <a:t>one </a:t>
            </a:r>
            <a:r>
              <a:rPr lang="en-GB" dirty="0">
                <a:solidFill>
                  <a:srgbClr val="002060"/>
                </a:solidFill>
                <a:latin typeface="Verdana" panose="020B0604030504040204" pitchFamily="34" charset="0"/>
                <a:ea typeface="Verdana" panose="020B0604030504040204" pitchFamily="34" charset="0"/>
                <a:cs typeface="Verdana" panose="020B0604030504040204" pitchFamily="34" charset="0"/>
              </a:rPr>
              <a:t>atom of carbon.</a:t>
            </a:r>
          </a:p>
        </p:txBody>
      </p:sp>
      <p:sp>
        <p:nvSpPr>
          <p:cNvPr id="28" name="Speech Bubble: Rectangle with Corners Rounded 7">
            <a:extLst>
              <a:ext uri="{FF2B5EF4-FFF2-40B4-BE49-F238E27FC236}">
                <a16:creationId xmlns:a16="http://schemas.microsoft.com/office/drawing/2014/main" id="{96FB7449-0180-45DA-8D17-C3A38D40D02F}"/>
              </a:ext>
            </a:extLst>
          </p:cNvPr>
          <p:cNvSpPr/>
          <p:nvPr/>
        </p:nvSpPr>
        <p:spPr>
          <a:xfrm>
            <a:off x="4911621" y="4067081"/>
            <a:ext cx="3320654" cy="1152000"/>
          </a:xfrm>
          <a:prstGeom prst="wedgeRoundRectCallout">
            <a:avLst>
              <a:gd name="adj1" fmla="val -61150"/>
              <a:gd name="adj2" fmla="val -56189"/>
              <a:gd name="adj3" fmla="val 16667"/>
            </a:avLst>
          </a:prstGeom>
          <a:solidFill>
            <a:srgbClr val="FAFAEA"/>
          </a:solidFill>
          <a:ln w="63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GB" b="1" dirty="0">
                <a:solidFill>
                  <a:srgbClr val="002060"/>
                </a:solidFill>
                <a:latin typeface="Verdana" panose="020B0604030504040204" pitchFamily="34" charset="0"/>
                <a:ea typeface="Verdana" panose="020B0604030504040204" pitchFamily="34" charset="0"/>
                <a:cs typeface="Verdana" panose="020B0604030504040204" pitchFamily="34" charset="0"/>
              </a:rPr>
              <a:t>Poppy</a:t>
            </a:r>
          </a:p>
          <a:p>
            <a:pPr algn="ctr"/>
            <a:r>
              <a:rPr lang="en-GB" dirty="0">
                <a:solidFill>
                  <a:srgbClr val="002060"/>
                </a:solidFill>
                <a:latin typeface="Verdana" panose="020B0604030504040204" pitchFamily="34" charset="0"/>
                <a:ea typeface="Verdana" panose="020B0604030504040204" pitchFamily="34" charset="0"/>
                <a:cs typeface="Verdana" panose="020B0604030504040204" pitchFamily="34" charset="0"/>
              </a:rPr>
              <a:t>C is the symbol for the element carbon.</a:t>
            </a:r>
          </a:p>
        </p:txBody>
      </p:sp>
      <p:sp>
        <p:nvSpPr>
          <p:cNvPr id="29" name="Speech Bubble: Rectangle with Corners Rounded 8">
            <a:extLst>
              <a:ext uri="{FF2B5EF4-FFF2-40B4-BE49-F238E27FC236}">
                <a16:creationId xmlns:a16="http://schemas.microsoft.com/office/drawing/2014/main" id="{48E1FE0D-002D-43DD-96A1-19B3B0C66DF0}"/>
              </a:ext>
            </a:extLst>
          </p:cNvPr>
          <p:cNvSpPr/>
          <p:nvPr/>
        </p:nvSpPr>
        <p:spPr>
          <a:xfrm>
            <a:off x="5752656" y="1332058"/>
            <a:ext cx="2877065" cy="1152000"/>
          </a:xfrm>
          <a:prstGeom prst="wedgeRoundRectCallout">
            <a:avLst>
              <a:gd name="adj1" fmla="val -73405"/>
              <a:gd name="adj2" fmla="val 36714"/>
              <a:gd name="adj3" fmla="val 16667"/>
            </a:avLst>
          </a:prstGeom>
          <a:solidFill>
            <a:srgbClr val="FAFAEA"/>
          </a:solidFill>
          <a:ln w="63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GB" b="1" dirty="0">
                <a:solidFill>
                  <a:srgbClr val="002060"/>
                </a:solidFill>
                <a:latin typeface="Verdana" panose="020B0604030504040204" pitchFamily="34" charset="0"/>
                <a:ea typeface="Verdana" panose="020B0604030504040204" pitchFamily="34" charset="0"/>
                <a:cs typeface="Verdana" panose="020B0604030504040204" pitchFamily="34" charset="0"/>
              </a:rPr>
              <a:t>Arjun</a:t>
            </a:r>
          </a:p>
          <a:p>
            <a:pPr algn="ctr"/>
            <a:r>
              <a:rPr lang="en-GB" dirty="0">
                <a:solidFill>
                  <a:srgbClr val="002060"/>
                </a:solidFill>
                <a:latin typeface="Verdana" panose="020B0604030504040204" pitchFamily="34" charset="0"/>
                <a:ea typeface="Verdana" panose="020B0604030504040204" pitchFamily="34" charset="0"/>
                <a:cs typeface="Verdana" panose="020B0604030504040204" pitchFamily="34" charset="0"/>
              </a:rPr>
              <a:t>C stands for the substance carbon.</a:t>
            </a:r>
          </a:p>
        </p:txBody>
      </p:sp>
      <p:sp>
        <p:nvSpPr>
          <p:cNvPr id="30" name="Speech Bubble: Rectangle with Corners Rounded 9">
            <a:extLst>
              <a:ext uri="{FF2B5EF4-FFF2-40B4-BE49-F238E27FC236}">
                <a16:creationId xmlns:a16="http://schemas.microsoft.com/office/drawing/2014/main" id="{DB511623-45D5-4D44-BAA9-E421508166FD}"/>
              </a:ext>
            </a:extLst>
          </p:cNvPr>
          <p:cNvSpPr/>
          <p:nvPr/>
        </p:nvSpPr>
        <p:spPr>
          <a:xfrm>
            <a:off x="5978544" y="2694371"/>
            <a:ext cx="2842593" cy="1152000"/>
          </a:xfrm>
          <a:prstGeom prst="wedgeRoundRectCallout">
            <a:avLst>
              <a:gd name="adj1" fmla="val -62361"/>
              <a:gd name="adj2" fmla="val -18645"/>
              <a:gd name="adj3" fmla="val 16667"/>
            </a:avLst>
          </a:prstGeom>
          <a:solidFill>
            <a:srgbClr val="FAFAEA"/>
          </a:solidFill>
          <a:ln w="63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GB" b="1" dirty="0">
                <a:solidFill>
                  <a:srgbClr val="002060"/>
                </a:solidFill>
                <a:latin typeface="Verdana" panose="020B0604030504040204" pitchFamily="34" charset="0"/>
                <a:ea typeface="Verdana" panose="020B0604030504040204" pitchFamily="34" charset="0"/>
                <a:cs typeface="Verdana" panose="020B0604030504040204" pitchFamily="34" charset="0"/>
              </a:rPr>
              <a:t>Kyle</a:t>
            </a:r>
          </a:p>
          <a:p>
            <a:pPr algn="ctr"/>
            <a:r>
              <a:rPr lang="en-GB" dirty="0">
                <a:solidFill>
                  <a:srgbClr val="002060"/>
                </a:solidFill>
                <a:latin typeface="Verdana" panose="020B0604030504040204" pitchFamily="34" charset="0"/>
                <a:ea typeface="Verdana" panose="020B0604030504040204" pitchFamily="34" charset="0"/>
                <a:cs typeface="Verdana" panose="020B0604030504040204" pitchFamily="34" charset="0"/>
              </a:rPr>
              <a:t>C makes me picture a lump of black coal.</a:t>
            </a:r>
          </a:p>
        </p:txBody>
      </p:sp>
      <p:sp>
        <p:nvSpPr>
          <p:cNvPr id="31" name="Text Placeholder 16"/>
          <p:cNvSpPr txBox="1">
            <a:spLocks/>
          </p:cNvSpPr>
          <p:nvPr/>
        </p:nvSpPr>
        <p:spPr>
          <a:xfrm>
            <a:off x="457200" y="4599892"/>
            <a:ext cx="8285163" cy="1755647"/>
          </a:xfrm>
          <a:prstGeom prst="rect">
            <a:avLst/>
          </a:prstGeom>
        </p:spPr>
        <p:txBody>
          <a:bodyPr vert="horz" lIns="91440" tIns="45720" rIns="91440" bIns="45720" rtlCol="0">
            <a:noAutofit/>
          </a:bodyPr>
          <a:lstStyle>
            <a:lvl1pPr marL="0" indent="0" algn="l" defTabSz="914400" rtl="0" eaLnBrk="1" latinLnBrk="0" hangingPunct="1">
              <a:lnSpc>
                <a:spcPct val="114000"/>
              </a:lnSpc>
              <a:spcBef>
                <a:spcPct val="20000"/>
              </a:spcBef>
              <a:buFont typeface="+mj-lt"/>
              <a:buNone/>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vl2pPr marL="971550" indent="-514350" algn="l" defTabSz="914400" rtl="0" eaLnBrk="1" latinLnBrk="0" hangingPunct="1">
              <a:spcBef>
                <a:spcPct val="20000"/>
              </a:spcBef>
              <a:buFont typeface="Arial" panose="020B0604020202020204" pitchFamily="34"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2pPr>
            <a:lvl3pPr marL="1485900" indent="-571500" algn="l" defTabSz="914400" rtl="0" eaLnBrk="1" latinLnBrk="0" hangingPunct="1">
              <a:spcBef>
                <a:spcPct val="20000"/>
              </a:spcBef>
              <a:buFont typeface="Courier New" panose="02070309020205020404" pitchFamily="49"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3pPr>
            <a:lvl4pPr marL="1974850" indent="-539750" algn="l" defTabSz="914400" rtl="0" eaLnBrk="1" latinLnBrk="0" hangingPunct="1">
              <a:spcBef>
                <a:spcPct val="20000"/>
              </a:spcBef>
              <a:buFont typeface="Wingdings" panose="05000000000000000000" pitchFamily="2" charset="2"/>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4pPr>
            <a:lvl5pPr marL="2514600" indent="-539750" algn="l" defTabSz="914400" rtl="0" eaLnBrk="1" latinLnBrk="0" hangingPunct="1">
              <a:spcBef>
                <a:spcPct val="20000"/>
              </a:spcBef>
              <a:buFont typeface="Courier New" panose="02070309020205020404" pitchFamily="49" charset="0"/>
              <a:buChar char="o"/>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lnSpc>
                <a:spcPct val="150000"/>
              </a:lnSpc>
              <a:defRPr/>
            </a:pPr>
            <a:r>
              <a:rPr lang="en-GB" sz="1600" b="1" dirty="0"/>
              <a:t>To talk about in your group:</a:t>
            </a:r>
          </a:p>
          <a:p>
            <a:pPr lvl="0">
              <a:lnSpc>
                <a:spcPct val="150000"/>
              </a:lnSpc>
              <a:defRPr/>
            </a:pPr>
            <a:r>
              <a:rPr lang="en-GB" sz="1600" dirty="0" smtClean="0"/>
              <a:t>1   Who </a:t>
            </a:r>
            <a:r>
              <a:rPr lang="en-GB" sz="1600" dirty="0"/>
              <a:t>do you </a:t>
            </a:r>
            <a:r>
              <a:rPr lang="en-GB" sz="1600" b="1" dirty="0"/>
              <a:t>agree</a:t>
            </a:r>
            <a:r>
              <a:rPr lang="en-GB" sz="1600" dirty="0"/>
              <a:t> with?</a:t>
            </a:r>
          </a:p>
          <a:p>
            <a:pPr lvl="0">
              <a:lnSpc>
                <a:spcPct val="150000"/>
              </a:lnSpc>
              <a:defRPr/>
            </a:pPr>
            <a:r>
              <a:rPr lang="en-GB" sz="1600" dirty="0" smtClean="0"/>
              <a:t>2   Who </a:t>
            </a:r>
            <a:r>
              <a:rPr lang="en-GB" sz="1600" dirty="0"/>
              <a:t>do you </a:t>
            </a:r>
            <a:r>
              <a:rPr lang="en-GB" sz="1600" b="1" dirty="0"/>
              <a:t>disagree</a:t>
            </a:r>
            <a:r>
              <a:rPr lang="en-GB" sz="1600" dirty="0"/>
              <a:t> with, and why?</a:t>
            </a:r>
          </a:p>
          <a:p>
            <a:pPr lvl="0">
              <a:lnSpc>
                <a:spcPct val="150000"/>
              </a:lnSpc>
              <a:defRPr/>
            </a:pPr>
            <a:r>
              <a:rPr lang="en-GB" sz="1600" dirty="0" smtClean="0"/>
              <a:t>3   How </a:t>
            </a:r>
            <a:r>
              <a:rPr lang="en-GB" sz="1600" dirty="0"/>
              <a:t>would you explain the right ideas to these children?</a:t>
            </a:r>
          </a:p>
        </p:txBody>
      </p:sp>
      <p:sp>
        <p:nvSpPr>
          <p:cNvPr id="32" name="Text Placeholder 3"/>
          <p:cNvSpPr txBox="1">
            <a:spLocks/>
          </p:cNvSpPr>
          <p:nvPr/>
        </p:nvSpPr>
        <p:spPr>
          <a:xfrm>
            <a:off x="354605" y="740223"/>
            <a:ext cx="6104252" cy="518249"/>
          </a:xfrm>
          <a:prstGeom prst="rect">
            <a:avLst/>
          </a:prstGeom>
        </p:spPr>
        <p:txBody>
          <a:bodyPr/>
          <a:lstStyle>
            <a:lvl1pPr marL="0" indent="0" algn="l" defTabSz="914400" rtl="0" eaLnBrk="1" latinLnBrk="0" hangingPunct="1">
              <a:spcBef>
                <a:spcPct val="20000"/>
              </a:spcBef>
              <a:buFont typeface="+mj-lt"/>
              <a:buNone/>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vl2pPr marL="971550" indent="-514350" algn="l" defTabSz="914400" rtl="0" eaLnBrk="1" latinLnBrk="0" hangingPunct="1">
              <a:spcBef>
                <a:spcPct val="20000"/>
              </a:spcBef>
              <a:buFont typeface="Arial" panose="020B0604020202020204" pitchFamily="34"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2pPr>
            <a:lvl3pPr marL="1485900" indent="-571500" algn="l" defTabSz="914400" rtl="0" eaLnBrk="1" latinLnBrk="0" hangingPunct="1">
              <a:spcBef>
                <a:spcPct val="20000"/>
              </a:spcBef>
              <a:buFont typeface="Courier New" panose="02070309020205020404" pitchFamily="49"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3pPr>
            <a:lvl4pPr marL="1974850" indent="-539750" algn="l" defTabSz="914400" rtl="0" eaLnBrk="1" latinLnBrk="0" hangingPunct="1">
              <a:spcBef>
                <a:spcPct val="20000"/>
              </a:spcBef>
              <a:buFont typeface="Wingdings" panose="05000000000000000000" pitchFamily="2" charset="2"/>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4pPr>
            <a:lvl5pPr marL="2514600" indent="-539750" algn="l" defTabSz="914400" rtl="0" eaLnBrk="1" latinLnBrk="0" hangingPunct="1">
              <a:spcBef>
                <a:spcPct val="20000"/>
              </a:spcBef>
              <a:buFont typeface="Courier New" panose="02070309020205020404" pitchFamily="49" charset="0"/>
              <a:buChar char="o"/>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mj-lt"/>
              <a:buNone/>
              <a:tabLst/>
              <a:defRPr/>
            </a:pPr>
            <a:r>
              <a:rPr kumimoji="0" lang="en-GB" sz="1800" b="0" i="0" u="none" strike="noStrike" kern="1200" cap="none" spc="0" normalizeH="0" baseline="0" noProof="0" dirty="0" smtClean="0">
                <a:ln>
                  <a:noFill/>
                </a:ln>
                <a:solidFill>
                  <a:srgbClr val="1F497D">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Some c</a:t>
            </a:r>
            <a:r>
              <a:rPr kumimoji="0" lang="en-GB" sz="1800" b="0" i="0" u="none" strike="noStrike" kern="1200" cap="none" spc="0" normalizeH="0" baseline="0" noProof="0" dirty="0" smtClean="0">
                <a:ln>
                  <a:noFill/>
                </a:ln>
                <a:solidFill>
                  <a:srgbClr val="10253F"/>
                </a:solidFill>
                <a:effectLst/>
                <a:uLnTx/>
                <a:uFillTx/>
                <a:latin typeface="Verdana" panose="020B0604030504040204" pitchFamily="34" charset="0"/>
                <a:ea typeface="Verdana" panose="020B0604030504040204" pitchFamily="34" charset="0"/>
                <a:cs typeface="Verdana" panose="020B0604030504040204" pitchFamily="34" charset="0"/>
              </a:rPr>
              <a:t>hildr</a:t>
            </a:r>
            <a:r>
              <a:rPr kumimoji="0" lang="en-GB" sz="1800" b="0" i="0" u="none" strike="noStrike" kern="1200" cap="none" spc="0" normalizeH="0" baseline="0" noProof="0" dirty="0" smtClean="0">
                <a:ln>
                  <a:noFill/>
                </a:ln>
                <a:solidFill>
                  <a:srgbClr val="1F497D">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en talk about the C in CO</a:t>
            </a:r>
            <a:r>
              <a:rPr kumimoji="0" lang="en-GB" sz="1800" b="0" i="0" u="none" strike="noStrike" kern="1200" cap="none" spc="0" normalizeH="0" baseline="-25000" noProof="0" dirty="0" smtClean="0">
                <a:ln>
                  <a:noFill/>
                </a:ln>
                <a:solidFill>
                  <a:srgbClr val="1F497D">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2</a:t>
            </a:r>
            <a:r>
              <a:rPr kumimoji="0" lang="en-GB" sz="1800" b="0" i="0" u="none" strike="noStrike" kern="1200" cap="none" spc="0" normalizeH="0" baseline="0" noProof="0" dirty="0" smtClean="0">
                <a:ln>
                  <a:noFill/>
                </a:ln>
                <a:solidFill>
                  <a:srgbClr val="1F497D">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a:t>
            </a:r>
            <a:endParaRPr kumimoji="0" lang="en-GB" sz="1800" b="0" i="0" u="none" strike="noStrike" kern="1200" cap="none" spc="0" normalizeH="0" baseline="0" noProof="0" dirty="0">
              <a:ln>
                <a:noFill/>
              </a:ln>
              <a:solidFill>
                <a:srgbClr val="1F497D">
                  <a:lumMod val="50000"/>
                </a:srgb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ct val="20000"/>
              </a:spcBef>
              <a:spcAft>
                <a:spcPts val="0"/>
              </a:spcAft>
              <a:buClrTx/>
              <a:buSzTx/>
              <a:buFont typeface="+mj-lt"/>
              <a:buNone/>
              <a:tabLst/>
              <a:defRPr/>
            </a:pPr>
            <a:endParaRPr kumimoji="0" lang="en-GB" sz="1800" b="0" i="0" u="none" strike="noStrike" kern="1200" cap="none" spc="0" normalizeH="0" baseline="0" noProof="0" dirty="0">
              <a:ln>
                <a:noFill/>
              </a:ln>
              <a:solidFill>
                <a:srgbClr val="1F497D">
                  <a:lumMod val="50000"/>
                </a:srgb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nvGrpSpPr>
          <p:cNvPr id="33" name="Group 32"/>
          <p:cNvGrpSpPr/>
          <p:nvPr/>
        </p:nvGrpSpPr>
        <p:grpSpPr>
          <a:xfrm>
            <a:off x="7743825" y="64652"/>
            <a:ext cx="1400175" cy="1259840"/>
            <a:chOff x="5248275" y="3295015"/>
            <a:chExt cx="1400175" cy="1259840"/>
          </a:xfrm>
        </p:grpSpPr>
        <p:sp>
          <p:nvSpPr>
            <p:cNvPr id="34" name="Oval 33"/>
            <p:cNvSpPr>
              <a:spLocks noChangeAspect="1"/>
            </p:cNvSpPr>
            <p:nvPr/>
          </p:nvSpPr>
          <p:spPr>
            <a:xfrm>
              <a:off x="5314950" y="3295015"/>
              <a:ext cx="1259840" cy="1259840"/>
            </a:xfrm>
            <a:prstGeom prst="ellipse">
              <a:avLst/>
            </a:prstGeom>
            <a:solidFill>
              <a:srgbClr val="D3CDB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5" name="Text Box 29"/>
            <p:cNvSpPr txBox="1"/>
            <p:nvPr/>
          </p:nvSpPr>
          <p:spPr>
            <a:xfrm>
              <a:off x="5248275" y="3574415"/>
              <a:ext cx="1400175" cy="719034"/>
            </a:xfrm>
            <a:prstGeom prst="rect">
              <a:avLst/>
            </a:prstGeom>
            <a:noFill/>
            <a:ln w="6350">
              <a:noFill/>
            </a:ln>
          </p:spPr>
          <p:txBody>
            <a:bodyPr rot="0" spcFirstLastPara="0" vert="horz" wrap="square" lIns="36000" tIns="36000" rIns="36000" bIns="36000" numCol="1" spcCol="0" rtlCol="0" fromWordArt="0" anchor="t" anchorCtr="0" forceAA="0" compatLnSpc="1">
              <a:prstTxWarp prst="textNoShape">
                <a:avLst/>
              </a:prstTxWarp>
              <a:spAutoFit/>
            </a:bodyPr>
            <a:lstStyle/>
            <a:p>
              <a:pPr algn="ctr">
                <a:spcAft>
                  <a:spcPts val="0"/>
                </a:spcAft>
              </a:pPr>
              <a:r>
                <a:rPr lang="en-GB" sz="1400" b="1" dirty="0" smtClean="0">
                  <a:solidFill>
                    <a:srgbClr val="006580"/>
                  </a:solidFill>
                  <a:effectLst/>
                  <a:latin typeface="Calibri" panose="020F0502020204030204" pitchFamily="34" charset="0"/>
                  <a:ea typeface="Calibri" panose="020F0502020204030204" pitchFamily="34" charset="0"/>
                  <a:cs typeface="Times New Roman" panose="02020603050405020304" pitchFamily="18" charset="0"/>
                </a:rPr>
                <a:t>Small</a:t>
              </a:r>
            </a:p>
            <a:p>
              <a:pPr algn="ctr">
                <a:spcAft>
                  <a:spcPts val="0"/>
                </a:spcAft>
              </a:pPr>
              <a:r>
                <a:rPr lang="en-GB" sz="1400" b="1" dirty="0">
                  <a:solidFill>
                    <a:srgbClr val="006580"/>
                  </a:solidFill>
                  <a:latin typeface="Calibri" panose="020F0502020204030204" pitchFamily="34" charset="0"/>
                  <a:ea typeface="Calibri" panose="020F0502020204030204" pitchFamily="34" charset="0"/>
                  <a:cs typeface="Times New Roman" panose="02020603050405020304" pitchFamily="18" charset="0"/>
                </a:rPr>
                <a:t>g</a:t>
              </a:r>
              <a:r>
                <a:rPr lang="en-GB" sz="1400" b="1" dirty="0" smtClean="0">
                  <a:solidFill>
                    <a:srgbClr val="006580"/>
                  </a:solidFill>
                  <a:effectLst/>
                  <a:latin typeface="Calibri" panose="020F0502020204030204" pitchFamily="34" charset="0"/>
                  <a:ea typeface="Calibri" panose="020F0502020204030204" pitchFamily="34" charset="0"/>
                  <a:cs typeface="Times New Roman" panose="02020603050405020304" pitchFamily="18" charset="0"/>
                </a:rPr>
                <a:t>roup</a:t>
              </a:r>
            </a:p>
            <a:p>
              <a:pPr algn="ctr">
                <a:spcAft>
                  <a:spcPts val="0"/>
                </a:spcAft>
              </a:pPr>
              <a:r>
                <a:rPr lang="en-GB" sz="1400" b="1" dirty="0" smtClean="0">
                  <a:solidFill>
                    <a:srgbClr val="006580"/>
                  </a:solidFill>
                  <a:effectLst/>
                  <a:latin typeface="Calibri" panose="020F0502020204030204" pitchFamily="34" charset="0"/>
                  <a:ea typeface="Calibri" panose="020F0502020204030204" pitchFamily="34" charset="0"/>
                  <a:cs typeface="Times New Roman" panose="02020603050405020304" pitchFamily="18" charset="0"/>
                </a:rPr>
                <a:t>discussion</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924256787"/>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6889" y="645638"/>
            <a:ext cx="9150889" cy="6212362"/>
          </a:xfrm>
          <a:prstGeom prst="rect">
            <a:avLst/>
          </a:prstGeom>
          <a:ln>
            <a:solidFill>
              <a:schemeClr val="bg1">
                <a:lumMod val="75000"/>
              </a:schemeClr>
            </a:solidFill>
          </a:ln>
        </p:spPr>
      </p:pic>
      <p:sp>
        <p:nvSpPr>
          <p:cNvPr id="8" name="Title 1">
            <a:extLst>
              <a:ext uri="{FF2B5EF4-FFF2-40B4-BE49-F238E27FC236}">
                <a16:creationId xmlns:a16="http://schemas.microsoft.com/office/drawing/2014/main" id="{1BD263D0-3893-4BA1-9435-7ECF2E587C02}"/>
              </a:ext>
            </a:extLst>
          </p:cNvPr>
          <p:cNvSpPr txBox="1">
            <a:spLocks/>
          </p:cNvSpPr>
          <p:nvPr/>
        </p:nvSpPr>
        <p:spPr>
          <a:xfrm>
            <a:off x="143751" y="26336"/>
            <a:ext cx="8820737" cy="576000"/>
          </a:xfrm>
          <a:prstGeom prst="rect">
            <a:avLst/>
          </a:prstGeom>
        </p:spPr>
        <p:txBody>
          <a:bodyPr anchor="ctr" anchorCtr="0"/>
          <a:lstStyle>
            <a:lvl1pPr algn="ctr" defTabSz="914400" rtl="0" eaLnBrk="1" latinLnBrk="0" hangingPunct="1">
              <a:spcBef>
                <a:spcPct val="0"/>
              </a:spcBef>
              <a:buNone/>
              <a:defRPr sz="4000" b="1" kern="1200">
                <a:solidFill>
                  <a:schemeClr val="bg1"/>
                </a:solidFill>
                <a:latin typeface="+mj-lt"/>
                <a:ea typeface="+mj-ea"/>
                <a:cs typeface="+mj-cs"/>
              </a:defRPr>
            </a:lvl1pPr>
          </a:lstStyle>
          <a:p>
            <a:r>
              <a:rPr lang="en-GB" sz="2000" dirty="0" smtClean="0">
                <a:solidFill>
                  <a:srgbClr val="10253F"/>
                </a:solidFill>
                <a:latin typeface="Verdana" panose="020B0604030504040204" pitchFamily="34" charset="0"/>
                <a:ea typeface="Verdana" panose="020B0604030504040204" pitchFamily="34" charset="0"/>
              </a:rPr>
              <a:t>Particle model - melting</a:t>
            </a:r>
            <a:endParaRPr lang="en-GB" sz="2000" dirty="0">
              <a:solidFill>
                <a:srgbClr val="10253F"/>
              </a:solidFill>
              <a:latin typeface="Verdana" panose="020B0604030504040204" pitchFamily="34" charset="0"/>
              <a:ea typeface="Verdana" panose="020B0604030504040204" pitchFamily="34" charset="0"/>
            </a:endParaRPr>
          </a:p>
        </p:txBody>
      </p:sp>
      <p:sp>
        <p:nvSpPr>
          <p:cNvPr id="9" name="Slide Number Placeholder 2">
            <a:extLst>
              <a:ext uri="{FF2B5EF4-FFF2-40B4-BE49-F238E27FC236}">
                <a16:creationId xmlns:a16="http://schemas.microsoft.com/office/drawing/2014/main" id="{28C411B8-0917-405F-B19D-98EBA1F8349B}"/>
              </a:ext>
            </a:extLst>
          </p:cNvPr>
          <p:cNvSpPr>
            <a:spLocks noGrp="1"/>
          </p:cNvSpPr>
          <p:nvPr>
            <p:ph type="sldNum" sz="quarter" idx="12"/>
          </p:nvPr>
        </p:nvSpPr>
        <p:spPr>
          <a:xfrm>
            <a:off x="6891528" y="6471442"/>
            <a:ext cx="2133600" cy="299358"/>
          </a:xfrm>
        </p:spPr>
        <p:txBody>
          <a:bodyPr/>
          <a:lstStyle/>
          <a:p>
            <a:fld id="{06B17CD8-68B9-44AA-BEF0-31F9F4687D13}" type="slidenum">
              <a:rPr lang="en-GB" smtClean="0">
                <a:solidFill>
                  <a:srgbClr val="10253F"/>
                </a:solidFill>
              </a:rPr>
              <a:pPr/>
              <a:t>33</a:t>
            </a:fld>
            <a:endParaRPr lang="en-GB" dirty="0">
              <a:solidFill>
                <a:srgbClr val="10253F"/>
              </a:solidFill>
            </a:endParaRPr>
          </a:p>
        </p:txBody>
      </p:sp>
      <p:sp>
        <p:nvSpPr>
          <p:cNvPr id="10" name="Text Placeholder 3">
            <a:extLst>
              <a:ext uri="{FF2B5EF4-FFF2-40B4-BE49-F238E27FC236}">
                <a16:creationId xmlns:a16="http://schemas.microsoft.com/office/drawing/2014/main" id="{08E013CA-2F4C-4F2C-81B4-0D052EAF9BC7}"/>
              </a:ext>
            </a:extLst>
          </p:cNvPr>
          <p:cNvSpPr txBox="1">
            <a:spLocks/>
          </p:cNvSpPr>
          <p:nvPr/>
        </p:nvSpPr>
        <p:spPr>
          <a:xfrm>
            <a:off x="354605" y="832586"/>
            <a:ext cx="8434790" cy="1132618"/>
          </a:xfrm>
          <a:prstGeom prst="rect">
            <a:avLst/>
          </a:prstGeom>
        </p:spPr>
        <p:txBody>
          <a:bodyPr>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23647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23647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Aft>
                <a:spcPts val="1200"/>
              </a:spcAft>
              <a:buNone/>
            </a:pPr>
            <a:r>
              <a:rPr lang="en-GB" sz="1800" dirty="0" smtClean="0">
                <a:solidFill>
                  <a:srgbClr val="10253F"/>
                </a:solidFill>
                <a:latin typeface="Verdana" panose="020B0604030504040204" pitchFamily="34" charset="0"/>
                <a:ea typeface="Verdana" panose="020B0604030504040204" pitchFamily="34" charset="0"/>
              </a:rPr>
              <a:t>The diagram is from a textbook.</a:t>
            </a:r>
          </a:p>
          <a:p>
            <a:pPr marL="0" indent="0">
              <a:spcAft>
                <a:spcPts val="1200"/>
              </a:spcAft>
              <a:buNone/>
            </a:pPr>
            <a:r>
              <a:rPr lang="en-GB" sz="1800" dirty="0" smtClean="0">
                <a:solidFill>
                  <a:srgbClr val="10253F"/>
                </a:solidFill>
                <a:latin typeface="Verdana" panose="020B0604030504040204" pitchFamily="34" charset="0"/>
                <a:ea typeface="Verdana" panose="020B0604030504040204" pitchFamily="34" charset="0"/>
              </a:rPr>
              <a:t>It shows the </a:t>
            </a:r>
            <a:r>
              <a:rPr lang="en-GB" sz="1800" b="1" dirty="0" smtClean="0">
                <a:solidFill>
                  <a:srgbClr val="10253F"/>
                </a:solidFill>
                <a:latin typeface="Verdana" panose="020B0604030504040204" pitchFamily="34" charset="0"/>
                <a:ea typeface="Verdana" panose="020B0604030504040204" pitchFamily="34" charset="0"/>
              </a:rPr>
              <a:t>particle model</a:t>
            </a:r>
            <a:r>
              <a:rPr lang="en-GB" sz="1800" dirty="0" smtClean="0">
                <a:solidFill>
                  <a:srgbClr val="10253F"/>
                </a:solidFill>
                <a:latin typeface="Verdana" panose="020B0604030504040204" pitchFamily="34" charset="0"/>
                <a:ea typeface="Verdana" panose="020B0604030504040204" pitchFamily="34" charset="0"/>
              </a:rPr>
              <a:t> of a substance in the solid state melting so that the sample is in the liquid state.</a:t>
            </a:r>
            <a:endParaRPr lang="en-GB" sz="1800" dirty="0">
              <a:solidFill>
                <a:srgbClr val="10253F"/>
              </a:solidFill>
              <a:latin typeface="Verdana" panose="020B0604030504040204" pitchFamily="34" charset="0"/>
              <a:ea typeface="Verdana" panose="020B0604030504040204" pitchFamily="34" charset="0"/>
            </a:endParaRPr>
          </a:p>
        </p:txBody>
      </p:sp>
      <p:sp>
        <p:nvSpPr>
          <p:cNvPr id="11" name="Text Placeholder 4">
            <a:extLst>
              <a:ext uri="{FF2B5EF4-FFF2-40B4-BE49-F238E27FC236}">
                <a16:creationId xmlns:a16="http://schemas.microsoft.com/office/drawing/2014/main" id="{D04CE314-05B3-4BD5-9F1D-0D51C4C04959}"/>
              </a:ext>
            </a:extLst>
          </p:cNvPr>
          <p:cNvSpPr txBox="1">
            <a:spLocks/>
          </p:cNvSpPr>
          <p:nvPr/>
        </p:nvSpPr>
        <p:spPr>
          <a:xfrm>
            <a:off x="354605" y="4110182"/>
            <a:ext cx="8434790" cy="2050470"/>
          </a:xfrm>
          <a:prstGeom prst="rect">
            <a:avLst/>
          </a:prstGeom>
          <a:solidFill>
            <a:srgbClr val="FAFAEA"/>
          </a:solidFill>
          <a:ln>
            <a:solidFill>
              <a:srgbClr val="10253F"/>
            </a:solidFill>
          </a:ln>
        </p:spPr>
        <p:txBody>
          <a:bodyPr anchor="ctr"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23647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23647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Aft>
                <a:spcPts val="1200"/>
              </a:spcAft>
              <a:buNone/>
            </a:pPr>
            <a:r>
              <a:rPr lang="en-GB" sz="1800" b="1" dirty="0" smtClean="0">
                <a:solidFill>
                  <a:srgbClr val="10253F"/>
                </a:solidFill>
                <a:latin typeface="Verdana" panose="020B0604030504040204" pitchFamily="34" charset="0"/>
                <a:ea typeface="Verdana" panose="020B0604030504040204" pitchFamily="34" charset="0"/>
              </a:rPr>
              <a:t>To talk about in your group</a:t>
            </a:r>
          </a:p>
          <a:p>
            <a:pPr marL="0" indent="0">
              <a:spcAft>
                <a:spcPts val="1200"/>
              </a:spcAft>
              <a:buNone/>
            </a:pPr>
            <a:r>
              <a:rPr lang="en-GB" sz="1800" dirty="0" smtClean="0">
                <a:solidFill>
                  <a:srgbClr val="10253F"/>
                </a:solidFill>
                <a:latin typeface="Verdana" panose="020B0604030504040204" pitchFamily="34" charset="0"/>
                <a:ea typeface="Verdana" panose="020B0604030504040204" pitchFamily="34" charset="0"/>
              </a:rPr>
              <a:t>State three ways in which you think the diagram is a </a:t>
            </a:r>
            <a:r>
              <a:rPr lang="en-GB" sz="1800" b="1" dirty="0" smtClean="0">
                <a:solidFill>
                  <a:srgbClr val="10253F"/>
                </a:solidFill>
                <a:latin typeface="Verdana" panose="020B0604030504040204" pitchFamily="34" charset="0"/>
                <a:ea typeface="Verdana" panose="020B0604030504040204" pitchFamily="34" charset="0"/>
              </a:rPr>
              <a:t>good representation</a:t>
            </a:r>
            <a:r>
              <a:rPr lang="en-GB" sz="1800" dirty="0" smtClean="0">
                <a:solidFill>
                  <a:srgbClr val="10253F"/>
                </a:solidFill>
                <a:latin typeface="Verdana" panose="020B0604030504040204" pitchFamily="34" charset="0"/>
                <a:ea typeface="Verdana" panose="020B0604030504040204" pitchFamily="34" charset="0"/>
              </a:rPr>
              <a:t> of a substance melting.</a:t>
            </a:r>
          </a:p>
          <a:p>
            <a:pPr marL="0" indent="0">
              <a:spcAft>
                <a:spcPts val="1200"/>
              </a:spcAft>
              <a:buNone/>
            </a:pPr>
            <a:r>
              <a:rPr lang="en-GB" sz="1800" dirty="0" smtClean="0">
                <a:solidFill>
                  <a:srgbClr val="10253F"/>
                </a:solidFill>
                <a:latin typeface="Verdana" panose="020B0604030504040204" pitchFamily="34" charset="0"/>
                <a:ea typeface="Verdana" panose="020B0604030504040204" pitchFamily="34" charset="0"/>
              </a:rPr>
              <a:t>State three ways in which you think the diagram is </a:t>
            </a:r>
            <a:r>
              <a:rPr lang="en-GB" sz="1800" b="1" dirty="0" smtClean="0">
                <a:solidFill>
                  <a:srgbClr val="10253F"/>
                </a:solidFill>
                <a:latin typeface="Verdana" panose="020B0604030504040204" pitchFamily="34" charset="0"/>
                <a:ea typeface="Verdana" panose="020B0604030504040204" pitchFamily="34" charset="0"/>
              </a:rPr>
              <a:t>not an accurate representation </a:t>
            </a:r>
            <a:r>
              <a:rPr lang="en-GB" sz="1800" dirty="0" smtClean="0">
                <a:solidFill>
                  <a:srgbClr val="10253F"/>
                </a:solidFill>
                <a:latin typeface="Verdana" panose="020B0604030504040204" pitchFamily="34" charset="0"/>
                <a:ea typeface="Verdana" panose="020B0604030504040204" pitchFamily="34" charset="0"/>
              </a:rPr>
              <a:t>of a substance melting.</a:t>
            </a:r>
          </a:p>
        </p:txBody>
      </p:sp>
      <p:sp>
        <p:nvSpPr>
          <p:cNvPr id="12" name="Rectangle 11">
            <a:extLst>
              <a:ext uri="{FF2B5EF4-FFF2-40B4-BE49-F238E27FC236}">
                <a16:creationId xmlns:a16="http://schemas.microsoft.com/office/drawing/2014/main" id="{0D9691AB-9166-443A-8714-4DB757DCED81}"/>
              </a:ext>
            </a:extLst>
          </p:cNvPr>
          <p:cNvSpPr>
            <a:spLocks noChangeArrowheads="1"/>
          </p:cNvSpPr>
          <p:nvPr/>
        </p:nvSpPr>
        <p:spPr bwMode="auto">
          <a:xfrm>
            <a:off x="1683026" y="2201836"/>
            <a:ext cx="5486401" cy="1646999"/>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solidFill>
                <a:srgbClr val="10253F"/>
              </a:solidFill>
            </a:endParaRPr>
          </a:p>
        </p:txBody>
      </p:sp>
      <p:graphicFrame>
        <p:nvGraphicFramePr>
          <p:cNvPr id="13" name="Object 12">
            <a:extLst>
              <a:ext uri="{FF2B5EF4-FFF2-40B4-BE49-F238E27FC236}">
                <a16:creationId xmlns:a16="http://schemas.microsoft.com/office/drawing/2014/main" id="{7FA9CA50-09B4-4E02-AD72-C45EFDBC484F}"/>
              </a:ext>
            </a:extLst>
          </p:cNvPr>
          <p:cNvGraphicFramePr>
            <a:graphicFrameLocks noChangeAspect="1"/>
          </p:cNvGraphicFramePr>
          <p:nvPr>
            <p:extLst/>
          </p:nvPr>
        </p:nvGraphicFramePr>
        <p:xfrm>
          <a:off x="1816428" y="2284760"/>
          <a:ext cx="5180721" cy="1528907"/>
        </p:xfrm>
        <a:graphic>
          <a:graphicData uri="http://schemas.openxmlformats.org/presentationml/2006/ole">
            <mc:AlternateContent xmlns:mc="http://schemas.openxmlformats.org/markup-compatibility/2006">
              <mc:Choice xmlns:v="urn:schemas-microsoft-com:vml" Requires="v">
                <p:oleObj spid="_x0000_s2069" r:id="rId5" imgW="9041270" imgH="2666667" progId="CorelPhotoPaint.Image.9">
                  <p:embed/>
                </p:oleObj>
              </mc:Choice>
              <mc:Fallback>
                <p:oleObj r:id="rId5" imgW="9041270" imgH="2666667" progId="CorelPhotoPaint.Image.9">
                  <p:embed/>
                  <p:pic>
                    <p:nvPicPr>
                      <p:cNvPr id="13" name="Object 12">
                        <a:extLst>
                          <a:ext uri="{FF2B5EF4-FFF2-40B4-BE49-F238E27FC236}">
                            <a16:creationId xmlns:a16="http://schemas.microsoft.com/office/drawing/2014/main" id="{7FA9CA50-09B4-4E02-AD72-C45EFDBC484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16428" y="2284760"/>
                        <a:ext cx="5180721" cy="1528907"/>
                      </a:xfrm>
                      <a:prstGeom prst="rect">
                        <a:avLst/>
                      </a:prstGeom>
                      <a:noFill/>
                    </p:spPr>
                  </p:pic>
                </p:oleObj>
              </mc:Fallback>
            </mc:AlternateContent>
          </a:graphicData>
        </a:graphic>
      </p:graphicFrame>
      <p:grpSp>
        <p:nvGrpSpPr>
          <p:cNvPr id="14" name="Group 13"/>
          <p:cNvGrpSpPr/>
          <p:nvPr/>
        </p:nvGrpSpPr>
        <p:grpSpPr>
          <a:xfrm>
            <a:off x="7743825" y="64652"/>
            <a:ext cx="1400175" cy="1259840"/>
            <a:chOff x="5248275" y="3295015"/>
            <a:chExt cx="1400175" cy="1259840"/>
          </a:xfrm>
        </p:grpSpPr>
        <p:sp>
          <p:nvSpPr>
            <p:cNvPr id="15" name="Oval 14"/>
            <p:cNvSpPr>
              <a:spLocks noChangeAspect="1"/>
            </p:cNvSpPr>
            <p:nvPr/>
          </p:nvSpPr>
          <p:spPr>
            <a:xfrm>
              <a:off x="5314950" y="3295015"/>
              <a:ext cx="1259840" cy="1259840"/>
            </a:xfrm>
            <a:prstGeom prst="ellipse">
              <a:avLst/>
            </a:prstGeom>
            <a:solidFill>
              <a:srgbClr val="D3CDB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 name="Text Box 29"/>
            <p:cNvSpPr txBox="1"/>
            <p:nvPr/>
          </p:nvSpPr>
          <p:spPr>
            <a:xfrm>
              <a:off x="5248275" y="3676016"/>
              <a:ext cx="1400175" cy="503590"/>
            </a:xfrm>
            <a:prstGeom prst="rect">
              <a:avLst/>
            </a:prstGeom>
            <a:noFill/>
            <a:ln w="6350">
              <a:noFill/>
            </a:ln>
          </p:spPr>
          <p:txBody>
            <a:bodyPr rot="0" spcFirstLastPara="0" vert="horz" wrap="square" lIns="36000" tIns="36000" rIns="36000" bIns="36000" numCol="1" spcCol="0" rtlCol="0" fromWordArt="0" anchor="t" anchorCtr="0" forceAA="0" compatLnSpc="1">
              <a:prstTxWarp prst="textNoShape">
                <a:avLst/>
              </a:prstTxWarp>
              <a:spAutoFit/>
            </a:bodyPr>
            <a:lstStyle/>
            <a:p>
              <a:pPr algn="ctr">
                <a:spcAft>
                  <a:spcPts val="0"/>
                </a:spcAft>
              </a:pPr>
              <a:r>
                <a:rPr lang="en-GB" sz="1400" b="1" dirty="0" smtClean="0">
                  <a:solidFill>
                    <a:srgbClr val="006580"/>
                  </a:solidFill>
                  <a:effectLst/>
                  <a:latin typeface="Calibri" panose="020F0502020204030204" pitchFamily="34" charset="0"/>
                  <a:ea typeface="Calibri" panose="020F0502020204030204" pitchFamily="34" charset="0"/>
                  <a:cs typeface="Times New Roman" panose="02020603050405020304" pitchFamily="18" charset="0"/>
                </a:rPr>
                <a:t>Critiquing a representation</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3844971449"/>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6889" y="645638"/>
            <a:ext cx="9150889" cy="6212362"/>
          </a:xfrm>
          <a:prstGeom prst="rect">
            <a:avLst/>
          </a:prstGeom>
          <a:ln>
            <a:solidFill>
              <a:schemeClr val="bg1">
                <a:lumMod val="75000"/>
              </a:schemeClr>
            </a:solidFill>
          </a:ln>
        </p:spPr>
      </p:pic>
      <p:sp>
        <p:nvSpPr>
          <p:cNvPr id="8" name="Title 1">
            <a:extLst>
              <a:ext uri="{FF2B5EF4-FFF2-40B4-BE49-F238E27FC236}">
                <a16:creationId xmlns:a16="http://schemas.microsoft.com/office/drawing/2014/main" id="{1BD263D0-3893-4BA1-9435-7ECF2E587C02}"/>
              </a:ext>
            </a:extLst>
          </p:cNvPr>
          <p:cNvSpPr txBox="1">
            <a:spLocks/>
          </p:cNvSpPr>
          <p:nvPr/>
        </p:nvSpPr>
        <p:spPr>
          <a:xfrm>
            <a:off x="143751" y="26336"/>
            <a:ext cx="8820737" cy="576000"/>
          </a:xfrm>
          <a:prstGeom prst="rect">
            <a:avLst/>
          </a:prstGeom>
        </p:spPr>
        <p:txBody>
          <a:bodyPr anchor="ctr" anchorCtr="0"/>
          <a:lstStyle>
            <a:lvl1pPr algn="ctr" defTabSz="914400" rtl="0" eaLnBrk="1" latinLnBrk="0" hangingPunct="1">
              <a:spcBef>
                <a:spcPct val="0"/>
              </a:spcBef>
              <a:buNone/>
              <a:defRPr sz="4000" b="1" kern="1200">
                <a:solidFill>
                  <a:schemeClr val="bg1"/>
                </a:solidFill>
                <a:latin typeface="+mj-lt"/>
                <a:ea typeface="+mj-ea"/>
                <a:cs typeface="+mj-cs"/>
              </a:defRPr>
            </a:lvl1pPr>
          </a:lstStyle>
          <a:p>
            <a:r>
              <a:rPr lang="en-GB" sz="2000" dirty="0" smtClean="0">
                <a:solidFill>
                  <a:srgbClr val="10253F"/>
                </a:solidFill>
                <a:latin typeface="Verdana" panose="020B0604030504040204" pitchFamily="34" charset="0"/>
                <a:ea typeface="Verdana" panose="020B0604030504040204" pitchFamily="34" charset="0"/>
              </a:rPr>
              <a:t>Particle model - melting</a:t>
            </a:r>
            <a:endParaRPr lang="en-GB" sz="2000" dirty="0">
              <a:solidFill>
                <a:srgbClr val="10253F"/>
              </a:solidFill>
              <a:latin typeface="Verdana" panose="020B0604030504040204" pitchFamily="34" charset="0"/>
              <a:ea typeface="Verdana" panose="020B0604030504040204" pitchFamily="34" charset="0"/>
            </a:endParaRPr>
          </a:p>
        </p:txBody>
      </p:sp>
      <p:sp>
        <p:nvSpPr>
          <p:cNvPr id="9" name="Slide Number Placeholder 2">
            <a:extLst>
              <a:ext uri="{FF2B5EF4-FFF2-40B4-BE49-F238E27FC236}">
                <a16:creationId xmlns:a16="http://schemas.microsoft.com/office/drawing/2014/main" id="{28C411B8-0917-405F-B19D-98EBA1F8349B}"/>
              </a:ext>
            </a:extLst>
          </p:cNvPr>
          <p:cNvSpPr>
            <a:spLocks noGrp="1"/>
          </p:cNvSpPr>
          <p:nvPr>
            <p:ph type="sldNum" sz="quarter" idx="12"/>
          </p:nvPr>
        </p:nvSpPr>
        <p:spPr>
          <a:xfrm>
            <a:off x="6891528" y="6471442"/>
            <a:ext cx="2133600" cy="299358"/>
          </a:xfrm>
        </p:spPr>
        <p:txBody>
          <a:bodyPr/>
          <a:lstStyle/>
          <a:p>
            <a:fld id="{06B17CD8-68B9-44AA-BEF0-31F9F4687D13}" type="slidenum">
              <a:rPr lang="en-GB" smtClean="0">
                <a:solidFill>
                  <a:srgbClr val="10253F"/>
                </a:solidFill>
              </a:rPr>
              <a:pPr/>
              <a:t>34</a:t>
            </a:fld>
            <a:endParaRPr lang="en-GB" dirty="0">
              <a:solidFill>
                <a:srgbClr val="10253F"/>
              </a:solidFill>
            </a:endParaRPr>
          </a:p>
        </p:txBody>
      </p:sp>
      <p:sp>
        <p:nvSpPr>
          <p:cNvPr id="10" name="Text Placeholder 3">
            <a:extLst>
              <a:ext uri="{FF2B5EF4-FFF2-40B4-BE49-F238E27FC236}">
                <a16:creationId xmlns:a16="http://schemas.microsoft.com/office/drawing/2014/main" id="{08E013CA-2F4C-4F2C-81B4-0D052EAF9BC7}"/>
              </a:ext>
            </a:extLst>
          </p:cNvPr>
          <p:cNvSpPr txBox="1">
            <a:spLocks/>
          </p:cNvSpPr>
          <p:nvPr/>
        </p:nvSpPr>
        <p:spPr>
          <a:xfrm>
            <a:off x="354605" y="832586"/>
            <a:ext cx="8434790" cy="1132618"/>
          </a:xfrm>
          <a:prstGeom prst="rect">
            <a:avLst/>
          </a:prstGeom>
        </p:spPr>
        <p:txBody>
          <a:bodyPr>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23647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23647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Aft>
                <a:spcPts val="1200"/>
              </a:spcAft>
              <a:buNone/>
            </a:pPr>
            <a:r>
              <a:rPr lang="en-GB" sz="1800" dirty="0" smtClean="0">
                <a:solidFill>
                  <a:srgbClr val="10253F"/>
                </a:solidFill>
                <a:latin typeface="Verdana" panose="020B0604030504040204" pitchFamily="34" charset="0"/>
                <a:ea typeface="Verdana" panose="020B0604030504040204" pitchFamily="34" charset="0"/>
              </a:rPr>
              <a:t>The diagram is from a textbook.</a:t>
            </a:r>
          </a:p>
          <a:p>
            <a:pPr marL="0" indent="0">
              <a:spcAft>
                <a:spcPts val="1200"/>
              </a:spcAft>
              <a:buNone/>
            </a:pPr>
            <a:r>
              <a:rPr lang="en-GB" sz="1800" dirty="0" smtClean="0">
                <a:solidFill>
                  <a:srgbClr val="10253F"/>
                </a:solidFill>
                <a:latin typeface="Verdana" panose="020B0604030504040204" pitchFamily="34" charset="0"/>
                <a:ea typeface="Verdana" panose="020B0604030504040204" pitchFamily="34" charset="0"/>
              </a:rPr>
              <a:t>It shows the </a:t>
            </a:r>
            <a:r>
              <a:rPr lang="en-GB" sz="1800" b="1" dirty="0" smtClean="0">
                <a:solidFill>
                  <a:srgbClr val="10253F"/>
                </a:solidFill>
                <a:latin typeface="Verdana" panose="020B0604030504040204" pitchFamily="34" charset="0"/>
                <a:ea typeface="Verdana" panose="020B0604030504040204" pitchFamily="34" charset="0"/>
              </a:rPr>
              <a:t>particle model</a:t>
            </a:r>
            <a:r>
              <a:rPr lang="en-GB" sz="1800" dirty="0" smtClean="0">
                <a:solidFill>
                  <a:srgbClr val="10253F"/>
                </a:solidFill>
                <a:latin typeface="Verdana" panose="020B0604030504040204" pitchFamily="34" charset="0"/>
                <a:ea typeface="Verdana" panose="020B0604030504040204" pitchFamily="34" charset="0"/>
              </a:rPr>
              <a:t> of a substance in the solid state melting so that the sample is in the liquid state.</a:t>
            </a:r>
            <a:endParaRPr lang="en-GB" sz="1800" dirty="0">
              <a:solidFill>
                <a:srgbClr val="10253F"/>
              </a:solidFill>
              <a:latin typeface="Verdana" panose="020B0604030504040204" pitchFamily="34" charset="0"/>
              <a:ea typeface="Verdana" panose="020B0604030504040204" pitchFamily="34" charset="0"/>
            </a:endParaRPr>
          </a:p>
        </p:txBody>
      </p:sp>
      <p:sp>
        <p:nvSpPr>
          <p:cNvPr id="11" name="Text Placeholder 4">
            <a:extLst>
              <a:ext uri="{FF2B5EF4-FFF2-40B4-BE49-F238E27FC236}">
                <a16:creationId xmlns:a16="http://schemas.microsoft.com/office/drawing/2014/main" id="{D04CE314-05B3-4BD5-9F1D-0D51C4C04959}"/>
              </a:ext>
            </a:extLst>
          </p:cNvPr>
          <p:cNvSpPr txBox="1">
            <a:spLocks/>
          </p:cNvSpPr>
          <p:nvPr/>
        </p:nvSpPr>
        <p:spPr>
          <a:xfrm>
            <a:off x="354605" y="4110182"/>
            <a:ext cx="8434790" cy="2050470"/>
          </a:xfrm>
          <a:prstGeom prst="rect">
            <a:avLst/>
          </a:prstGeom>
          <a:solidFill>
            <a:srgbClr val="FAFAEA"/>
          </a:solidFill>
          <a:ln>
            <a:solidFill>
              <a:srgbClr val="10253F"/>
            </a:solidFill>
          </a:ln>
        </p:spPr>
        <p:txBody>
          <a:bodyPr anchor="ctr"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23647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23647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Aft>
                <a:spcPts val="1200"/>
              </a:spcAft>
              <a:buNone/>
            </a:pPr>
            <a:r>
              <a:rPr lang="en-GB" sz="1800" b="1" dirty="0" smtClean="0">
                <a:solidFill>
                  <a:srgbClr val="10253F"/>
                </a:solidFill>
                <a:latin typeface="Verdana" panose="020B0604030504040204" pitchFamily="34" charset="0"/>
                <a:ea typeface="Verdana" panose="020B0604030504040204" pitchFamily="34" charset="0"/>
              </a:rPr>
              <a:t>To talk about in your group</a:t>
            </a:r>
          </a:p>
          <a:p>
            <a:pPr marL="0" indent="0">
              <a:spcAft>
                <a:spcPts val="1200"/>
              </a:spcAft>
              <a:buNone/>
            </a:pPr>
            <a:r>
              <a:rPr lang="en-GB" sz="1800" dirty="0" smtClean="0">
                <a:solidFill>
                  <a:srgbClr val="10253F"/>
                </a:solidFill>
                <a:latin typeface="Verdana" panose="020B0604030504040204" pitchFamily="34" charset="0"/>
                <a:ea typeface="Verdana" panose="020B0604030504040204" pitchFamily="34" charset="0"/>
              </a:rPr>
              <a:t>State three ways in which you think the diagram is a </a:t>
            </a:r>
            <a:r>
              <a:rPr lang="en-GB" sz="1800" b="1" dirty="0" smtClean="0">
                <a:solidFill>
                  <a:srgbClr val="10253F"/>
                </a:solidFill>
                <a:latin typeface="Verdana" panose="020B0604030504040204" pitchFamily="34" charset="0"/>
                <a:ea typeface="Verdana" panose="020B0604030504040204" pitchFamily="34" charset="0"/>
              </a:rPr>
              <a:t>good representation</a:t>
            </a:r>
            <a:r>
              <a:rPr lang="en-GB" sz="1800" dirty="0" smtClean="0">
                <a:solidFill>
                  <a:srgbClr val="10253F"/>
                </a:solidFill>
                <a:latin typeface="Verdana" panose="020B0604030504040204" pitchFamily="34" charset="0"/>
                <a:ea typeface="Verdana" panose="020B0604030504040204" pitchFamily="34" charset="0"/>
              </a:rPr>
              <a:t> of a substance melting.</a:t>
            </a:r>
          </a:p>
          <a:p>
            <a:pPr marL="0" indent="0">
              <a:spcAft>
                <a:spcPts val="1200"/>
              </a:spcAft>
              <a:buNone/>
            </a:pPr>
            <a:r>
              <a:rPr lang="en-GB" sz="1800" dirty="0" smtClean="0">
                <a:solidFill>
                  <a:srgbClr val="10253F"/>
                </a:solidFill>
                <a:latin typeface="Verdana" panose="020B0604030504040204" pitchFamily="34" charset="0"/>
                <a:ea typeface="Verdana" panose="020B0604030504040204" pitchFamily="34" charset="0"/>
              </a:rPr>
              <a:t>State three ways in which you think the diagram is </a:t>
            </a:r>
            <a:r>
              <a:rPr lang="en-GB" sz="1800" b="1" dirty="0" smtClean="0">
                <a:solidFill>
                  <a:srgbClr val="10253F"/>
                </a:solidFill>
                <a:latin typeface="Verdana" panose="020B0604030504040204" pitchFamily="34" charset="0"/>
                <a:ea typeface="Verdana" panose="020B0604030504040204" pitchFamily="34" charset="0"/>
              </a:rPr>
              <a:t>not an accurate representation </a:t>
            </a:r>
            <a:r>
              <a:rPr lang="en-GB" sz="1800" dirty="0" smtClean="0">
                <a:solidFill>
                  <a:srgbClr val="10253F"/>
                </a:solidFill>
                <a:latin typeface="Verdana" panose="020B0604030504040204" pitchFamily="34" charset="0"/>
                <a:ea typeface="Verdana" panose="020B0604030504040204" pitchFamily="34" charset="0"/>
              </a:rPr>
              <a:t>of a substance melting.</a:t>
            </a:r>
          </a:p>
        </p:txBody>
      </p:sp>
      <p:sp>
        <p:nvSpPr>
          <p:cNvPr id="12" name="Rectangle 11">
            <a:extLst>
              <a:ext uri="{FF2B5EF4-FFF2-40B4-BE49-F238E27FC236}">
                <a16:creationId xmlns:a16="http://schemas.microsoft.com/office/drawing/2014/main" id="{0D9691AB-9166-443A-8714-4DB757DCED81}"/>
              </a:ext>
            </a:extLst>
          </p:cNvPr>
          <p:cNvSpPr>
            <a:spLocks noChangeArrowheads="1"/>
          </p:cNvSpPr>
          <p:nvPr/>
        </p:nvSpPr>
        <p:spPr bwMode="auto">
          <a:xfrm>
            <a:off x="1683026" y="2201836"/>
            <a:ext cx="5486401" cy="1646999"/>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solidFill>
                <a:srgbClr val="10253F"/>
              </a:solidFill>
            </a:endParaRPr>
          </a:p>
        </p:txBody>
      </p:sp>
      <p:graphicFrame>
        <p:nvGraphicFramePr>
          <p:cNvPr id="13" name="Object 12">
            <a:extLst>
              <a:ext uri="{FF2B5EF4-FFF2-40B4-BE49-F238E27FC236}">
                <a16:creationId xmlns:a16="http://schemas.microsoft.com/office/drawing/2014/main" id="{7FA9CA50-09B4-4E02-AD72-C45EFDBC484F}"/>
              </a:ext>
            </a:extLst>
          </p:cNvPr>
          <p:cNvGraphicFramePr>
            <a:graphicFrameLocks noChangeAspect="1"/>
          </p:cNvGraphicFramePr>
          <p:nvPr>
            <p:extLst/>
          </p:nvPr>
        </p:nvGraphicFramePr>
        <p:xfrm>
          <a:off x="1816428" y="2284760"/>
          <a:ext cx="5180721" cy="1528907"/>
        </p:xfrm>
        <a:graphic>
          <a:graphicData uri="http://schemas.openxmlformats.org/presentationml/2006/ole">
            <mc:AlternateContent xmlns:mc="http://schemas.openxmlformats.org/markup-compatibility/2006">
              <mc:Choice xmlns:v="urn:schemas-microsoft-com:vml" Requires="v">
                <p:oleObj spid="_x0000_s3079" r:id="rId5" imgW="9041270" imgH="2666667" progId="CorelPhotoPaint.Image.9">
                  <p:embed/>
                </p:oleObj>
              </mc:Choice>
              <mc:Fallback>
                <p:oleObj r:id="rId5" imgW="9041270" imgH="2666667" progId="CorelPhotoPaint.Image.9">
                  <p:embed/>
                  <p:pic>
                    <p:nvPicPr>
                      <p:cNvPr id="13" name="Object 12">
                        <a:extLst>
                          <a:ext uri="{FF2B5EF4-FFF2-40B4-BE49-F238E27FC236}">
                            <a16:creationId xmlns:a16="http://schemas.microsoft.com/office/drawing/2014/main" id="{7FA9CA50-09B4-4E02-AD72-C45EFDBC484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16428" y="2284760"/>
                        <a:ext cx="5180721" cy="1528907"/>
                      </a:xfrm>
                      <a:prstGeom prst="rect">
                        <a:avLst/>
                      </a:prstGeom>
                      <a:noFill/>
                    </p:spPr>
                  </p:pic>
                </p:oleObj>
              </mc:Fallback>
            </mc:AlternateContent>
          </a:graphicData>
        </a:graphic>
      </p:graphicFrame>
      <p:grpSp>
        <p:nvGrpSpPr>
          <p:cNvPr id="14" name="Group 13"/>
          <p:cNvGrpSpPr/>
          <p:nvPr/>
        </p:nvGrpSpPr>
        <p:grpSpPr>
          <a:xfrm>
            <a:off x="7743825" y="64652"/>
            <a:ext cx="1400175" cy="1259840"/>
            <a:chOff x="5248275" y="3295015"/>
            <a:chExt cx="1400175" cy="1259840"/>
          </a:xfrm>
        </p:grpSpPr>
        <p:sp>
          <p:nvSpPr>
            <p:cNvPr id="15" name="Oval 14"/>
            <p:cNvSpPr>
              <a:spLocks noChangeAspect="1"/>
            </p:cNvSpPr>
            <p:nvPr/>
          </p:nvSpPr>
          <p:spPr>
            <a:xfrm>
              <a:off x="5314950" y="3295015"/>
              <a:ext cx="1259840" cy="1259840"/>
            </a:xfrm>
            <a:prstGeom prst="ellipse">
              <a:avLst/>
            </a:prstGeom>
            <a:solidFill>
              <a:srgbClr val="D3CDB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 name="Text Box 29"/>
            <p:cNvSpPr txBox="1"/>
            <p:nvPr/>
          </p:nvSpPr>
          <p:spPr>
            <a:xfrm>
              <a:off x="5248275" y="3676016"/>
              <a:ext cx="1400175" cy="503590"/>
            </a:xfrm>
            <a:prstGeom prst="rect">
              <a:avLst/>
            </a:prstGeom>
            <a:noFill/>
            <a:ln w="6350">
              <a:noFill/>
            </a:ln>
          </p:spPr>
          <p:txBody>
            <a:bodyPr rot="0" spcFirstLastPara="0" vert="horz" wrap="square" lIns="36000" tIns="36000" rIns="36000" bIns="36000" numCol="1" spcCol="0" rtlCol="0" fromWordArt="0" anchor="t" anchorCtr="0" forceAA="0" compatLnSpc="1">
              <a:prstTxWarp prst="textNoShape">
                <a:avLst/>
              </a:prstTxWarp>
              <a:spAutoFit/>
            </a:bodyPr>
            <a:lstStyle/>
            <a:p>
              <a:pPr algn="ctr">
                <a:spcAft>
                  <a:spcPts val="0"/>
                </a:spcAft>
              </a:pPr>
              <a:r>
                <a:rPr lang="en-GB" sz="1400" b="1" dirty="0" smtClean="0">
                  <a:solidFill>
                    <a:srgbClr val="006580"/>
                  </a:solidFill>
                  <a:effectLst/>
                  <a:latin typeface="Calibri" panose="020F0502020204030204" pitchFamily="34" charset="0"/>
                  <a:ea typeface="Calibri" panose="020F0502020204030204" pitchFamily="34" charset="0"/>
                  <a:cs typeface="Times New Roman" panose="02020603050405020304" pitchFamily="18" charset="0"/>
                </a:rPr>
                <a:t>Critiquing a representation</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grpSp>
      <p:sp>
        <p:nvSpPr>
          <p:cNvPr id="17" name="Rectangle 16"/>
          <p:cNvSpPr/>
          <p:nvPr/>
        </p:nvSpPr>
        <p:spPr>
          <a:xfrm>
            <a:off x="5584723" y="0"/>
            <a:ext cx="3559277" cy="6858000"/>
          </a:xfrm>
          <a:prstGeom prst="rect">
            <a:avLst/>
          </a:prstGeom>
          <a:gradFill>
            <a:gsLst>
              <a:gs pos="0">
                <a:schemeClr val="bg1">
                  <a:alpha val="0"/>
                </a:schemeClr>
              </a:gs>
              <a:gs pos="25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p:cNvSpPr txBox="1"/>
          <p:nvPr/>
        </p:nvSpPr>
        <p:spPr>
          <a:xfrm>
            <a:off x="6919893" y="2492695"/>
            <a:ext cx="1969476" cy="1854000"/>
          </a:xfrm>
          <a:prstGeom prst="rect">
            <a:avLst/>
          </a:prstGeom>
          <a:solidFill>
            <a:srgbClr val="F26338"/>
          </a:solidFill>
          <a:effectLst>
            <a:outerShdw blurRad="50800" dist="38100" dir="2700000" algn="tl" rotWithShape="0">
              <a:prstClr val="black">
                <a:alpha val="40000"/>
              </a:prstClr>
            </a:outerShdw>
          </a:effectLst>
        </p:spPr>
        <p:txBody>
          <a:bodyPr vert="horz" wrap="square" lIns="108000" tIns="108000" rIns="108000" bIns="108000" rtlCol="0" anchor="t" anchorCtr="0">
            <a:spAutoFit/>
          </a:bodyPr>
          <a:lstStyle/>
          <a:p>
            <a:pPr algn="l">
              <a:spcAft>
                <a:spcPts val="600"/>
              </a:spcAft>
            </a:pPr>
            <a:r>
              <a:rPr lang="en-GB" sz="3600" b="1" dirty="0">
                <a:solidFill>
                  <a:schemeClr val="bg1"/>
                </a:solidFill>
                <a:latin typeface="Arial" panose="020B0604020202020204" pitchFamily="34" charset="0"/>
                <a:cs typeface="Arial" panose="020B0604020202020204" pitchFamily="34" charset="0"/>
              </a:rPr>
              <a:t>2</a:t>
            </a:r>
          </a:p>
          <a:p>
            <a:pPr algn="l">
              <a:spcAft>
                <a:spcPts val="600"/>
              </a:spcAft>
            </a:pPr>
            <a:r>
              <a:rPr lang="en-GB" sz="1600" b="1" dirty="0">
                <a:solidFill>
                  <a:schemeClr val="bg1"/>
                </a:solidFill>
                <a:latin typeface="Arial" panose="020B0604020202020204" pitchFamily="34" charset="0"/>
                <a:cs typeface="Arial" panose="020B0604020202020204" pitchFamily="34" charset="0"/>
              </a:rPr>
              <a:t>Self-regulation</a:t>
            </a:r>
          </a:p>
          <a:p>
            <a:pPr algn="l"/>
            <a:r>
              <a:rPr lang="en-GB" sz="1400" dirty="0">
                <a:solidFill>
                  <a:schemeClr val="bg1"/>
                </a:solidFill>
                <a:latin typeface="Arial" panose="020B0604020202020204" pitchFamily="34" charset="0"/>
                <a:cs typeface="Arial" panose="020B0604020202020204" pitchFamily="34" charset="0"/>
              </a:rPr>
              <a:t>Help pupils direct their own learning</a:t>
            </a:r>
          </a:p>
          <a:p>
            <a:pPr algn="l"/>
            <a:endParaRPr lang="en-GB" sz="1400" b="1" dirty="0">
              <a:solidFill>
                <a:schemeClr val="bg1"/>
              </a:solidFill>
              <a:latin typeface="Arial" panose="020B0604020202020204" pitchFamily="34" charset="0"/>
              <a:cs typeface="Arial" panose="020B0604020202020204" pitchFamily="34" charset="0"/>
            </a:endParaRPr>
          </a:p>
        </p:txBody>
      </p:sp>
      <p:sp>
        <p:nvSpPr>
          <p:cNvPr id="19" name="TextBox 18"/>
          <p:cNvSpPr txBox="1"/>
          <p:nvPr/>
        </p:nvSpPr>
        <p:spPr>
          <a:xfrm>
            <a:off x="6919893" y="255857"/>
            <a:ext cx="1969476" cy="1854000"/>
          </a:xfrm>
          <a:prstGeom prst="rect">
            <a:avLst/>
          </a:prstGeom>
          <a:solidFill>
            <a:srgbClr val="F8972C"/>
          </a:solidFill>
          <a:effectLst>
            <a:outerShdw blurRad="50800" dist="38100" dir="2700000" algn="tl" rotWithShape="0">
              <a:prstClr val="black">
                <a:alpha val="40000"/>
              </a:prstClr>
            </a:outerShdw>
          </a:effectLst>
        </p:spPr>
        <p:txBody>
          <a:bodyPr vert="horz" wrap="square" lIns="108000" tIns="108000" rIns="108000" bIns="108000" rtlCol="0" anchor="t" anchorCtr="0">
            <a:spAutoFit/>
          </a:bodyPr>
          <a:lstStyle/>
          <a:p>
            <a:pPr algn="l">
              <a:spcAft>
                <a:spcPts val="600"/>
              </a:spcAft>
            </a:pPr>
            <a:r>
              <a:rPr lang="en-GB" sz="3600" b="1" dirty="0">
                <a:solidFill>
                  <a:schemeClr val="bg1"/>
                </a:solidFill>
                <a:latin typeface="Arial" panose="020B0604020202020204" pitchFamily="34" charset="0"/>
                <a:cs typeface="Arial" panose="020B0604020202020204" pitchFamily="34" charset="0"/>
              </a:rPr>
              <a:t>3</a:t>
            </a:r>
          </a:p>
          <a:p>
            <a:pPr algn="l">
              <a:spcAft>
                <a:spcPts val="600"/>
              </a:spcAft>
            </a:pPr>
            <a:r>
              <a:rPr lang="en-GB" sz="1600" b="1" dirty="0">
                <a:solidFill>
                  <a:schemeClr val="bg1"/>
                </a:solidFill>
                <a:latin typeface="Arial" panose="020B0604020202020204" pitchFamily="34" charset="0"/>
                <a:cs typeface="Arial" panose="020B0604020202020204" pitchFamily="34" charset="0"/>
              </a:rPr>
              <a:t>Modelling</a:t>
            </a:r>
          </a:p>
          <a:p>
            <a:pPr algn="l"/>
            <a:r>
              <a:rPr lang="en-GB" sz="1400" dirty="0">
                <a:solidFill>
                  <a:schemeClr val="bg1"/>
                </a:solidFill>
                <a:latin typeface="Arial" panose="020B0604020202020204" pitchFamily="34" charset="0"/>
                <a:cs typeface="Arial" panose="020B0604020202020204" pitchFamily="34" charset="0"/>
              </a:rPr>
              <a:t>Use models to support understanding</a:t>
            </a:r>
          </a:p>
        </p:txBody>
      </p:sp>
    </p:spTree>
    <p:extLst>
      <p:ext uri="{BB962C8B-B14F-4D97-AF65-F5344CB8AC3E}">
        <p14:creationId xmlns:p14="http://schemas.microsoft.com/office/powerpoint/2010/main" val="4244357145"/>
      </p:ext>
    </p:ext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3"/>
          <a:stretch>
            <a:fillRect/>
          </a:stretch>
        </p:blipFill>
        <p:spPr>
          <a:xfrm>
            <a:off x="-3" y="645638"/>
            <a:ext cx="9150889" cy="6212362"/>
          </a:xfrm>
          <a:prstGeom prst="rect">
            <a:avLst/>
          </a:prstGeom>
        </p:spPr>
      </p:pic>
      <p:sp>
        <p:nvSpPr>
          <p:cNvPr id="24" name="Title 1"/>
          <p:cNvSpPr txBox="1">
            <a:spLocks/>
          </p:cNvSpPr>
          <p:nvPr/>
        </p:nvSpPr>
        <p:spPr>
          <a:xfrm>
            <a:off x="143751" y="26336"/>
            <a:ext cx="8820737" cy="576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000" b="1"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stStyle>
          <a:p>
            <a:pPr lvl="0">
              <a:defRPr/>
            </a:pPr>
            <a:r>
              <a:rPr lang="en-US" dirty="0"/>
              <a:t>Grape expectations</a:t>
            </a:r>
            <a:endParaRPr lang="en-GB" dirty="0"/>
          </a:p>
        </p:txBody>
      </p:sp>
      <p:sp>
        <p:nvSpPr>
          <p:cNvPr id="25" name="Text Placeholder 16"/>
          <p:cNvSpPr txBox="1">
            <a:spLocks/>
          </p:cNvSpPr>
          <p:nvPr/>
        </p:nvSpPr>
        <p:spPr>
          <a:xfrm>
            <a:off x="398712" y="1585623"/>
            <a:ext cx="5407002" cy="983731"/>
          </a:xfrm>
          <a:prstGeom prst="rect">
            <a:avLst/>
          </a:prstGeom>
          <a:noFill/>
          <a:ln>
            <a:noFill/>
          </a:ln>
        </p:spPr>
        <p:txBody>
          <a:bodyPr vert="horz" wrap="square" lIns="91440" tIns="45720" rIns="91440" bIns="45720" rtlCol="0">
            <a:spAutoFit/>
          </a:bodyPr>
          <a:lstStyle>
            <a:lvl1pPr marL="0" indent="0" algn="l" defTabSz="914400" rtl="0" eaLnBrk="1" latinLnBrk="0" hangingPunct="1">
              <a:lnSpc>
                <a:spcPct val="114000"/>
              </a:lnSpc>
              <a:spcBef>
                <a:spcPct val="20000"/>
              </a:spcBef>
              <a:buFont typeface="+mj-lt"/>
              <a:buNone/>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vl2pPr marL="971550" indent="-514350" algn="l" defTabSz="914400" rtl="0" eaLnBrk="1" latinLnBrk="0" hangingPunct="1">
              <a:spcBef>
                <a:spcPct val="20000"/>
              </a:spcBef>
              <a:buFont typeface="Arial" panose="020B0604020202020204" pitchFamily="34"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2pPr>
            <a:lvl3pPr marL="1485900" indent="-571500" algn="l" defTabSz="914400" rtl="0" eaLnBrk="1" latinLnBrk="0" hangingPunct="1">
              <a:spcBef>
                <a:spcPct val="20000"/>
              </a:spcBef>
              <a:buFont typeface="Courier New" panose="02070309020205020404" pitchFamily="49"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3pPr>
            <a:lvl4pPr marL="1974850" indent="-539750" algn="l" defTabSz="914400" rtl="0" eaLnBrk="1" latinLnBrk="0" hangingPunct="1">
              <a:spcBef>
                <a:spcPct val="20000"/>
              </a:spcBef>
              <a:buFont typeface="Wingdings" panose="05000000000000000000" pitchFamily="2" charset="2"/>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4pPr>
            <a:lvl5pPr marL="2514600" indent="-539750" algn="l" defTabSz="914400" rtl="0" eaLnBrk="1" latinLnBrk="0" hangingPunct="1">
              <a:spcBef>
                <a:spcPct val="20000"/>
              </a:spcBef>
              <a:buFont typeface="Courier New" panose="02070309020205020404" pitchFamily="49" charset="0"/>
              <a:buChar char="o"/>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14000"/>
              </a:lnSpc>
              <a:spcBef>
                <a:spcPct val="20000"/>
              </a:spcBef>
              <a:spcAft>
                <a:spcPts val="0"/>
              </a:spcAft>
              <a:buClrTx/>
              <a:buSzTx/>
              <a:buFont typeface="+mj-lt"/>
              <a:buNone/>
              <a:tabLst/>
              <a:defRPr/>
            </a:pPr>
            <a:r>
              <a:rPr kumimoji="0" lang="en-US" sz="1600" b="1" i="0" u="none" strike="noStrike" kern="1200" cap="none" spc="0" normalizeH="0" baseline="0" noProof="0" dirty="0" smtClean="0">
                <a:ln>
                  <a:noFill/>
                </a:ln>
                <a:effectLst/>
                <a:uLnTx/>
                <a:uFillTx/>
                <a:latin typeface="Verdana" panose="020B0604030504040204" pitchFamily="34" charset="0"/>
                <a:ea typeface="Verdana" panose="020B0604030504040204" pitchFamily="34" charset="0"/>
                <a:cs typeface="Verdana" panose="020B0604030504040204" pitchFamily="34" charset="0"/>
              </a:rPr>
              <a:t>Predict</a:t>
            </a:r>
          </a:p>
          <a:p>
            <a:pPr lvl="0">
              <a:defRPr/>
            </a:pPr>
            <a:r>
              <a:rPr lang="en-GB" sz="1600" dirty="0" smtClean="0"/>
              <a:t>What will happen when grapes are put into cooking oil?</a:t>
            </a:r>
            <a:endParaRPr kumimoji="0" lang="en-US" sz="1600" b="0" i="0" u="none" strike="noStrike" kern="1200" cap="none" spc="0" normalizeH="0" baseline="0" noProof="0" dirty="0" smtClean="0">
              <a:ln>
                <a:noFill/>
              </a:ln>
              <a:effectLst/>
              <a:uLnTx/>
              <a:uFillTx/>
            </a:endParaRPr>
          </a:p>
        </p:txBody>
      </p:sp>
      <p:sp>
        <p:nvSpPr>
          <p:cNvPr id="38" name="Text Placeholder 16"/>
          <p:cNvSpPr txBox="1">
            <a:spLocks/>
          </p:cNvSpPr>
          <p:nvPr/>
        </p:nvSpPr>
        <p:spPr>
          <a:xfrm>
            <a:off x="398711" y="2726699"/>
            <a:ext cx="5407002" cy="703013"/>
          </a:xfrm>
          <a:prstGeom prst="rect">
            <a:avLst/>
          </a:prstGeom>
          <a:noFill/>
          <a:ln>
            <a:noFill/>
          </a:ln>
        </p:spPr>
        <p:txBody>
          <a:bodyPr vert="horz" wrap="square" lIns="91440" tIns="45720" rIns="91440" bIns="45720" rtlCol="0">
            <a:spAutoFit/>
          </a:bodyPr>
          <a:lstStyle>
            <a:lvl1pPr marL="0" indent="0" algn="l" defTabSz="914400" rtl="0" eaLnBrk="1" latinLnBrk="0" hangingPunct="1">
              <a:lnSpc>
                <a:spcPct val="114000"/>
              </a:lnSpc>
              <a:spcBef>
                <a:spcPct val="20000"/>
              </a:spcBef>
              <a:buFont typeface="+mj-lt"/>
              <a:buNone/>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vl2pPr marL="971550" indent="-514350" algn="l" defTabSz="914400" rtl="0" eaLnBrk="1" latinLnBrk="0" hangingPunct="1">
              <a:spcBef>
                <a:spcPct val="20000"/>
              </a:spcBef>
              <a:buFont typeface="Arial" panose="020B0604020202020204" pitchFamily="34"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2pPr>
            <a:lvl3pPr marL="1485900" indent="-571500" algn="l" defTabSz="914400" rtl="0" eaLnBrk="1" latinLnBrk="0" hangingPunct="1">
              <a:spcBef>
                <a:spcPct val="20000"/>
              </a:spcBef>
              <a:buFont typeface="Courier New" panose="02070309020205020404" pitchFamily="49"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3pPr>
            <a:lvl4pPr marL="1974850" indent="-539750" algn="l" defTabSz="914400" rtl="0" eaLnBrk="1" latinLnBrk="0" hangingPunct="1">
              <a:spcBef>
                <a:spcPct val="20000"/>
              </a:spcBef>
              <a:buFont typeface="Wingdings" panose="05000000000000000000" pitchFamily="2" charset="2"/>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4pPr>
            <a:lvl5pPr marL="2514600" indent="-539750" algn="l" defTabSz="914400" rtl="0" eaLnBrk="1" latinLnBrk="0" hangingPunct="1">
              <a:spcBef>
                <a:spcPct val="20000"/>
              </a:spcBef>
              <a:buFont typeface="Courier New" panose="02070309020205020404" pitchFamily="49" charset="0"/>
              <a:buChar char="o"/>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14000"/>
              </a:lnSpc>
              <a:spcBef>
                <a:spcPct val="20000"/>
              </a:spcBef>
              <a:spcAft>
                <a:spcPts val="0"/>
              </a:spcAft>
              <a:buClrTx/>
              <a:buSzTx/>
              <a:buFont typeface="+mj-lt"/>
              <a:buNone/>
              <a:tabLst/>
              <a:defRPr/>
            </a:pPr>
            <a:r>
              <a:rPr kumimoji="0" lang="en-US" sz="1600" b="1" i="0" u="none" strike="noStrike" kern="1200" cap="none" spc="0" normalizeH="0" baseline="0" noProof="0" dirty="0" smtClean="0">
                <a:ln>
                  <a:noFill/>
                </a:ln>
                <a:effectLst/>
                <a:uLnTx/>
                <a:uFillTx/>
                <a:latin typeface="Verdana" panose="020B0604030504040204" pitchFamily="34" charset="0"/>
                <a:ea typeface="Verdana" panose="020B0604030504040204" pitchFamily="34" charset="0"/>
                <a:cs typeface="Verdana" panose="020B0604030504040204" pitchFamily="34" charset="0"/>
              </a:rPr>
              <a:t>Explain</a:t>
            </a:r>
          </a:p>
          <a:p>
            <a:pPr lvl="0">
              <a:defRPr/>
            </a:pPr>
            <a:r>
              <a:rPr lang="en-GB" sz="1600" dirty="0"/>
              <a:t>Explain why you think this will happen.</a:t>
            </a:r>
          </a:p>
        </p:txBody>
      </p:sp>
      <p:sp>
        <p:nvSpPr>
          <p:cNvPr id="39" name="Text Placeholder 16"/>
          <p:cNvSpPr txBox="1">
            <a:spLocks/>
          </p:cNvSpPr>
          <p:nvPr/>
        </p:nvSpPr>
        <p:spPr>
          <a:xfrm>
            <a:off x="398713" y="828675"/>
            <a:ext cx="8565775" cy="818129"/>
          </a:xfrm>
          <a:prstGeom prst="rect">
            <a:avLst/>
          </a:prstGeom>
        </p:spPr>
        <p:txBody>
          <a:bodyPr vert="horz" lIns="91440" tIns="45720" rIns="91440" bIns="45720" rtlCol="0">
            <a:normAutofit/>
          </a:bodyPr>
          <a:lstStyle>
            <a:lvl1pPr marL="0" indent="0" algn="l" defTabSz="914400" rtl="0" eaLnBrk="1" latinLnBrk="0" hangingPunct="1">
              <a:lnSpc>
                <a:spcPct val="114000"/>
              </a:lnSpc>
              <a:spcBef>
                <a:spcPct val="20000"/>
              </a:spcBef>
              <a:buFont typeface="+mj-lt"/>
              <a:buNone/>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vl2pPr marL="971550" indent="-514350" algn="l" defTabSz="914400" rtl="0" eaLnBrk="1" latinLnBrk="0" hangingPunct="1">
              <a:spcBef>
                <a:spcPct val="20000"/>
              </a:spcBef>
              <a:buFont typeface="Arial" panose="020B0604020202020204" pitchFamily="34"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2pPr>
            <a:lvl3pPr marL="1485900" indent="-571500" algn="l" defTabSz="914400" rtl="0" eaLnBrk="1" latinLnBrk="0" hangingPunct="1">
              <a:spcBef>
                <a:spcPct val="20000"/>
              </a:spcBef>
              <a:buFont typeface="Courier New" panose="02070309020205020404" pitchFamily="49"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3pPr>
            <a:lvl4pPr marL="1974850" indent="-539750" algn="l" defTabSz="914400" rtl="0" eaLnBrk="1" latinLnBrk="0" hangingPunct="1">
              <a:spcBef>
                <a:spcPct val="20000"/>
              </a:spcBef>
              <a:buFont typeface="Wingdings" panose="05000000000000000000" pitchFamily="2" charset="2"/>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4pPr>
            <a:lvl5pPr marL="2514600" indent="-539750" algn="l" defTabSz="914400" rtl="0" eaLnBrk="1" latinLnBrk="0" hangingPunct="1">
              <a:spcBef>
                <a:spcPct val="20000"/>
              </a:spcBef>
              <a:buFont typeface="Courier New" panose="02070309020205020404" pitchFamily="49" charset="0"/>
              <a:buChar char="o"/>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r>
              <a:rPr lang="en-GB" sz="1600" dirty="0"/>
              <a:t>Grapes sink in tap water.</a:t>
            </a:r>
            <a:endParaRPr lang="en-GB" sz="1600" dirty="0" smtClean="0"/>
          </a:p>
          <a:p>
            <a:pPr lvl="0">
              <a:defRPr/>
            </a:pPr>
            <a:r>
              <a:rPr lang="en-GB" sz="1600" dirty="0"/>
              <a:t>Cooking oil floats on tap water.</a:t>
            </a:r>
          </a:p>
        </p:txBody>
      </p:sp>
      <p:sp>
        <p:nvSpPr>
          <p:cNvPr id="40" name="Text Placeholder 16"/>
          <p:cNvSpPr txBox="1">
            <a:spLocks/>
          </p:cNvSpPr>
          <p:nvPr/>
        </p:nvSpPr>
        <p:spPr>
          <a:xfrm>
            <a:off x="398713" y="4178575"/>
            <a:ext cx="5407002" cy="703013"/>
          </a:xfrm>
          <a:prstGeom prst="rect">
            <a:avLst/>
          </a:prstGeom>
          <a:noFill/>
          <a:ln>
            <a:noFill/>
          </a:ln>
        </p:spPr>
        <p:txBody>
          <a:bodyPr vert="horz" wrap="square" lIns="91440" tIns="45720" rIns="91440" bIns="45720" rtlCol="0">
            <a:spAutoFit/>
          </a:bodyPr>
          <a:lstStyle>
            <a:lvl1pPr marL="0" indent="0" algn="l" defTabSz="914400" rtl="0" eaLnBrk="1" latinLnBrk="0" hangingPunct="1">
              <a:lnSpc>
                <a:spcPct val="114000"/>
              </a:lnSpc>
              <a:spcBef>
                <a:spcPct val="20000"/>
              </a:spcBef>
              <a:buFont typeface="+mj-lt"/>
              <a:buNone/>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vl2pPr marL="971550" indent="-514350" algn="l" defTabSz="914400" rtl="0" eaLnBrk="1" latinLnBrk="0" hangingPunct="1">
              <a:spcBef>
                <a:spcPct val="20000"/>
              </a:spcBef>
              <a:buFont typeface="Arial" panose="020B0604020202020204" pitchFamily="34"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2pPr>
            <a:lvl3pPr marL="1485900" indent="-571500" algn="l" defTabSz="914400" rtl="0" eaLnBrk="1" latinLnBrk="0" hangingPunct="1">
              <a:spcBef>
                <a:spcPct val="20000"/>
              </a:spcBef>
              <a:buFont typeface="Courier New" panose="02070309020205020404" pitchFamily="49"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3pPr>
            <a:lvl4pPr marL="1974850" indent="-539750" algn="l" defTabSz="914400" rtl="0" eaLnBrk="1" latinLnBrk="0" hangingPunct="1">
              <a:spcBef>
                <a:spcPct val="20000"/>
              </a:spcBef>
              <a:buFont typeface="Wingdings" panose="05000000000000000000" pitchFamily="2" charset="2"/>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4pPr>
            <a:lvl5pPr marL="2514600" indent="-539750" algn="l" defTabSz="914400" rtl="0" eaLnBrk="1" latinLnBrk="0" hangingPunct="1">
              <a:spcBef>
                <a:spcPct val="20000"/>
              </a:spcBef>
              <a:buFont typeface="Courier New" panose="02070309020205020404" pitchFamily="49" charset="0"/>
              <a:buChar char="o"/>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14000"/>
              </a:lnSpc>
              <a:spcBef>
                <a:spcPct val="20000"/>
              </a:spcBef>
              <a:spcAft>
                <a:spcPts val="0"/>
              </a:spcAft>
              <a:buClrTx/>
              <a:buSzTx/>
              <a:buFont typeface="+mj-lt"/>
              <a:buNone/>
              <a:tabLst/>
              <a:defRPr/>
            </a:pPr>
            <a:r>
              <a:rPr kumimoji="0" lang="en-US" sz="1600" b="1" i="0" u="none" strike="noStrike" kern="1200" cap="none" spc="0" normalizeH="0" baseline="0" noProof="0" dirty="0" smtClean="0">
                <a:ln>
                  <a:noFill/>
                </a:ln>
                <a:effectLst/>
                <a:uLnTx/>
                <a:uFillTx/>
                <a:latin typeface="Verdana" panose="020B0604030504040204" pitchFamily="34" charset="0"/>
                <a:ea typeface="Verdana" panose="020B0604030504040204" pitchFamily="34" charset="0"/>
                <a:cs typeface="Verdana" panose="020B0604030504040204" pitchFamily="34" charset="0"/>
              </a:rPr>
              <a:t>Observe</a:t>
            </a:r>
          </a:p>
          <a:p>
            <a:pPr lvl="0">
              <a:defRPr/>
            </a:pPr>
            <a:r>
              <a:rPr lang="en-GB" sz="1600" dirty="0"/>
              <a:t>Describe what you see.</a:t>
            </a:r>
          </a:p>
        </p:txBody>
      </p:sp>
      <p:sp>
        <p:nvSpPr>
          <p:cNvPr id="41" name="Text Placeholder 16"/>
          <p:cNvSpPr txBox="1">
            <a:spLocks/>
          </p:cNvSpPr>
          <p:nvPr/>
        </p:nvSpPr>
        <p:spPr>
          <a:xfrm>
            <a:off x="398712" y="5005490"/>
            <a:ext cx="5407001" cy="1313693"/>
          </a:xfrm>
          <a:prstGeom prst="rect">
            <a:avLst/>
          </a:prstGeom>
          <a:noFill/>
          <a:ln>
            <a:noFill/>
          </a:ln>
        </p:spPr>
        <p:txBody>
          <a:bodyPr vert="horz" wrap="square" lIns="91440" tIns="45720" rIns="91440" bIns="45720" rtlCol="0">
            <a:spAutoFit/>
          </a:bodyPr>
          <a:lstStyle>
            <a:lvl1pPr marL="0" indent="0" algn="l" defTabSz="914400" rtl="0" eaLnBrk="1" latinLnBrk="0" hangingPunct="1">
              <a:lnSpc>
                <a:spcPct val="114000"/>
              </a:lnSpc>
              <a:spcBef>
                <a:spcPct val="20000"/>
              </a:spcBef>
              <a:buFont typeface="+mj-lt"/>
              <a:buNone/>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vl2pPr marL="971550" indent="-514350" algn="l" defTabSz="914400" rtl="0" eaLnBrk="1" latinLnBrk="0" hangingPunct="1">
              <a:spcBef>
                <a:spcPct val="20000"/>
              </a:spcBef>
              <a:buFont typeface="Arial" panose="020B0604020202020204" pitchFamily="34"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2pPr>
            <a:lvl3pPr marL="1485900" indent="-571500" algn="l" defTabSz="914400" rtl="0" eaLnBrk="1" latinLnBrk="0" hangingPunct="1">
              <a:spcBef>
                <a:spcPct val="20000"/>
              </a:spcBef>
              <a:buFont typeface="Courier New" panose="02070309020205020404" pitchFamily="49"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3pPr>
            <a:lvl4pPr marL="1974850" indent="-539750" algn="l" defTabSz="914400" rtl="0" eaLnBrk="1" latinLnBrk="0" hangingPunct="1">
              <a:spcBef>
                <a:spcPct val="20000"/>
              </a:spcBef>
              <a:buFont typeface="Wingdings" panose="05000000000000000000" pitchFamily="2" charset="2"/>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4pPr>
            <a:lvl5pPr marL="2514600" indent="-539750" algn="l" defTabSz="914400" rtl="0" eaLnBrk="1" latinLnBrk="0" hangingPunct="1">
              <a:spcBef>
                <a:spcPct val="20000"/>
              </a:spcBef>
              <a:buFont typeface="Courier New" panose="02070309020205020404" pitchFamily="49" charset="0"/>
              <a:buChar char="o"/>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14000"/>
              </a:lnSpc>
              <a:spcBef>
                <a:spcPct val="20000"/>
              </a:spcBef>
              <a:spcAft>
                <a:spcPts val="0"/>
              </a:spcAft>
              <a:buClrTx/>
              <a:buSzTx/>
              <a:buFont typeface="+mj-lt"/>
              <a:buNone/>
              <a:tabLst/>
              <a:defRPr/>
            </a:pPr>
            <a:r>
              <a:rPr kumimoji="0" lang="en-US" sz="1600" b="1" i="0" u="none" strike="noStrike" kern="1200" cap="none" spc="0" normalizeH="0" baseline="0" noProof="0" dirty="0" smtClean="0">
                <a:ln>
                  <a:noFill/>
                </a:ln>
                <a:effectLst/>
                <a:uLnTx/>
                <a:uFillTx/>
                <a:latin typeface="Verdana" panose="020B0604030504040204" pitchFamily="34" charset="0"/>
                <a:ea typeface="Verdana" panose="020B0604030504040204" pitchFamily="34" charset="0"/>
                <a:cs typeface="Verdana" panose="020B0604030504040204" pitchFamily="34" charset="0"/>
              </a:rPr>
              <a:t>Explain</a:t>
            </a:r>
          </a:p>
          <a:p>
            <a:pPr lvl="0">
              <a:defRPr/>
            </a:pPr>
            <a:r>
              <a:rPr lang="en-GB" sz="1600" dirty="0"/>
              <a:t>Were your prediction and explanation correct?</a:t>
            </a:r>
          </a:p>
          <a:p>
            <a:pPr lvl="0">
              <a:defRPr/>
            </a:pPr>
            <a:r>
              <a:rPr lang="en-GB" sz="1600" dirty="0"/>
              <a:t>Try to improve your first explanation to explain what happens more clearly.</a:t>
            </a:r>
          </a:p>
        </p:txBody>
      </p:sp>
      <p:sp>
        <p:nvSpPr>
          <p:cNvPr id="42" name="Text Placeholder 16"/>
          <p:cNvSpPr txBox="1">
            <a:spLocks/>
          </p:cNvSpPr>
          <p:nvPr/>
        </p:nvSpPr>
        <p:spPr>
          <a:xfrm>
            <a:off x="398711" y="3587057"/>
            <a:ext cx="5407002" cy="445447"/>
          </a:xfrm>
          <a:prstGeom prst="rect">
            <a:avLst/>
          </a:prstGeom>
          <a:solidFill>
            <a:srgbClr val="FAFAEA"/>
          </a:solidFill>
          <a:ln>
            <a:solidFill>
              <a:schemeClr val="tx2">
                <a:lumMod val="50000"/>
              </a:schemeClr>
            </a:solidFill>
          </a:ln>
        </p:spPr>
        <p:txBody>
          <a:bodyPr vert="horz" wrap="square" lIns="91440" tIns="45720" rIns="91440" bIns="45720" rtlCol="0" anchor="ctr" anchorCtr="0">
            <a:noAutofit/>
          </a:bodyPr>
          <a:lstStyle>
            <a:lvl1pPr marL="0" indent="0" algn="l" defTabSz="914400" rtl="0" eaLnBrk="1" latinLnBrk="0" hangingPunct="1">
              <a:lnSpc>
                <a:spcPct val="114000"/>
              </a:lnSpc>
              <a:spcBef>
                <a:spcPct val="20000"/>
              </a:spcBef>
              <a:buFont typeface="+mj-lt"/>
              <a:buNone/>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vl2pPr marL="971550" indent="-514350" algn="l" defTabSz="914400" rtl="0" eaLnBrk="1" latinLnBrk="0" hangingPunct="1">
              <a:spcBef>
                <a:spcPct val="20000"/>
              </a:spcBef>
              <a:buFont typeface="Arial" panose="020B0604020202020204" pitchFamily="34"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2pPr>
            <a:lvl3pPr marL="1485900" indent="-571500" algn="l" defTabSz="914400" rtl="0" eaLnBrk="1" latinLnBrk="0" hangingPunct="1">
              <a:spcBef>
                <a:spcPct val="20000"/>
              </a:spcBef>
              <a:buFont typeface="Courier New" panose="02070309020205020404" pitchFamily="49"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3pPr>
            <a:lvl4pPr marL="1974850" indent="-539750" algn="l" defTabSz="914400" rtl="0" eaLnBrk="1" latinLnBrk="0" hangingPunct="1">
              <a:spcBef>
                <a:spcPct val="20000"/>
              </a:spcBef>
              <a:buFont typeface="Wingdings" panose="05000000000000000000" pitchFamily="2" charset="2"/>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4pPr>
            <a:lvl5pPr marL="2514600" indent="-539750" algn="l" defTabSz="914400" rtl="0" eaLnBrk="1" latinLnBrk="0" hangingPunct="1">
              <a:spcBef>
                <a:spcPct val="20000"/>
              </a:spcBef>
              <a:buFont typeface="Courier New" panose="02070309020205020404" pitchFamily="49" charset="0"/>
              <a:buChar char="o"/>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lgn="ctr">
              <a:defRPr/>
            </a:pPr>
            <a:r>
              <a:rPr lang="en-GB" sz="1600" b="1" dirty="0"/>
              <a:t>Watch the demonstration</a:t>
            </a:r>
          </a:p>
        </p:txBody>
      </p:sp>
      <p:grpSp>
        <p:nvGrpSpPr>
          <p:cNvPr id="16" name="Group 15"/>
          <p:cNvGrpSpPr/>
          <p:nvPr/>
        </p:nvGrpSpPr>
        <p:grpSpPr>
          <a:xfrm>
            <a:off x="5392427" y="1206055"/>
            <a:ext cx="3677913" cy="1959312"/>
            <a:chOff x="4882406" y="790176"/>
            <a:chExt cx="3677913" cy="1959312"/>
          </a:xfrm>
        </p:grpSpPr>
        <p:pic>
          <p:nvPicPr>
            <p:cNvPr id="17" name="Picture 16"/>
            <p:cNvPicPr>
              <a:picLocks noChangeAspect="1"/>
            </p:cNvPicPr>
            <p:nvPr/>
          </p:nvPicPr>
          <p:blipFill rotWithShape="1">
            <a:blip r:embed="rId4"/>
            <a:srcRect r="49400"/>
            <a:stretch/>
          </p:blipFill>
          <p:spPr>
            <a:xfrm>
              <a:off x="4882406" y="790176"/>
              <a:ext cx="1940668" cy="1959312"/>
            </a:xfrm>
            <a:prstGeom prst="rect">
              <a:avLst/>
            </a:prstGeom>
          </p:spPr>
        </p:pic>
        <p:pic>
          <p:nvPicPr>
            <p:cNvPr id="18" name="Picture 17"/>
            <p:cNvPicPr>
              <a:picLocks noChangeAspect="1"/>
            </p:cNvPicPr>
            <p:nvPr/>
          </p:nvPicPr>
          <p:blipFill rotWithShape="1">
            <a:blip r:embed="rId4"/>
            <a:srcRect l="47000"/>
            <a:stretch/>
          </p:blipFill>
          <p:spPr>
            <a:xfrm>
              <a:off x="6558373" y="814039"/>
              <a:ext cx="2001946" cy="1929652"/>
            </a:xfrm>
            <a:prstGeom prst="rect">
              <a:avLst/>
            </a:prstGeom>
          </p:spPr>
        </p:pic>
      </p:grpSp>
      <p:grpSp>
        <p:nvGrpSpPr>
          <p:cNvPr id="35" name="Group 34"/>
          <p:cNvGrpSpPr/>
          <p:nvPr/>
        </p:nvGrpSpPr>
        <p:grpSpPr>
          <a:xfrm>
            <a:off x="7734589" y="64652"/>
            <a:ext cx="1400175" cy="1259840"/>
            <a:chOff x="5239039" y="3295015"/>
            <a:chExt cx="1400175" cy="1259840"/>
          </a:xfrm>
        </p:grpSpPr>
        <p:sp>
          <p:nvSpPr>
            <p:cNvPr id="36" name="Oval 35"/>
            <p:cNvSpPr>
              <a:spLocks noChangeAspect="1"/>
            </p:cNvSpPr>
            <p:nvPr/>
          </p:nvSpPr>
          <p:spPr>
            <a:xfrm>
              <a:off x="5314950" y="3295015"/>
              <a:ext cx="1259840" cy="1259840"/>
            </a:xfrm>
            <a:prstGeom prst="ellipse">
              <a:avLst/>
            </a:prstGeom>
            <a:solidFill>
              <a:srgbClr val="D3CDB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7" name="Text Box 29"/>
            <p:cNvSpPr txBox="1"/>
            <p:nvPr/>
          </p:nvSpPr>
          <p:spPr>
            <a:xfrm>
              <a:off x="5239039" y="3796087"/>
              <a:ext cx="1400175" cy="288147"/>
            </a:xfrm>
            <a:prstGeom prst="rect">
              <a:avLst/>
            </a:prstGeom>
            <a:noFill/>
            <a:ln w="6350">
              <a:noFill/>
            </a:ln>
          </p:spPr>
          <p:txBody>
            <a:bodyPr rot="0" spcFirstLastPara="0" vert="horz" wrap="square" lIns="36000" tIns="36000" rIns="36000" bIns="36000" numCol="1" spcCol="0" rtlCol="0" fromWordArt="0" anchor="t" anchorCtr="0" forceAA="0" compatLnSpc="1">
              <a:prstTxWarp prst="textNoShape">
                <a:avLst/>
              </a:prstTxWarp>
              <a:spAutoFit/>
            </a:bodyPr>
            <a:lstStyle/>
            <a:p>
              <a:pPr algn="ctr">
                <a:spcAft>
                  <a:spcPts val="0"/>
                </a:spcAft>
              </a:pPr>
              <a:r>
                <a:rPr lang="en-GB" sz="1400" b="1" dirty="0" smtClean="0">
                  <a:solidFill>
                    <a:srgbClr val="006580"/>
                  </a:solidFill>
                  <a:effectLst/>
                  <a:latin typeface="Calibri" panose="020F0502020204030204" pitchFamily="34" charset="0"/>
                  <a:ea typeface="Calibri" panose="020F0502020204030204" pitchFamily="34" charset="0"/>
                  <a:cs typeface="Times New Roman" panose="02020603050405020304" pitchFamily="18" charset="0"/>
                </a:rPr>
                <a:t>PEOE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19" name="Group 18"/>
          <p:cNvGrpSpPr/>
          <p:nvPr/>
        </p:nvGrpSpPr>
        <p:grpSpPr>
          <a:xfrm>
            <a:off x="6362761" y="3648096"/>
            <a:ext cx="2199621" cy="2633509"/>
            <a:chOff x="5524374" y="3474863"/>
            <a:chExt cx="2199621" cy="2633509"/>
          </a:xfrm>
        </p:grpSpPr>
        <p:pic>
          <p:nvPicPr>
            <p:cNvPr id="20" name="Picture 19"/>
            <p:cNvPicPr>
              <a:picLocks noChangeAspect="1"/>
            </p:cNvPicPr>
            <p:nvPr/>
          </p:nvPicPr>
          <p:blipFill>
            <a:blip r:embed="rId5"/>
            <a:stretch>
              <a:fillRect/>
            </a:stretch>
          </p:blipFill>
          <p:spPr>
            <a:xfrm>
              <a:off x="5524374" y="3474863"/>
              <a:ext cx="2199621" cy="2633509"/>
            </a:xfrm>
            <a:prstGeom prst="rect">
              <a:avLst/>
            </a:prstGeom>
          </p:spPr>
        </p:pic>
        <p:sp>
          <p:nvSpPr>
            <p:cNvPr id="21" name="TextBox 20"/>
            <p:cNvSpPr txBox="1"/>
            <p:nvPr/>
          </p:nvSpPr>
          <p:spPr>
            <a:xfrm>
              <a:off x="5738359" y="4280658"/>
              <a:ext cx="1771650" cy="769441"/>
            </a:xfrm>
            <a:prstGeom prst="rect">
              <a:avLst/>
            </a:prstGeom>
            <a:noFill/>
          </p:spPr>
          <p:txBody>
            <a:bodyPr wrap="square" rtlCol="0">
              <a:spAutoFit/>
            </a:bodyPr>
            <a:lstStyle/>
            <a:p>
              <a:pPr algn="ctr"/>
              <a:r>
                <a:rPr lang="en-GB" sz="4400" b="1" dirty="0" smtClean="0">
                  <a:solidFill>
                    <a:srgbClr val="C00000"/>
                  </a:solidFill>
                  <a:latin typeface="Verdana" panose="020B0604030504040204" pitchFamily="34" charset="0"/>
                  <a:ea typeface="Verdana" panose="020B0604030504040204" pitchFamily="34" charset="0"/>
                </a:rPr>
                <a:t>?</a:t>
              </a:r>
              <a:endParaRPr lang="en-GB" sz="4400" b="1" dirty="0">
                <a:solidFill>
                  <a:srgbClr val="C00000"/>
                </a:solidFill>
                <a:latin typeface="Verdana" panose="020B0604030504040204" pitchFamily="34" charset="0"/>
                <a:ea typeface="Verdana" panose="020B0604030504040204" pitchFamily="34" charset="0"/>
              </a:endParaRPr>
            </a:p>
          </p:txBody>
        </p:sp>
      </p:grpSp>
    </p:spTree>
    <p:extLst>
      <p:ext uri="{BB962C8B-B14F-4D97-AF65-F5344CB8AC3E}">
        <p14:creationId xmlns:p14="http://schemas.microsoft.com/office/powerpoint/2010/main" val="499158478"/>
      </p:ext>
    </p:extLst>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3"/>
          <a:stretch>
            <a:fillRect/>
          </a:stretch>
        </p:blipFill>
        <p:spPr>
          <a:xfrm>
            <a:off x="-3" y="645638"/>
            <a:ext cx="9150889" cy="6212362"/>
          </a:xfrm>
          <a:prstGeom prst="rect">
            <a:avLst/>
          </a:prstGeom>
        </p:spPr>
      </p:pic>
      <p:sp>
        <p:nvSpPr>
          <p:cNvPr id="24" name="Title 1"/>
          <p:cNvSpPr txBox="1">
            <a:spLocks/>
          </p:cNvSpPr>
          <p:nvPr/>
        </p:nvSpPr>
        <p:spPr>
          <a:xfrm>
            <a:off x="143751" y="26336"/>
            <a:ext cx="8820737" cy="576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000" b="1"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stStyle>
          <a:p>
            <a:pPr lvl="0">
              <a:defRPr/>
            </a:pPr>
            <a:r>
              <a:rPr lang="en-US" dirty="0"/>
              <a:t>Grape expectations</a:t>
            </a:r>
            <a:endParaRPr lang="en-GB" dirty="0"/>
          </a:p>
        </p:txBody>
      </p:sp>
      <p:sp>
        <p:nvSpPr>
          <p:cNvPr id="25" name="Text Placeholder 16"/>
          <p:cNvSpPr txBox="1">
            <a:spLocks/>
          </p:cNvSpPr>
          <p:nvPr/>
        </p:nvSpPr>
        <p:spPr>
          <a:xfrm>
            <a:off x="398712" y="1585623"/>
            <a:ext cx="5407002" cy="983731"/>
          </a:xfrm>
          <a:prstGeom prst="rect">
            <a:avLst/>
          </a:prstGeom>
          <a:noFill/>
          <a:ln>
            <a:noFill/>
          </a:ln>
        </p:spPr>
        <p:txBody>
          <a:bodyPr vert="horz" wrap="square" lIns="91440" tIns="45720" rIns="91440" bIns="45720" rtlCol="0">
            <a:spAutoFit/>
          </a:bodyPr>
          <a:lstStyle>
            <a:lvl1pPr marL="0" indent="0" algn="l" defTabSz="914400" rtl="0" eaLnBrk="1" latinLnBrk="0" hangingPunct="1">
              <a:lnSpc>
                <a:spcPct val="114000"/>
              </a:lnSpc>
              <a:spcBef>
                <a:spcPct val="20000"/>
              </a:spcBef>
              <a:buFont typeface="+mj-lt"/>
              <a:buNone/>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vl2pPr marL="971550" indent="-514350" algn="l" defTabSz="914400" rtl="0" eaLnBrk="1" latinLnBrk="0" hangingPunct="1">
              <a:spcBef>
                <a:spcPct val="20000"/>
              </a:spcBef>
              <a:buFont typeface="Arial" panose="020B0604020202020204" pitchFamily="34"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2pPr>
            <a:lvl3pPr marL="1485900" indent="-571500" algn="l" defTabSz="914400" rtl="0" eaLnBrk="1" latinLnBrk="0" hangingPunct="1">
              <a:spcBef>
                <a:spcPct val="20000"/>
              </a:spcBef>
              <a:buFont typeface="Courier New" panose="02070309020205020404" pitchFamily="49"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3pPr>
            <a:lvl4pPr marL="1974850" indent="-539750" algn="l" defTabSz="914400" rtl="0" eaLnBrk="1" latinLnBrk="0" hangingPunct="1">
              <a:spcBef>
                <a:spcPct val="20000"/>
              </a:spcBef>
              <a:buFont typeface="Wingdings" panose="05000000000000000000" pitchFamily="2" charset="2"/>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4pPr>
            <a:lvl5pPr marL="2514600" indent="-539750" algn="l" defTabSz="914400" rtl="0" eaLnBrk="1" latinLnBrk="0" hangingPunct="1">
              <a:spcBef>
                <a:spcPct val="20000"/>
              </a:spcBef>
              <a:buFont typeface="Courier New" panose="02070309020205020404" pitchFamily="49" charset="0"/>
              <a:buChar char="o"/>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14000"/>
              </a:lnSpc>
              <a:spcBef>
                <a:spcPct val="20000"/>
              </a:spcBef>
              <a:spcAft>
                <a:spcPts val="0"/>
              </a:spcAft>
              <a:buClrTx/>
              <a:buSzTx/>
              <a:buFont typeface="+mj-lt"/>
              <a:buNone/>
              <a:tabLst/>
              <a:defRPr/>
            </a:pPr>
            <a:r>
              <a:rPr kumimoji="0" lang="en-US" sz="1600" b="1" i="0" u="none" strike="noStrike" kern="1200" cap="none" spc="0" normalizeH="0" baseline="0" noProof="0" dirty="0" smtClean="0">
                <a:ln>
                  <a:noFill/>
                </a:ln>
                <a:effectLst/>
                <a:uLnTx/>
                <a:uFillTx/>
                <a:latin typeface="Verdana" panose="020B0604030504040204" pitchFamily="34" charset="0"/>
                <a:ea typeface="Verdana" panose="020B0604030504040204" pitchFamily="34" charset="0"/>
                <a:cs typeface="Verdana" panose="020B0604030504040204" pitchFamily="34" charset="0"/>
              </a:rPr>
              <a:t>Predict</a:t>
            </a:r>
          </a:p>
          <a:p>
            <a:pPr lvl="0">
              <a:defRPr/>
            </a:pPr>
            <a:r>
              <a:rPr lang="en-GB" sz="1600" dirty="0" smtClean="0"/>
              <a:t>What will happen when grapes are put into cooking oil?</a:t>
            </a:r>
            <a:endParaRPr kumimoji="0" lang="en-US" sz="1600" b="0" i="0" u="none" strike="noStrike" kern="1200" cap="none" spc="0" normalizeH="0" baseline="0" noProof="0" dirty="0" smtClean="0">
              <a:ln>
                <a:noFill/>
              </a:ln>
              <a:effectLst/>
              <a:uLnTx/>
              <a:uFillTx/>
            </a:endParaRPr>
          </a:p>
        </p:txBody>
      </p:sp>
      <p:sp>
        <p:nvSpPr>
          <p:cNvPr id="38" name="Text Placeholder 16"/>
          <p:cNvSpPr txBox="1">
            <a:spLocks/>
          </p:cNvSpPr>
          <p:nvPr/>
        </p:nvSpPr>
        <p:spPr>
          <a:xfrm>
            <a:off x="398711" y="2726699"/>
            <a:ext cx="5407002" cy="703013"/>
          </a:xfrm>
          <a:prstGeom prst="rect">
            <a:avLst/>
          </a:prstGeom>
          <a:noFill/>
          <a:ln>
            <a:noFill/>
          </a:ln>
        </p:spPr>
        <p:txBody>
          <a:bodyPr vert="horz" wrap="square" lIns="91440" tIns="45720" rIns="91440" bIns="45720" rtlCol="0">
            <a:spAutoFit/>
          </a:bodyPr>
          <a:lstStyle>
            <a:lvl1pPr marL="0" indent="0" algn="l" defTabSz="914400" rtl="0" eaLnBrk="1" latinLnBrk="0" hangingPunct="1">
              <a:lnSpc>
                <a:spcPct val="114000"/>
              </a:lnSpc>
              <a:spcBef>
                <a:spcPct val="20000"/>
              </a:spcBef>
              <a:buFont typeface="+mj-lt"/>
              <a:buNone/>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vl2pPr marL="971550" indent="-514350" algn="l" defTabSz="914400" rtl="0" eaLnBrk="1" latinLnBrk="0" hangingPunct="1">
              <a:spcBef>
                <a:spcPct val="20000"/>
              </a:spcBef>
              <a:buFont typeface="Arial" panose="020B0604020202020204" pitchFamily="34"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2pPr>
            <a:lvl3pPr marL="1485900" indent="-571500" algn="l" defTabSz="914400" rtl="0" eaLnBrk="1" latinLnBrk="0" hangingPunct="1">
              <a:spcBef>
                <a:spcPct val="20000"/>
              </a:spcBef>
              <a:buFont typeface="Courier New" panose="02070309020205020404" pitchFamily="49"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3pPr>
            <a:lvl4pPr marL="1974850" indent="-539750" algn="l" defTabSz="914400" rtl="0" eaLnBrk="1" latinLnBrk="0" hangingPunct="1">
              <a:spcBef>
                <a:spcPct val="20000"/>
              </a:spcBef>
              <a:buFont typeface="Wingdings" panose="05000000000000000000" pitchFamily="2" charset="2"/>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4pPr>
            <a:lvl5pPr marL="2514600" indent="-539750" algn="l" defTabSz="914400" rtl="0" eaLnBrk="1" latinLnBrk="0" hangingPunct="1">
              <a:spcBef>
                <a:spcPct val="20000"/>
              </a:spcBef>
              <a:buFont typeface="Courier New" panose="02070309020205020404" pitchFamily="49" charset="0"/>
              <a:buChar char="o"/>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14000"/>
              </a:lnSpc>
              <a:spcBef>
                <a:spcPct val="20000"/>
              </a:spcBef>
              <a:spcAft>
                <a:spcPts val="0"/>
              </a:spcAft>
              <a:buClrTx/>
              <a:buSzTx/>
              <a:buFont typeface="+mj-lt"/>
              <a:buNone/>
              <a:tabLst/>
              <a:defRPr/>
            </a:pPr>
            <a:r>
              <a:rPr kumimoji="0" lang="en-US" sz="1600" b="1" i="0" u="none" strike="noStrike" kern="1200" cap="none" spc="0" normalizeH="0" baseline="0" noProof="0" dirty="0" smtClean="0">
                <a:ln>
                  <a:noFill/>
                </a:ln>
                <a:effectLst/>
                <a:uLnTx/>
                <a:uFillTx/>
                <a:latin typeface="Verdana" panose="020B0604030504040204" pitchFamily="34" charset="0"/>
                <a:ea typeface="Verdana" panose="020B0604030504040204" pitchFamily="34" charset="0"/>
                <a:cs typeface="Verdana" panose="020B0604030504040204" pitchFamily="34" charset="0"/>
              </a:rPr>
              <a:t>Explain</a:t>
            </a:r>
          </a:p>
          <a:p>
            <a:pPr lvl="0">
              <a:defRPr/>
            </a:pPr>
            <a:r>
              <a:rPr lang="en-GB" sz="1600" dirty="0"/>
              <a:t>Explain why you think this will happen.</a:t>
            </a:r>
          </a:p>
        </p:txBody>
      </p:sp>
      <p:sp>
        <p:nvSpPr>
          <p:cNvPr id="39" name="Text Placeholder 16"/>
          <p:cNvSpPr txBox="1">
            <a:spLocks/>
          </p:cNvSpPr>
          <p:nvPr/>
        </p:nvSpPr>
        <p:spPr>
          <a:xfrm>
            <a:off x="398713" y="828675"/>
            <a:ext cx="8565775" cy="818129"/>
          </a:xfrm>
          <a:prstGeom prst="rect">
            <a:avLst/>
          </a:prstGeom>
        </p:spPr>
        <p:txBody>
          <a:bodyPr vert="horz" lIns="91440" tIns="45720" rIns="91440" bIns="45720" rtlCol="0">
            <a:normAutofit/>
          </a:bodyPr>
          <a:lstStyle>
            <a:lvl1pPr marL="0" indent="0" algn="l" defTabSz="914400" rtl="0" eaLnBrk="1" latinLnBrk="0" hangingPunct="1">
              <a:lnSpc>
                <a:spcPct val="114000"/>
              </a:lnSpc>
              <a:spcBef>
                <a:spcPct val="20000"/>
              </a:spcBef>
              <a:buFont typeface="+mj-lt"/>
              <a:buNone/>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vl2pPr marL="971550" indent="-514350" algn="l" defTabSz="914400" rtl="0" eaLnBrk="1" latinLnBrk="0" hangingPunct="1">
              <a:spcBef>
                <a:spcPct val="20000"/>
              </a:spcBef>
              <a:buFont typeface="Arial" panose="020B0604020202020204" pitchFamily="34"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2pPr>
            <a:lvl3pPr marL="1485900" indent="-571500" algn="l" defTabSz="914400" rtl="0" eaLnBrk="1" latinLnBrk="0" hangingPunct="1">
              <a:spcBef>
                <a:spcPct val="20000"/>
              </a:spcBef>
              <a:buFont typeface="Courier New" panose="02070309020205020404" pitchFamily="49"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3pPr>
            <a:lvl4pPr marL="1974850" indent="-539750" algn="l" defTabSz="914400" rtl="0" eaLnBrk="1" latinLnBrk="0" hangingPunct="1">
              <a:spcBef>
                <a:spcPct val="20000"/>
              </a:spcBef>
              <a:buFont typeface="Wingdings" panose="05000000000000000000" pitchFamily="2" charset="2"/>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4pPr>
            <a:lvl5pPr marL="2514600" indent="-539750" algn="l" defTabSz="914400" rtl="0" eaLnBrk="1" latinLnBrk="0" hangingPunct="1">
              <a:spcBef>
                <a:spcPct val="20000"/>
              </a:spcBef>
              <a:buFont typeface="Courier New" panose="02070309020205020404" pitchFamily="49" charset="0"/>
              <a:buChar char="o"/>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r>
              <a:rPr lang="en-GB" sz="1600" dirty="0"/>
              <a:t>Grapes sink in tap water.</a:t>
            </a:r>
            <a:endParaRPr lang="en-GB" sz="1600" dirty="0" smtClean="0"/>
          </a:p>
          <a:p>
            <a:pPr lvl="0">
              <a:defRPr/>
            </a:pPr>
            <a:r>
              <a:rPr lang="en-GB" sz="1600" dirty="0"/>
              <a:t>Cooking oil floats on tap water.</a:t>
            </a:r>
          </a:p>
        </p:txBody>
      </p:sp>
      <p:sp>
        <p:nvSpPr>
          <p:cNvPr id="40" name="Text Placeholder 16"/>
          <p:cNvSpPr txBox="1">
            <a:spLocks/>
          </p:cNvSpPr>
          <p:nvPr/>
        </p:nvSpPr>
        <p:spPr>
          <a:xfrm>
            <a:off x="398713" y="4178575"/>
            <a:ext cx="5407002" cy="703013"/>
          </a:xfrm>
          <a:prstGeom prst="rect">
            <a:avLst/>
          </a:prstGeom>
          <a:noFill/>
          <a:ln>
            <a:noFill/>
          </a:ln>
        </p:spPr>
        <p:txBody>
          <a:bodyPr vert="horz" wrap="square" lIns="91440" tIns="45720" rIns="91440" bIns="45720" rtlCol="0">
            <a:spAutoFit/>
          </a:bodyPr>
          <a:lstStyle>
            <a:lvl1pPr marL="0" indent="0" algn="l" defTabSz="914400" rtl="0" eaLnBrk="1" latinLnBrk="0" hangingPunct="1">
              <a:lnSpc>
                <a:spcPct val="114000"/>
              </a:lnSpc>
              <a:spcBef>
                <a:spcPct val="20000"/>
              </a:spcBef>
              <a:buFont typeface="+mj-lt"/>
              <a:buNone/>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vl2pPr marL="971550" indent="-514350" algn="l" defTabSz="914400" rtl="0" eaLnBrk="1" latinLnBrk="0" hangingPunct="1">
              <a:spcBef>
                <a:spcPct val="20000"/>
              </a:spcBef>
              <a:buFont typeface="Arial" panose="020B0604020202020204" pitchFamily="34"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2pPr>
            <a:lvl3pPr marL="1485900" indent="-571500" algn="l" defTabSz="914400" rtl="0" eaLnBrk="1" latinLnBrk="0" hangingPunct="1">
              <a:spcBef>
                <a:spcPct val="20000"/>
              </a:spcBef>
              <a:buFont typeface="Courier New" panose="02070309020205020404" pitchFamily="49"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3pPr>
            <a:lvl4pPr marL="1974850" indent="-539750" algn="l" defTabSz="914400" rtl="0" eaLnBrk="1" latinLnBrk="0" hangingPunct="1">
              <a:spcBef>
                <a:spcPct val="20000"/>
              </a:spcBef>
              <a:buFont typeface="Wingdings" panose="05000000000000000000" pitchFamily="2" charset="2"/>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4pPr>
            <a:lvl5pPr marL="2514600" indent="-539750" algn="l" defTabSz="914400" rtl="0" eaLnBrk="1" latinLnBrk="0" hangingPunct="1">
              <a:spcBef>
                <a:spcPct val="20000"/>
              </a:spcBef>
              <a:buFont typeface="Courier New" panose="02070309020205020404" pitchFamily="49" charset="0"/>
              <a:buChar char="o"/>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14000"/>
              </a:lnSpc>
              <a:spcBef>
                <a:spcPct val="20000"/>
              </a:spcBef>
              <a:spcAft>
                <a:spcPts val="0"/>
              </a:spcAft>
              <a:buClrTx/>
              <a:buSzTx/>
              <a:buFont typeface="+mj-lt"/>
              <a:buNone/>
              <a:tabLst/>
              <a:defRPr/>
            </a:pPr>
            <a:r>
              <a:rPr kumimoji="0" lang="en-US" sz="1600" b="1" i="0" u="none" strike="noStrike" kern="1200" cap="none" spc="0" normalizeH="0" baseline="0" noProof="0" dirty="0" smtClean="0">
                <a:ln>
                  <a:noFill/>
                </a:ln>
                <a:effectLst/>
                <a:uLnTx/>
                <a:uFillTx/>
                <a:latin typeface="Verdana" panose="020B0604030504040204" pitchFamily="34" charset="0"/>
                <a:ea typeface="Verdana" panose="020B0604030504040204" pitchFamily="34" charset="0"/>
                <a:cs typeface="Verdana" panose="020B0604030504040204" pitchFamily="34" charset="0"/>
              </a:rPr>
              <a:t>Observe</a:t>
            </a:r>
          </a:p>
          <a:p>
            <a:pPr lvl="0">
              <a:defRPr/>
            </a:pPr>
            <a:r>
              <a:rPr lang="en-GB" sz="1600" dirty="0"/>
              <a:t>Describe what you see.</a:t>
            </a:r>
          </a:p>
        </p:txBody>
      </p:sp>
      <p:sp>
        <p:nvSpPr>
          <p:cNvPr id="41" name="Text Placeholder 16"/>
          <p:cNvSpPr txBox="1">
            <a:spLocks/>
          </p:cNvSpPr>
          <p:nvPr/>
        </p:nvSpPr>
        <p:spPr>
          <a:xfrm>
            <a:off x="398712" y="5005490"/>
            <a:ext cx="5407001" cy="1313693"/>
          </a:xfrm>
          <a:prstGeom prst="rect">
            <a:avLst/>
          </a:prstGeom>
          <a:noFill/>
          <a:ln>
            <a:noFill/>
          </a:ln>
        </p:spPr>
        <p:txBody>
          <a:bodyPr vert="horz" wrap="square" lIns="91440" tIns="45720" rIns="91440" bIns="45720" rtlCol="0">
            <a:spAutoFit/>
          </a:bodyPr>
          <a:lstStyle>
            <a:lvl1pPr marL="0" indent="0" algn="l" defTabSz="914400" rtl="0" eaLnBrk="1" latinLnBrk="0" hangingPunct="1">
              <a:lnSpc>
                <a:spcPct val="114000"/>
              </a:lnSpc>
              <a:spcBef>
                <a:spcPct val="20000"/>
              </a:spcBef>
              <a:buFont typeface="+mj-lt"/>
              <a:buNone/>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vl2pPr marL="971550" indent="-514350" algn="l" defTabSz="914400" rtl="0" eaLnBrk="1" latinLnBrk="0" hangingPunct="1">
              <a:spcBef>
                <a:spcPct val="20000"/>
              </a:spcBef>
              <a:buFont typeface="Arial" panose="020B0604020202020204" pitchFamily="34"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2pPr>
            <a:lvl3pPr marL="1485900" indent="-571500" algn="l" defTabSz="914400" rtl="0" eaLnBrk="1" latinLnBrk="0" hangingPunct="1">
              <a:spcBef>
                <a:spcPct val="20000"/>
              </a:spcBef>
              <a:buFont typeface="Courier New" panose="02070309020205020404" pitchFamily="49"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3pPr>
            <a:lvl4pPr marL="1974850" indent="-539750" algn="l" defTabSz="914400" rtl="0" eaLnBrk="1" latinLnBrk="0" hangingPunct="1">
              <a:spcBef>
                <a:spcPct val="20000"/>
              </a:spcBef>
              <a:buFont typeface="Wingdings" panose="05000000000000000000" pitchFamily="2" charset="2"/>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4pPr>
            <a:lvl5pPr marL="2514600" indent="-539750" algn="l" defTabSz="914400" rtl="0" eaLnBrk="1" latinLnBrk="0" hangingPunct="1">
              <a:spcBef>
                <a:spcPct val="20000"/>
              </a:spcBef>
              <a:buFont typeface="Courier New" panose="02070309020205020404" pitchFamily="49" charset="0"/>
              <a:buChar char="o"/>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14000"/>
              </a:lnSpc>
              <a:spcBef>
                <a:spcPct val="20000"/>
              </a:spcBef>
              <a:spcAft>
                <a:spcPts val="0"/>
              </a:spcAft>
              <a:buClrTx/>
              <a:buSzTx/>
              <a:buFont typeface="+mj-lt"/>
              <a:buNone/>
              <a:tabLst/>
              <a:defRPr/>
            </a:pPr>
            <a:r>
              <a:rPr kumimoji="0" lang="en-US" sz="1600" b="1" i="0" u="none" strike="noStrike" kern="1200" cap="none" spc="0" normalizeH="0" baseline="0" noProof="0" dirty="0" smtClean="0">
                <a:ln>
                  <a:noFill/>
                </a:ln>
                <a:effectLst/>
                <a:uLnTx/>
                <a:uFillTx/>
                <a:latin typeface="Verdana" panose="020B0604030504040204" pitchFamily="34" charset="0"/>
                <a:ea typeface="Verdana" panose="020B0604030504040204" pitchFamily="34" charset="0"/>
                <a:cs typeface="Verdana" panose="020B0604030504040204" pitchFamily="34" charset="0"/>
              </a:rPr>
              <a:t>Explain</a:t>
            </a:r>
          </a:p>
          <a:p>
            <a:pPr lvl="0">
              <a:defRPr/>
            </a:pPr>
            <a:r>
              <a:rPr lang="en-GB" sz="1600" dirty="0"/>
              <a:t>Were your prediction and explanation correct?</a:t>
            </a:r>
          </a:p>
          <a:p>
            <a:pPr lvl="0">
              <a:defRPr/>
            </a:pPr>
            <a:r>
              <a:rPr lang="en-GB" sz="1600" dirty="0"/>
              <a:t>Try to improve your first explanation to explain what happens more clearly.</a:t>
            </a:r>
          </a:p>
        </p:txBody>
      </p:sp>
      <p:sp>
        <p:nvSpPr>
          <p:cNvPr id="42" name="Text Placeholder 16"/>
          <p:cNvSpPr txBox="1">
            <a:spLocks/>
          </p:cNvSpPr>
          <p:nvPr/>
        </p:nvSpPr>
        <p:spPr>
          <a:xfrm>
            <a:off x="398711" y="3587057"/>
            <a:ext cx="5407002" cy="445447"/>
          </a:xfrm>
          <a:prstGeom prst="rect">
            <a:avLst/>
          </a:prstGeom>
          <a:solidFill>
            <a:srgbClr val="FAFAEA"/>
          </a:solidFill>
          <a:ln>
            <a:solidFill>
              <a:schemeClr val="tx2">
                <a:lumMod val="50000"/>
              </a:schemeClr>
            </a:solidFill>
          </a:ln>
        </p:spPr>
        <p:txBody>
          <a:bodyPr vert="horz" wrap="square" lIns="91440" tIns="45720" rIns="91440" bIns="45720" rtlCol="0" anchor="ctr" anchorCtr="0">
            <a:noAutofit/>
          </a:bodyPr>
          <a:lstStyle>
            <a:lvl1pPr marL="0" indent="0" algn="l" defTabSz="914400" rtl="0" eaLnBrk="1" latinLnBrk="0" hangingPunct="1">
              <a:lnSpc>
                <a:spcPct val="114000"/>
              </a:lnSpc>
              <a:spcBef>
                <a:spcPct val="20000"/>
              </a:spcBef>
              <a:buFont typeface="+mj-lt"/>
              <a:buNone/>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1pPr>
            <a:lvl2pPr marL="971550" indent="-514350" algn="l" defTabSz="914400" rtl="0" eaLnBrk="1" latinLnBrk="0" hangingPunct="1">
              <a:spcBef>
                <a:spcPct val="20000"/>
              </a:spcBef>
              <a:buFont typeface="Arial" panose="020B0604020202020204" pitchFamily="34"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2pPr>
            <a:lvl3pPr marL="1485900" indent="-571500" algn="l" defTabSz="914400" rtl="0" eaLnBrk="1" latinLnBrk="0" hangingPunct="1">
              <a:spcBef>
                <a:spcPct val="20000"/>
              </a:spcBef>
              <a:buFont typeface="Courier New" panose="02070309020205020404" pitchFamily="49" charset="0"/>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3pPr>
            <a:lvl4pPr marL="1974850" indent="-539750" algn="l" defTabSz="914400" rtl="0" eaLnBrk="1" latinLnBrk="0" hangingPunct="1">
              <a:spcBef>
                <a:spcPct val="20000"/>
              </a:spcBef>
              <a:buFont typeface="Wingdings" panose="05000000000000000000" pitchFamily="2" charset="2"/>
              <a:buChar char="§"/>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4pPr>
            <a:lvl5pPr marL="2514600" indent="-539750" algn="l" defTabSz="914400" rtl="0" eaLnBrk="1" latinLnBrk="0" hangingPunct="1">
              <a:spcBef>
                <a:spcPct val="20000"/>
              </a:spcBef>
              <a:buFont typeface="Courier New" panose="02070309020205020404" pitchFamily="49" charset="0"/>
              <a:buChar char="o"/>
              <a:defRPr sz="1800" kern="1200">
                <a:solidFill>
                  <a:schemeClr val="tx2">
                    <a:lumMod val="50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lgn="ctr">
              <a:defRPr/>
            </a:pPr>
            <a:r>
              <a:rPr lang="en-GB" sz="1600" b="1" dirty="0"/>
              <a:t>Watch the demonstration</a:t>
            </a:r>
          </a:p>
        </p:txBody>
      </p:sp>
      <p:grpSp>
        <p:nvGrpSpPr>
          <p:cNvPr id="16" name="Group 15"/>
          <p:cNvGrpSpPr/>
          <p:nvPr/>
        </p:nvGrpSpPr>
        <p:grpSpPr>
          <a:xfrm>
            <a:off x="5392427" y="1206055"/>
            <a:ext cx="3677913" cy="1959312"/>
            <a:chOff x="4882406" y="790176"/>
            <a:chExt cx="3677913" cy="1959312"/>
          </a:xfrm>
        </p:grpSpPr>
        <p:pic>
          <p:nvPicPr>
            <p:cNvPr id="17" name="Picture 16"/>
            <p:cNvPicPr>
              <a:picLocks noChangeAspect="1"/>
            </p:cNvPicPr>
            <p:nvPr/>
          </p:nvPicPr>
          <p:blipFill rotWithShape="1">
            <a:blip r:embed="rId4"/>
            <a:srcRect r="49400"/>
            <a:stretch/>
          </p:blipFill>
          <p:spPr>
            <a:xfrm>
              <a:off x="4882406" y="790176"/>
              <a:ext cx="1940668" cy="1959312"/>
            </a:xfrm>
            <a:prstGeom prst="rect">
              <a:avLst/>
            </a:prstGeom>
          </p:spPr>
        </p:pic>
        <p:pic>
          <p:nvPicPr>
            <p:cNvPr id="18" name="Picture 17"/>
            <p:cNvPicPr>
              <a:picLocks noChangeAspect="1"/>
            </p:cNvPicPr>
            <p:nvPr/>
          </p:nvPicPr>
          <p:blipFill rotWithShape="1">
            <a:blip r:embed="rId4"/>
            <a:srcRect l="47000"/>
            <a:stretch/>
          </p:blipFill>
          <p:spPr>
            <a:xfrm>
              <a:off x="6558373" y="814039"/>
              <a:ext cx="2001946" cy="1929652"/>
            </a:xfrm>
            <a:prstGeom prst="rect">
              <a:avLst/>
            </a:prstGeom>
          </p:spPr>
        </p:pic>
      </p:grpSp>
      <p:grpSp>
        <p:nvGrpSpPr>
          <p:cNvPr id="35" name="Group 34"/>
          <p:cNvGrpSpPr/>
          <p:nvPr/>
        </p:nvGrpSpPr>
        <p:grpSpPr>
          <a:xfrm>
            <a:off x="7734589" y="64652"/>
            <a:ext cx="1400175" cy="1259840"/>
            <a:chOff x="5239039" y="3295015"/>
            <a:chExt cx="1400175" cy="1259840"/>
          </a:xfrm>
        </p:grpSpPr>
        <p:sp>
          <p:nvSpPr>
            <p:cNvPr id="36" name="Oval 35"/>
            <p:cNvSpPr>
              <a:spLocks noChangeAspect="1"/>
            </p:cNvSpPr>
            <p:nvPr/>
          </p:nvSpPr>
          <p:spPr>
            <a:xfrm>
              <a:off x="5314950" y="3295015"/>
              <a:ext cx="1259840" cy="1259840"/>
            </a:xfrm>
            <a:prstGeom prst="ellipse">
              <a:avLst/>
            </a:prstGeom>
            <a:solidFill>
              <a:srgbClr val="D3CDB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7" name="Text Box 29"/>
            <p:cNvSpPr txBox="1"/>
            <p:nvPr/>
          </p:nvSpPr>
          <p:spPr>
            <a:xfrm>
              <a:off x="5239039" y="3796087"/>
              <a:ext cx="1400175" cy="288147"/>
            </a:xfrm>
            <a:prstGeom prst="rect">
              <a:avLst/>
            </a:prstGeom>
            <a:noFill/>
            <a:ln w="6350">
              <a:noFill/>
            </a:ln>
          </p:spPr>
          <p:txBody>
            <a:bodyPr rot="0" spcFirstLastPara="0" vert="horz" wrap="square" lIns="36000" tIns="36000" rIns="36000" bIns="36000" numCol="1" spcCol="0" rtlCol="0" fromWordArt="0" anchor="t" anchorCtr="0" forceAA="0" compatLnSpc="1">
              <a:prstTxWarp prst="textNoShape">
                <a:avLst/>
              </a:prstTxWarp>
              <a:spAutoFit/>
            </a:bodyPr>
            <a:lstStyle/>
            <a:p>
              <a:pPr algn="ctr">
                <a:spcAft>
                  <a:spcPts val="0"/>
                </a:spcAft>
              </a:pPr>
              <a:r>
                <a:rPr lang="en-GB" sz="1400" b="1" dirty="0" smtClean="0">
                  <a:solidFill>
                    <a:srgbClr val="006580"/>
                  </a:solidFill>
                  <a:effectLst/>
                  <a:latin typeface="Calibri" panose="020F0502020204030204" pitchFamily="34" charset="0"/>
                  <a:ea typeface="Calibri" panose="020F0502020204030204" pitchFamily="34" charset="0"/>
                  <a:cs typeface="Times New Roman" panose="02020603050405020304" pitchFamily="18" charset="0"/>
                </a:rPr>
                <a:t>PEOE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19" name="Group 18"/>
          <p:cNvGrpSpPr/>
          <p:nvPr/>
        </p:nvGrpSpPr>
        <p:grpSpPr>
          <a:xfrm>
            <a:off x="6362761" y="3648096"/>
            <a:ext cx="2199621" cy="2633509"/>
            <a:chOff x="5524374" y="3474863"/>
            <a:chExt cx="2199621" cy="2633509"/>
          </a:xfrm>
        </p:grpSpPr>
        <p:pic>
          <p:nvPicPr>
            <p:cNvPr id="20" name="Picture 19"/>
            <p:cNvPicPr>
              <a:picLocks noChangeAspect="1"/>
            </p:cNvPicPr>
            <p:nvPr/>
          </p:nvPicPr>
          <p:blipFill>
            <a:blip r:embed="rId5"/>
            <a:stretch>
              <a:fillRect/>
            </a:stretch>
          </p:blipFill>
          <p:spPr>
            <a:xfrm>
              <a:off x="5524374" y="3474863"/>
              <a:ext cx="2199621" cy="2633509"/>
            </a:xfrm>
            <a:prstGeom prst="rect">
              <a:avLst/>
            </a:prstGeom>
          </p:spPr>
        </p:pic>
        <p:sp>
          <p:nvSpPr>
            <p:cNvPr id="21" name="TextBox 20"/>
            <p:cNvSpPr txBox="1"/>
            <p:nvPr/>
          </p:nvSpPr>
          <p:spPr>
            <a:xfrm>
              <a:off x="5738359" y="4280658"/>
              <a:ext cx="1771650" cy="769441"/>
            </a:xfrm>
            <a:prstGeom prst="rect">
              <a:avLst/>
            </a:prstGeom>
            <a:noFill/>
          </p:spPr>
          <p:txBody>
            <a:bodyPr wrap="square" rtlCol="0">
              <a:spAutoFit/>
            </a:bodyPr>
            <a:lstStyle/>
            <a:p>
              <a:pPr algn="ctr"/>
              <a:r>
                <a:rPr lang="en-GB" sz="4400" b="1" dirty="0" smtClean="0">
                  <a:solidFill>
                    <a:srgbClr val="C00000"/>
                  </a:solidFill>
                  <a:latin typeface="Verdana" panose="020B0604030504040204" pitchFamily="34" charset="0"/>
                  <a:ea typeface="Verdana" panose="020B0604030504040204" pitchFamily="34" charset="0"/>
                </a:rPr>
                <a:t>?</a:t>
              </a:r>
              <a:endParaRPr lang="en-GB" sz="4400" b="1" dirty="0">
                <a:solidFill>
                  <a:srgbClr val="C00000"/>
                </a:solidFill>
                <a:latin typeface="Verdana" panose="020B0604030504040204" pitchFamily="34" charset="0"/>
                <a:ea typeface="Verdana" panose="020B0604030504040204" pitchFamily="34" charset="0"/>
              </a:endParaRPr>
            </a:p>
          </p:txBody>
        </p:sp>
      </p:grpSp>
      <p:sp>
        <p:nvSpPr>
          <p:cNvPr id="28" name="Rectangle 27"/>
          <p:cNvSpPr/>
          <p:nvPr/>
        </p:nvSpPr>
        <p:spPr>
          <a:xfrm>
            <a:off x="5584723" y="0"/>
            <a:ext cx="3559277" cy="6858000"/>
          </a:xfrm>
          <a:prstGeom prst="rect">
            <a:avLst/>
          </a:prstGeom>
          <a:gradFill>
            <a:gsLst>
              <a:gs pos="0">
                <a:schemeClr val="bg1">
                  <a:alpha val="0"/>
                </a:schemeClr>
              </a:gs>
              <a:gs pos="25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p:cNvSpPr txBox="1"/>
          <p:nvPr/>
        </p:nvSpPr>
        <p:spPr>
          <a:xfrm>
            <a:off x="6919893" y="255857"/>
            <a:ext cx="1969476" cy="1854000"/>
          </a:xfrm>
          <a:prstGeom prst="rect">
            <a:avLst/>
          </a:prstGeom>
          <a:solidFill>
            <a:srgbClr val="38A4DD"/>
          </a:solidFill>
          <a:effectLst>
            <a:outerShdw blurRad="50800" dist="38100" dir="2700000" algn="tl" rotWithShape="0">
              <a:prstClr val="black">
                <a:alpha val="40000"/>
              </a:prstClr>
            </a:outerShdw>
          </a:effectLst>
        </p:spPr>
        <p:txBody>
          <a:bodyPr vert="horz" wrap="square" lIns="108000" tIns="108000" rIns="108000" bIns="108000" rtlCol="0" anchor="t" anchorCtr="0">
            <a:spAutoFit/>
          </a:bodyPr>
          <a:lstStyle/>
          <a:p>
            <a:pPr algn="l">
              <a:spcAft>
                <a:spcPts val="600"/>
              </a:spcAft>
            </a:pPr>
            <a:r>
              <a:rPr lang="en-GB" sz="3600" b="1" dirty="0">
                <a:solidFill>
                  <a:schemeClr val="bg1"/>
                </a:solidFill>
                <a:latin typeface="Arial" panose="020B0604020202020204" pitchFamily="34" charset="0"/>
                <a:cs typeface="Arial" panose="020B0604020202020204" pitchFamily="34" charset="0"/>
              </a:rPr>
              <a:t>5</a:t>
            </a:r>
          </a:p>
          <a:p>
            <a:pPr algn="l">
              <a:spcAft>
                <a:spcPts val="600"/>
              </a:spcAft>
            </a:pPr>
            <a:r>
              <a:rPr lang="en-GB" sz="1600" b="1" dirty="0">
                <a:solidFill>
                  <a:schemeClr val="bg1"/>
                </a:solidFill>
                <a:latin typeface="Arial" panose="020B0604020202020204" pitchFamily="34" charset="0"/>
                <a:cs typeface="Arial" panose="020B0604020202020204" pitchFamily="34" charset="0"/>
              </a:rPr>
              <a:t>Practical work</a:t>
            </a:r>
          </a:p>
          <a:p>
            <a:pPr algn="l"/>
            <a:r>
              <a:rPr lang="en-GB" sz="1400" dirty="0">
                <a:solidFill>
                  <a:schemeClr val="bg1"/>
                </a:solidFill>
                <a:latin typeface="Arial" panose="020B0604020202020204" pitchFamily="34" charset="0"/>
                <a:cs typeface="Arial" panose="020B0604020202020204" pitchFamily="34" charset="0"/>
              </a:rPr>
              <a:t>Use practical work purposefully as part of a learning sequence</a:t>
            </a:r>
          </a:p>
        </p:txBody>
      </p:sp>
      <p:sp>
        <p:nvSpPr>
          <p:cNvPr id="30" name="TextBox 29"/>
          <p:cNvSpPr txBox="1"/>
          <p:nvPr/>
        </p:nvSpPr>
        <p:spPr>
          <a:xfrm>
            <a:off x="6919893" y="2492695"/>
            <a:ext cx="1969476" cy="1854000"/>
          </a:xfrm>
          <a:prstGeom prst="rect">
            <a:avLst/>
          </a:prstGeom>
          <a:solidFill>
            <a:srgbClr val="F26338"/>
          </a:solidFill>
          <a:effectLst>
            <a:outerShdw blurRad="50800" dist="38100" dir="2700000" algn="tl" rotWithShape="0">
              <a:prstClr val="black">
                <a:alpha val="40000"/>
              </a:prstClr>
            </a:outerShdw>
          </a:effectLst>
        </p:spPr>
        <p:txBody>
          <a:bodyPr vert="horz" wrap="square" lIns="108000" tIns="108000" rIns="108000" bIns="108000" rtlCol="0" anchor="t" anchorCtr="0">
            <a:spAutoFit/>
          </a:bodyPr>
          <a:lstStyle/>
          <a:p>
            <a:pPr algn="l">
              <a:spcAft>
                <a:spcPts val="600"/>
              </a:spcAft>
            </a:pPr>
            <a:r>
              <a:rPr lang="en-GB" sz="3600" b="1" dirty="0">
                <a:solidFill>
                  <a:schemeClr val="bg1"/>
                </a:solidFill>
                <a:latin typeface="Arial" panose="020B0604020202020204" pitchFamily="34" charset="0"/>
                <a:cs typeface="Arial" panose="020B0604020202020204" pitchFamily="34" charset="0"/>
              </a:rPr>
              <a:t>2</a:t>
            </a:r>
          </a:p>
          <a:p>
            <a:pPr algn="l">
              <a:spcAft>
                <a:spcPts val="600"/>
              </a:spcAft>
            </a:pPr>
            <a:r>
              <a:rPr lang="en-GB" sz="1600" b="1" dirty="0">
                <a:solidFill>
                  <a:schemeClr val="bg1"/>
                </a:solidFill>
                <a:latin typeface="Arial" panose="020B0604020202020204" pitchFamily="34" charset="0"/>
                <a:cs typeface="Arial" panose="020B0604020202020204" pitchFamily="34" charset="0"/>
              </a:rPr>
              <a:t>Self-regulation</a:t>
            </a:r>
          </a:p>
          <a:p>
            <a:pPr algn="l"/>
            <a:r>
              <a:rPr lang="en-GB" sz="1400" dirty="0">
                <a:solidFill>
                  <a:schemeClr val="bg1"/>
                </a:solidFill>
                <a:latin typeface="Arial" panose="020B0604020202020204" pitchFamily="34" charset="0"/>
                <a:cs typeface="Arial" panose="020B0604020202020204" pitchFamily="34" charset="0"/>
              </a:rPr>
              <a:t>Help pupils direct their own learning</a:t>
            </a:r>
          </a:p>
          <a:p>
            <a:pPr algn="l"/>
            <a:endParaRPr lang="en-GB" sz="1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7512934"/>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6335138"/>
            <a:ext cx="9144000" cy="52286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8B931AD8-26FA-4231-8C91-087F0E77CC8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354" b="24434"/>
          <a:stretch/>
        </p:blipFill>
        <p:spPr>
          <a:xfrm>
            <a:off x="4445489" y="4064384"/>
            <a:ext cx="2634344" cy="818197"/>
          </a:xfrm>
          <a:prstGeom prst="rect">
            <a:avLst/>
          </a:prstGeom>
          <a:ln>
            <a:noFill/>
          </a:ln>
        </p:spPr>
      </p:pic>
      <p:sp>
        <p:nvSpPr>
          <p:cNvPr id="5" name="TextBox 4"/>
          <p:cNvSpPr txBox="1"/>
          <p:nvPr/>
        </p:nvSpPr>
        <p:spPr>
          <a:xfrm>
            <a:off x="6604825" y="4151468"/>
            <a:ext cx="2015348" cy="956773"/>
          </a:xfrm>
          <a:prstGeom prst="rect">
            <a:avLst/>
          </a:prstGeom>
          <a:noFill/>
        </p:spPr>
        <p:txBody>
          <a:bodyPr vert="horz" wrap="square" lIns="36000" tIns="108000" rIns="72000" bIns="108000" rtlCol="0" anchor="t" anchorCtr="0">
            <a:spAutoFit/>
          </a:bodyPr>
          <a:lstStyle/>
          <a:p>
            <a:pPr algn="r"/>
            <a:r>
              <a:rPr lang="en-GB" sz="4800" b="1" dirty="0" smtClean="0"/>
              <a:t>team</a:t>
            </a:r>
            <a:endParaRPr lang="en-GB" sz="4800" b="1" dirty="0">
              <a:solidFill>
                <a:schemeClr val="tx1"/>
              </a:solidFill>
            </a:endParaRPr>
          </a:p>
        </p:txBody>
      </p:sp>
      <p:sp>
        <p:nvSpPr>
          <p:cNvPr id="7" name="Rectangle 6"/>
          <p:cNvSpPr/>
          <p:nvPr/>
        </p:nvSpPr>
        <p:spPr>
          <a:xfrm rot="5400000">
            <a:off x="6138000" y="2240312"/>
            <a:ext cx="108000" cy="5904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6" name="TextBox 5"/>
          <p:cNvSpPr txBox="1"/>
          <p:nvPr/>
        </p:nvSpPr>
        <p:spPr>
          <a:xfrm>
            <a:off x="2224556" y="4151468"/>
            <a:ext cx="2015348" cy="956773"/>
          </a:xfrm>
          <a:prstGeom prst="rect">
            <a:avLst/>
          </a:prstGeom>
          <a:noFill/>
        </p:spPr>
        <p:txBody>
          <a:bodyPr vert="horz" wrap="square" lIns="36000" tIns="108000" rIns="72000" bIns="108000" rtlCol="0" anchor="t" anchorCtr="0">
            <a:spAutoFit/>
          </a:bodyPr>
          <a:lstStyle/>
          <a:p>
            <a:pPr algn="r"/>
            <a:r>
              <a:rPr lang="en-GB" sz="4800" b="1" dirty="0" smtClean="0"/>
              <a:t>The</a:t>
            </a:r>
            <a:endParaRPr lang="en-GB" sz="4800" b="1" dirty="0">
              <a:solidFill>
                <a:schemeClr val="tx1"/>
              </a:solidFill>
            </a:endParaRPr>
          </a:p>
        </p:txBody>
      </p:sp>
    </p:spTree>
    <p:extLst>
      <p:ext uri="{BB962C8B-B14F-4D97-AF65-F5344CB8AC3E}">
        <p14:creationId xmlns:p14="http://schemas.microsoft.com/office/powerpoint/2010/main" val="330986637"/>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580735" y="2833052"/>
            <a:ext cx="3780000" cy="1485388"/>
          </a:xfrm>
        </p:spPr>
        <p:txBody>
          <a:bodyPr>
            <a:normAutofit/>
          </a:bodyPr>
          <a:lstStyle/>
          <a:p>
            <a:pPr marL="0" indent="0" algn="ctr">
              <a:buNone/>
            </a:pPr>
            <a:r>
              <a:rPr lang="en-GB" sz="1600" dirty="0">
                <a:solidFill>
                  <a:srgbClr val="595959"/>
                </a:solidFill>
              </a:rPr>
              <a:t>The </a:t>
            </a:r>
            <a:r>
              <a:rPr lang="en-GB" sz="1600" b="1" dirty="0">
                <a:solidFill>
                  <a:srgbClr val="006580"/>
                </a:solidFill>
              </a:rPr>
              <a:t>Salters’ Institute</a:t>
            </a:r>
            <a:r>
              <a:rPr lang="en-GB" sz="1600" dirty="0">
                <a:solidFill>
                  <a:srgbClr val="595959"/>
                </a:solidFill>
              </a:rPr>
              <a:t> </a:t>
            </a:r>
            <a:r>
              <a:rPr lang="en-GB" sz="1600" dirty="0" smtClean="0">
                <a:solidFill>
                  <a:srgbClr val="595959"/>
                </a:solidFill>
              </a:rPr>
              <a:t>was founded in 1918. It plays </a:t>
            </a:r>
            <a:r>
              <a:rPr lang="en-GB" sz="1600" dirty="0">
                <a:solidFill>
                  <a:srgbClr val="595959"/>
                </a:solidFill>
              </a:rPr>
              <a:t>a major role in the support of science teaching and the encouragement of young people to pursue careers in </a:t>
            </a:r>
            <a:r>
              <a:rPr lang="en-GB" sz="1600" dirty="0" smtClean="0">
                <a:solidFill>
                  <a:srgbClr val="595959"/>
                </a:solidFill>
              </a:rPr>
              <a:t>science</a:t>
            </a:r>
            <a:r>
              <a:rPr lang="en-GB" sz="1600" dirty="0">
                <a:solidFill>
                  <a:srgbClr val="595959"/>
                </a:solidFill>
              </a:rPr>
              <a:t>.</a:t>
            </a:r>
            <a:endParaRPr lang="en-GB" sz="1600" dirty="0" smtClean="0">
              <a:solidFill>
                <a:srgbClr val="595959"/>
              </a:solidFill>
            </a:endParaRPr>
          </a:p>
        </p:txBody>
      </p:sp>
      <p:sp>
        <p:nvSpPr>
          <p:cNvPr id="3" name="Content Placeholder 2"/>
          <p:cNvSpPr>
            <a:spLocks noGrp="1"/>
          </p:cNvSpPr>
          <p:nvPr>
            <p:ph sz="half" idx="2"/>
          </p:nvPr>
        </p:nvSpPr>
        <p:spPr>
          <a:xfrm>
            <a:off x="4777499" y="2833052"/>
            <a:ext cx="3780000" cy="1485388"/>
          </a:xfrm>
        </p:spPr>
        <p:txBody>
          <a:bodyPr lIns="72000" rIns="72000">
            <a:normAutofit/>
          </a:bodyPr>
          <a:lstStyle/>
          <a:p>
            <a:pPr marL="0" indent="0" algn="ctr">
              <a:buNone/>
            </a:pPr>
            <a:r>
              <a:rPr lang="en-GB" sz="1600" dirty="0">
                <a:solidFill>
                  <a:srgbClr val="595959"/>
                </a:solidFill>
              </a:rPr>
              <a:t>The </a:t>
            </a:r>
            <a:r>
              <a:rPr lang="en-GB" sz="1600" b="1" dirty="0">
                <a:solidFill>
                  <a:srgbClr val="006580"/>
                </a:solidFill>
              </a:rPr>
              <a:t>University of York Science Education Group (UYSEG)</a:t>
            </a:r>
            <a:r>
              <a:rPr lang="en-GB" sz="1600" dirty="0">
                <a:solidFill>
                  <a:srgbClr val="595959"/>
                </a:solidFill>
              </a:rPr>
              <a:t> was established in 1983 and has an international reputation for science education research and research-informed curriculum development.</a:t>
            </a:r>
          </a:p>
          <a:p>
            <a:pPr marL="0" indent="0" algn="ctr">
              <a:buNone/>
            </a:pPr>
            <a:endParaRPr lang="en-GB" sz="1600" dirty="0"/>
          </a:p>
        </p:txBody>
      </p:sp>
      <p:sp>
        <p:nvSpPr>
          <p:cNvPr id="4" name="Title 3"/>
          <p:cNvSpPr>
            <a:spLocks noGrp="1"/>
          </p:cNvSpPr>
          <p:nvPr>
            <p:ph type="title"/>
          </p:nvPr>
        </p:nvSpPr>
        <p:spPr/>
        <p:txBody>
          <a:bodyPr/>
          <a:lstStyle/>
          <a:p>
            <a:r>
              <a:rPr lang="en-GB" dirty="0" smtClean="0"/>
              <a:t>BEST development partners</a:t>
            </a:r>
            <a:endParaRPr lang="en-GB"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1535" y="1351963"/>
            <a:ext cx="2609927" cy="108225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41720" y="1614483"/>
            <a:ext cx="3251559" cy="557216"/>
          </a:xfrm>
          <a:prstGeom prst="rect">
            <a:avLst/>
          </a:prstGeom>
        </p:spPr>
      </p:pic>
      <p:sp>
        <p:nvSpPr>
          <p:cNvPr id="8" name="Content Placeholder 2"/>
          <p:cNvSpPr txBox="1">
            <a:spLocks/>
          </p:cNvSpPr>
          <p:nvPr/>
        </p:nvSpPr>
        <p:spPr>
          <a:xfrm>
            <a:off x="3412025" y="5066925"/>
            <a:ext cx="4655573" cy="91108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rgbClr val="23647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rgbClr val="23647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600" dirty="0" smtClean="0">
                <a:solidFill>
                  <a:srgbClr val="333F48"/>
                </a:solidFill>
              </a:rPr>
              <a:t>We are providing </a:t>
            </a:r>
            <a:r>
              <a:rPr lang="en-GB" sz="1600" b="1" dirty="0" smtClean="0">
                <a:solidFill>
                  <a:srgbClr val="006580"/>
                </a:solidFill>
              </a:rPr>
              <a:t>FREE</a:t>
            </a:r>
            <a:r>
              <a:rPr lang="en-GB" sz="1600" dirty="0" smtClean="0">
                <a:solidFill>
                  <a:srgbClr val="333F48"/>
                </a:solidFill>
              </a:rPr>
              <a:t> online access to the resources in collaboration with </a:t>
            </a:r>
            <a:r>
              <a:rPr lang="en-GB" sz="1600" b="1" dirty="0" smtClean="0">
                <a:solidFill>
                  <a:srgbClr val="006580"/>
                </a:solidFill>
              </a:rPr>
              <a:t>STEM Learning</a:t>
            </a:r>
            <a:r>
              <a:rPr lang="en-GB" sz="1600" b="1" dirty="0" smtClean="0">
                <a:solidFill>
                  <a:srgbClr val="333F48"/>
                </a:solidFill>
              </a:rPr>
              <a:t> </a:t>
            </a:r>
            <a:r>
              <a:rPr lang="en-GB" sz="1600" dirty="0" smtClean="0">
                <a:solidFill>
                  <a:srgbClr val="333F48"/>
                </a:solidFill>
              </a:rPr>
              <a:t>to support science teaching.</a:t>
            </a:r>
            <a:endParaRPr lang="en-GB" sz="1600" dirty="0">
              <a:solidFill>
                <a:srgbClr val="333F48"/>
              </a:solidFill>
            </a:endParaRP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54138" y="4981745"/>
            <a:ext cx="1893728" cy="906811"/>
          </a:xfrm>
          <a:prstGeom prst="rect">
            <a:avLst/>
          </a:prstGeom>
        </p:spPr>
      </p:pic>
    </p:spTree>
    <p:extLst>
      <p:ext uri="{BB962C8B-B14F-4D97-AF65-F5344CB8AC3E}">
        <p14:creationId xmlns:p14="http://schemas.microsoft.com/office/powerpoint/2010/main" val="608217530"/>
      </p:ext>
    </p:extLst>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BEST development team</a:t>
            </a:r>
            <a:endParaRPr lang="en-GB" dirty="0"/>
          </a:p>
        </p:txBody>
      </p:sp>
      <p:pic>
        <p:nvPicPr>
          <p:cNvPr id="3" name="Picture 2"/>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294821" y="1231996"/>
            <a:ext cx="2554358" cy="980261"/>
          </a:xfrm>
          <a:prstGeom prst="rect">
            <a:avLst/>
          </a:prstGeom>
        </p:spPr>
      </p:pic>
      <p:sp>
        <p:nvSpPr>
          <p:cNvPr id="5" name="Content Placeholder 1"/>
          <p:cNvSpPr txBox="1">
            <a:spLocks/>
          </p:cNvSpPr>
          <p:nvPr/>
        </p:nvSpPr>
        <p:spPr>
          <a:xfrm>
            <a:off x="2701729" y="2314595"/>
            <a:ext cx="3740542" cy="396845"/>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23647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23647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GB" sz="2000" b="1" dirty="0" smtClean="0">
                <a:solidFill>
                  <a:srgbClr val="595959"/>
                </a:solidFill>
              </a:rPr>
              <a:t>Department of Education</a:t>
            </a:r>
          </a:p>
        </p:txBody>
      </p:sp>
      <p:grpSp>
        <p:nvGrpSpPr>
          <p:cNvPr id="21" name="Group 20"/>
          <p:cNvGrpSpPr/>
          <p:nvPr/>
        </p:nvGrpSpPr>
        <p:grpSpPr>
          <a:xfrm>
            <a:off x="870133" y="3344611"/>
            <a:ext cx="1789337" cy="2769833"/>
            <a:chOff x="1041081" y="3152887"/>
            <a:chExt cx="1789337" cy="2769833"/>
          </a:xfrm>
        </p:grpSpPr>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7749" y="3962208"/>
              <a:ext cx="1016000" cy="1092200"/>
            </a:xfrm>
            <a:prstGeom prst="rect">
              <a:avLst/>
            </a:prstGeom>
          </p:spPr>
        </p:pic>
        <p:sp>
          <p:nvSpPr>
            <p:cNvPr id="11" name="Content Placeholder 1"/>
            <p:cNvSpPr txBox="1">
              <a:spLocks/>
            </p:cNvSpPr>
            <p:nvPr/>
          </p:nvSpPr>
          <p:spPr>
            <a:xfrm>
              <a:off x="1041081" y="3152887"/>
              <a:ext cx="1789337" cy="81812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23647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23647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GB" sz="2000" dirty="0" smtClean="0">
                  <a:solidFill>
                    <a:srgbClr val="595959"/>
                  </a:solidFill>
                </a:rPr>
                <a:t>Project</a:t>
              </a:r>
            </a:p>
            <a:p>
              <a:pPr marL="0" indent="0" algn="ctr">
                <a:spcBef>
                  <a:spcPts val="0"/>
                </a:spcBef>
                <a:buFont typeface="Arial" panose="020B0604020202020204" pitchFamily="34" charset="0"/>
                <a:buNone/>
              </a:pPr>
              <a:r>
                <a:rPr lang="en-GB" sz="2000" dirty="0" smtClean="0">
                  <a:solidFill>
                    <a:srgbClr val="595959"/>
                  </a:solidFill>
                </a:rPr>
                <a:t>Director</a:t>
              </a:r>
            </a:p>
          </p:txBody>
        </p:sp>
        <p:sp>
          <p:nvSpPr>
            <p:cNvPr id="17" name="Content Placeholder 1"/>
            <p:cNvSpPr txBox="1">
              <a:spLocks/>
            </p:cNvSpPr>
            <p:nvPr/>
          </p:nvSpPr>
          <p:spPr>
            <a:xfrm>
              <a:off x="1041081" y="5104593"/>
              <a:ext cx="1789337" cy="81812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23647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23647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GB" sz="2000" dirty="0" smtClean="0">
                  <a:solidFill>
                    <a:srgbClr val="595959"/>
                  </a:solidFill>
                </a:rPr>
                <a:t>Professor</a:t>
              </a:r>
            </a:p>
            <a:p>
              <a:pPr marL="0" indent="0" algn="ctr">
                <a:spcBef>
                  <a:spcPts val="0"/>
                </a:spcBef>
                <a:buFont typeface="Arial" panose="020B0604020202020204" pitchFamily="34" charset="0"/>
                <a:buNone/>
              </a:pPr>
              <a:r>
                <a:rPr lang="en-GB" sz="2000" dirty="0" smtClean="0">
                  <a:solidFill>
                    <a:srgbClr val="595959"/>
                  </a:solidFill>
                </a:rPr>
                <a:t>Judith Bennett</a:t>
              </a:r>
            </a:p>
          </p:txBody>
        </p:sp>
      </p:grpSp>
      <p:grpSp>
        <p:nvGrpSpPr>
          <p:cNvPr id="22" name="Group 21"/>
          <p:cNvGrpSpPr/>
          <p:nvPr/>
        </p:nvGrpSpPr>
        <p:grpSpPr>
          <a:xfrm>
            <a:off x="6484531" y="3344611"/>
            <a:ext cx="1789337" cy="2769833"/>
            <a:chOff x="2830418" y="3152887"/>
            <a:chExt cx="1789337" cy="2769833"/>
          </a:xfrm>
        </p:grpSpPr>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17086" y="3962208"/>
              <a:ext cx="1016000" cy="1092200"/>
            </a:xfrm>
            <a:prstGeom prst="rect">
              <a:avLst/>
            </a:prstGeom>
          </p:spPr>
        </p:pic>
        <p:sp>
          <p:nvSpPr>
            <p:cNvPr id="14" name="Content Placeholder 1"/>
            <p:cNvSpPr txBox="1">
              <a:spLocks/>
            </p:cNvSpPr>
            <p:nvPr/>
          </p:nvSpPr>
          <p:spPr>
            <a:xfrm>
              <a:off x="2830418" y="3152887"/>
              <a:ext cx="1789337" cy="81812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23647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23647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GB" sz="2000" dirty="0" smtClean="0">
                  <a:solidFill>
                    <a:srgbClr val="595959"/>
                  </a:solidFill>
                </a:rPr>
                <a:t>Physics</a:t>
              </a:r>
            </a:p>
            <a:p>
              <a:pPr marL="0" indent="0" algn="ctr">
                <a:spcBef>
                  <a:spcPts val="0"/>
                </a:spcBef>
                <a:buFont typeface="Arial" panose="020B0604020202020204" pitchFamily="34" charset="0"/>
                <a:buNone/>
              </a:pPr>
              <a:r>
                <a:rPr lang="en-GB" sz="2000" dirty="0" smtClean="0">
                  <a:solidFill>
                    <a:srgbClr val="595959"/>
                  </a:solidFill>
                </a:rPr>
                <a:t>Lead</a:t>
              </a:r>
            </a:p>
          </p:txBody>
        </p:sp>
        <p:sp>
          <p:nvSpPr>
            <p:cNvPr id="18" name="Content Placeholder 1"/>
            <p:cNvSpPr txBox="1">
              <a:spLocks/>
            </p:cNvSpPr>
            <p:nvPr/>
          </p:nvSpPr>
          <p:spPr>
            <a:xfrm>
              <a:off x="2830418" y="5104593"/>
              <a:ext cx="1789337" cy="81812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23647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23647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GB" sz="2000" dirty="0" smtClean="0">
                  <a:solidFill>
                    <a:srgbClr val="595959"/>
                  </a:solidFill>
                </a:rPr>
                <a:t>Peter</a:t>
              </a:r>
            </a:p>
            <a:p>
              <a:pPr marL="0" indent="0" algn="ctr">
                <a:spcBef>
                  <a:spcPts val="0"/>
                </a:spcBef>
                <a:buFont typeface="Arial" panose="020B0604020202020204" pitchFamily="34" charset="0"/>
                <a:buNone/>
              </a:pPr>
              <a:r>
                <a:rPr lang="en-GB" sz="2000" dirty="0" err="1" smtClean="0">
                  <a:solidFill>
                    <a:srgbClr val="595959"/>
                  </a:solidFill>
                </a:rPr>
                <a:t>Fairhurst</a:t>
              </a:r>
              <a:endParaRPr lang="en-GB" sz="2000" dirty="0" smtClean="0">
                <a:solidFill>
                  <a:srgbClr val="595959"/>
                </a:solidFill>
              </a:endParaRPr>
            </a:p>
          </p:txBody>
        </p:sp>
      </p:grpSp>
      <p:grpSp>
        <p:nvGrpSpPr>
          <p:cNvPr id="23" name="Group 22"/>
          <p:cNvGrpSpPr/>
          <p:nvPr/>
        </p:nvGrpSpPr>
        <p:grpSpPr>
          <a:xfrm>
            <a:off x="4613065" y="3344611"/>
            <a:ext cx="1789337" cy="2769833"/>
            <a:chOff x="4639413" y="3152887"/>
            <a:chExt cx="1789337" cy="2769833"/>
          </a:xfrm>
        </p:grpSpPr>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26081" y="3962208"/>
              <a:ext cx="1016000" cy="1092200"/>
            </a:xfrm>
            <a:prstGeom prst="rect">
              <a:avLst/>
            </a:prstGeom>
          </p:spPr>
        </p:pic>
        <p:sp>
          <p:nvSpPr>
            <p:cNvPr id="15" name="Content Placeholder 1"/>
            <p:cNvSpPr txBox="1">
              <a:spLocks/>
            </p:cNvSpPr>
            <p:nvPr/>
          </p:nvSpPr>
          <p:spPr>
            <a:xfrm>
              <a:off x="4639413" y="3152887"/>
              <a:ext cx="1789337" cy="81812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23647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23647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GB" sz="2000" dirty="0" smtClean="0">
                  <a:solidFill>
                    <a:srgbClr val="595959"/>
                  </a:solidFill>
                </a:rPr>
                <a:t>Chemistry</a:t>
              </a:r>
            </a:p>
            <a:p>
              <a:pPr marL="0" indent="0" algn="ctr">
                <a:spcBef>
                  <a:spcPts val="0"/>
                </a:spcBef>
                <a:buFont typeface="Arial" panose="020B0604020202020204" pitchFamily="34" charset="0"/>
                <a:buNone/>
              </a:pPr>
              <a:r>
                <a:rPr lang="en-GB" sz="2000" dirty="0" smtClean="0">
                  <a:solidFill>
                    <a:srgbClr val="595959"/>
                  </a:solidFill>
                </a:rPr>
                <a:t>Lead</a:t>
              </a:r>
            </a:p>
          </p:txBody>
        </p:sp>
        <p:sp>
          <p:nvSpPr>
            <p:cNvPr id="19" name="Content Placeholder 1"/>
            <p:cNvSpPr txBox="1">
              <a:spLocks/>
            </p:cNvSpPr>
            <p:nvPr/>
          </p:nvSpPr>
          <p:spPr>
            <a:xfrm>
              <a:off x="4639413" y="5104593"/>
              <a:ext cx="1789337" cy="81812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23647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23647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GB" sz="2000" dirty="0" smtClean="0">
                  <a:solidFill>
                    <a:srgbClr val="595959"/>
                  </a:solidFill>
                </a:rPr>
                <a:t>Helen</a:t>
              </a:r>
            </a:p>
            <a:p>
              <a:pPr marL="0" indent="0" algn="ctr">
                <a:spcBef>
                  <a:spcPts val="0"/>
                </a:spcBef>
                <a:buFont typeface="Arial" panose="020B0604020202020204" pitchFamily="34" charset="0"/>
                <a:buNone/>
              </a:pPr>
              <a:r>
                <a:rPr lang="en-GB" sz="2000" dirty="0" smtClean="0">
                  <a:solidFill>
                    <a:srgbClr val="595959"/>
                  </a:solidFill>
                </a:rPr>
                <a:t>Harden</a:t>
              </a:r>
            </a:p>
          </p:txBody>
        </p:sp>
      </p:grpSp>
      <p:grpSp>
        <p:nvGrpSpPr>
          <p:cNvPr id="24" name="Group 23"/>
          <p:cNvGrpSpPr/>
          <p:nvPr/>
        </p:nvGrpSpPr>
        <p:grpSpPr>
          <a:xfrm>
            <a:off x="2741599" y="3344611"/>
            <a:ext cx="1789337" cy="2769833"/>
            <a:chOff x="6434257" y="3152887"/>
            <a:chExt cx="1789337" cy="2769833"/>
          </a:xfrm>
        </p:grpSpPr>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20925" y="3962208"/>
              <a:ext cx="1016000" cy="1092200"/>
            </a:xfrm>
            <a:prstGeom prst="rect">
              <a:avLst/>
            </a:prstGeom>
          </p:spPr>
        </p:pic>
        <p:sp>
          <p:nvSpPr>
            <p:cNvPr id="16" name="Content Placeholder 1"/>
            <p:cNvSpPr txBox="1">
              <a:spLocks/>
            </p:cNvSpPr>
            <p:nvPr/>
          </p:nvSpPr>
          <p:spPr>
            <a:xfrm>
              <a:off x="6434257" y="3152887"/>
              <a:ext cx="1789337" cy="81812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23647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23647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GB" sz="2000" dirty="0" smtClean="0">
                  <a:solidFill>
                    <a:srgbClr val="595959"/>
                  </a:solidFill>
                </a:rPr>
                <a:t>Biology</a:t>
              </a:r>
            </a:p>
            <a:p>
              <a:pPr marL="0" indent="0" algn="ctr">
                <a:spcBef>
                  <a:spcPts val="0"/>
                </a:spcBef>
                <a:buFont typeface="Arial" panose="020B0604020202020204" pitchFamily="34" charset="0"/>
                <a:buNone/>
              </a:pPr>
              <a:r>
                <a:rPr lang="en-GB" sz="2000" dirty="0" smtClean="0">
                  <a:solidFill>
                    <a:srgbClr val="595959"/>
                  </a:solidFill>
                </a:rPr>
                <a:t>Lead</a:t>
              </a:r>
            </a:p>
          </p:txBody>
        </p:sp>
        <p:sp>
          <p:nvSpPr>
            <p:cNvPr id="20" name="Content Placeholder 1"/>
            <p:cNvSpPr txBox="1">
              <a:spLocks/>
            </p:cNvSpPr>
            <p:nvPr/>
          </p:nvSpPr>
          <p:spPr>
            <a:xfrm>
              <a:off x="6434257" y="5104593"/>
              <a:ext cx="1789337" cy="81812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23647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23647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GB" sz="2000" dirty="0" smtClean="0">
                  <a:solidFill>
                    <a:srgbClr val="595959"/>
                  </a:solidFill>
                </a:rPr>
                <a:t>Alistair</a:t>
              </a:r>
            </a:p>
            <a:p>
              <a:pPr marL="0" indent="0" algn="ctr">
                <a:spcBef>
                  <a:spcPts val="0"/>
                </a:spcBef>
                <a:buFont typeface="Arial" panose="020B0604020202020204" pitchFamily="34" charset="0"/>
                <a:buNone/>
              </a:pPr>
              <a:r>
                <a:rPr lang="en-GB" sz="2000" dirty="0" smtClean="0">
                  <a:solidFill>
                    <a:srgbClr val="595959"/>
                  </a:solidFill>
                </a:rPr>
                <a:t>Moore</a:t>
              </a:r>
            </a:p>
          </p:txBody>
        </p:sp>
      </p:grpSp>
    </p:spTree>
    <p:extLst>
      <p:ext uri="{BB962C8B-B14F-4D97-AF65-F5344CB8AC3E}">
        <p14:creationId xmlns:p14="http://schemas.microsoft.com/office/powerpoint/2010/main" val="897471520"/>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Subtitle 2"/>
          <p:cNvSpPr txBox="1">
            <a:spLocks/>
          </p:cNvSpPr>
          <p:nvPr/>
        </p:nvSpPr>
        <p:spPr>
          <a:xfrm>
            <a:off x="0" y="6018078"/>
            <a:ext cx="9144000" cy="598384"/>
          </a:xfrm>
          <a:prstGeom prst="rect">
            <a:avLst/>
          </a:prstGeom>
          <a:solidFill>
            <a:schemeClr val="bg1">
              <a:lumMod val="85000"/>
            </a:schemeClr>
          </a:solidFill>
        </p:spPr>
        <p:txBody>
          <a:bodyPr vert="horz" wrap="square" lIns="0" tIns="0" rIns="0" bIns="0" rtlCol="0" anchor="ctr" anchorCtr="0">
            <a:noAutofit/>
          </a:bodyPr>
          <a:lstStyle/>
          <a:p>
            <a:pPr algn="ctr">
              <a:spcAft>
                <a:spcPts val="0"/>
              </a:spcAft>
            </a:pPr>
            <a:r>
              <a:rPr lang="en-GB" sz="2800" b="1" kern="1200" spc="100" dirty="0">
                <a:effectLst/>
                <a:latin typeface="Calibri" panose="020F0502020204030204" pitchFamily="34" charset="0"/>
                <a:ea typeface="Times New Roman" panose="02020603050405020304" pitchFamily="18" charset="0"/>
                <a:cs typeface="Times New Roman" panose="02020603050405020304" pitchFamily="18" charset="0"/>
              </a:rPr>
              <a:t>www.</a:t>
            </a:r>
            <a:r>
              <a:rPr lang="en-GB" sz="3200" b="1" kern="1200" spc="100" dirty="0">
                <a:effectLst/>
                <a:latin typeface="Calibri" panose="020F0502020204030204" pitchFamily="34" charset="0"/>
                <a:ea typeface="Times New Roman" panose="02020603050405020304" pitchFamily="18" charset="0"/>
                <a:cs typeface="Times New Roman" panose="02020603050405020304" pitchFamily="18" charset="0"/>
              </a:rPr>
              <a:t>B</a:t>
            </a:r>
            <a:r>
              <a:rPr lang="en-GB" sz="2800" b="1" kern="1200" spc="100" dirty="0">
                <a:effectLst/>
                <a:latin typeface="Calibri" panose="020F0502020204030204" pitchFamily="34" charset="0"/>
                <a:ea typeface="Times New Roman" panose="02020603050405020304" pitchFamily="18" charset="0"/>
                <a:cs typeface="Times New Roman" panose="02020603050405020304" pitchFamily="18" charset="0"/>
              </a:rPr>
              <a:t>est</a:t>
            </a:r>
            <a:r>
              <a:rPr lang="en-GB" sz="3200" b="1" kern="1200" spc="100" dirty="0">
                <a:effectLst/>
                <a:latin typeface="Calibri" panose="020F0502020204030204" pitchFamily="34" charset="0"/>
                <a:ea typeface="Times New Roman" panose="02020603050405020304" pitchFamily="18" charset="0"/>
                <a:cs typeface="Times New Roman" panose="02020603050405020304" pitchFamily="18" charset="0"/>
              </a:rPr>
              <a:t>E</a:t>
            </a:r>
            <a:r>
              <a:rPr lang="en-GB" sz="2800" b="1" kern="1200" spc="100" dirty="0">
                <a:effectLst/>
                <a:latin typeface="Calibri" panose="020F0502020204030204" pitchFamily="34" charset="0"/>
                <a:ea typeface="Times New Roman" panose="02020603050405020304" pitchFamily="18" charset="0"/>
                <a:cs typeface="Times New Roman" panose="02020603050405020304" pitchFamily="18" charset="0"/>
              </a:rPr>
              <a:t>vidence</a:t>
            </a:r>
            <a:r>
              <a:rPr lang="en-GB" sz="3200" b="1" kern="1200" spc="100" dirty="0">
                <a:effectLst/>
                <a:latin typeface="Calibri" panose="020F0502020204030204" pitchFamily="34" charset="0"/>
                <a:ea typeface="Times New Roman" panose="02020603050405020304" pitchFamily="18" charset="0"/>
                <a:cs typeface="Times New Roman" panose="02020603050405020304" pitchFamily="18" charset="0"/>
              </a:rPr>
              <a:t>S</a:t>
            </a:r>
            <a:r>
              <a:rPr lang="en-GB" sz="2800" b="1" kern="1200" spc="100" dirty="0">
                <a:effectLst/>
                <a:latin typeface="Calibri" panose="020F0502020204030204" pitchFamily="34" charset="0"/>
                <a:ea typeface="Times New Roman" panose="02020603050405020304" pitchFamily="18" charset="0"/>
                <a:cs typeface="Times New Roman" panose="02020603050405020304" pitchFamily="18" charset="0"/>
              </a:rPr>
              <a:t>cience</a:t>
            </a:r>
            <a:r>
              <a:rPr lang="en-GB" sz="3200" b="1" kern="1200" spc="100" dirty="0">
                <a:effectLst/>
                <a:latin typeface="Calibri" panose="020F0502020204030204" pitchFamily="34" charset="0"/>
                <a:ea typeface="Times New Roman" panose="02020603050405020304" pitchFamily="18" charset="0"/>
                <a:cs typeface="Times New Roman" panose="02020603050405020304" pitchFamily="18" charset="0"/>
              </a:rPr>
              <a:t>T</a:t>
            </a:r>
            <a:r>
              <a:rPr lang="en-GB" sz="2800" b="1" kern="1200" spc="100" dirty="0">
                <a:effectLst/>
                <a:latin typeface="Calibri" panose="020F0502020204030204" pitchFamily="34" charset="0"/>
                <a:ea typeface="Times New Roman" panose="02020603050405020304" pitchFamily="18" charset="0"/>
                <a:cs typeface="Times New Roman" panose="02020603050405020304" pitchFamily="18" charset="0"/>
              </a:rPr>
              <a:t>eaching.org</a:t>
            </a:r>
            <a:endParaRPr lang="en-GB" sz="2000" dirty="0">
              <a:effectLst/>
              <a:latin typeface="Times New Roman" panose="02020603050405020304" pitchFamily="18" charset="0"/>
              <a:ea typeface="Times New Roman" panose="02020603050405020304" pitchFamily="18" charset="0"/>
            </a:endParaRPr>
          </a:p>
        </p:txBody>
      </p:sp>
      <p:sp>
        <p:nvSpPr>
          <p:cNvPr id="29" name="Subtitle 2"/>
          <p:cNvSpPr txBox="1">
            <a:spLocks/>
          </p:cNvSpPr>
          <p:nvPr/>
        </p:nvSpPr>
        <p:spPr>
          <a:xfrm>
            <a:off x="359498" y="276275"/>
            <a:ext cx="4514254" cy="1231106"/>
          </a:xfrm>
          <a:prstGeom prst="rect">
            <a:avLst/>
          </a:prstGeom>
        </p:spPr>
        <p:txBody>
          <a:bodyPr vert="horz" wrap="square" lIns="0" tIns="0" rIns="0" bIns="0" rtlCol="0">
            <a:spAutoFit/>
          </a:bodyPr>
          <a:lstStyle/>
          <a:p>
            <a:pPr>
              <a:spcAft>
                <a:spcPts val="1200"/>
              </a:spcAft>
            </a:pPr>
            <a:r>
              <a:rPr lang="en-GB" sz="20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The BEST resources are all </a:t>
            </a:r>
            <a:r>
              <a:rPr lang="en-GB" sz="2000" b="1" dirty="0" smtClean="0">
                <a:solidFill>
                  <a:srgbClr val="006580"/>
                </a:solidFill>
                <a:latin typeface="Calibri" panose="020F0502020204030204" pitchFamily="34" charset="0"/>
                <a:ea typeface="Times New Roman" panose="02020603050405020304" pitchFamily="18" charset="0"/>
                <a:cs typeface="Times New Roman" panose="02020603050405020304" pitchFamily="18" charset="0"/>
              </a:rPr>
              <a:t>FREE</a:t>
            </a:r>
            <a:r>
              <a:rPr lang="en-GB" sz="2000" dirty="0" smtClean="0">
                <a:solidFill>
                  <a:srgbClr val="595959"/>
                </a:solidFill>
                <a:latin typeface="Calibri" panose="020F0502020204030204" pitchFamily="34" charset="0"/>
                <a:ea typeface="Times New Roman" panose="02020603050405020304" pitchFamily="18" charset="0"/>
                <a:cs typeface="Times New Roman" panose="02020603050405020304" pitchFamily="18" charset="0"/>
              </a:rPr>
              <a:t> </a:t>
            </a:r>
            <a:r>
              <a:rPr lang="en-GB" sz="20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online</a:t>
            </a:r>
            <a:endParaRPr lang="en-GB" sz="2000" kern="1200" dirty="0">
              <a:solidFill>
                <a:srgbClr val="595959"/>
              </a:solidFill>
              <a:effectLst/>
              <a:latin typeface="Calibri" panose="020F0502020204030204" pitchFamily="34" charset="0"/>
              <a:ea typeface="Times New Roman" panose="02020603050405020304" pitchFamily="18" charset="0"/>
              <a:cs typeface="Times New Roman" panose="02020603050405020304" pitchFamily="18" charset="0"/>
            </a:endParaRPr>
          </a:p>
          <a:p>
            <a:pPr>
              <a:spcAft>
                <a:spcPts val="1200"/>
              </a:spcAft>
            </a:pPr>
            <a:r>
              <a:rPr lang="en-GB" sz="20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The collection is initially focussed on </a:t>
            </a:r>
            <a:r>
              <a:rPr lang="en-GB" sz="2000" dirty="0" smtClean="0">
                <a:solidFill>
                  <a:srgbClr val="595959"/>
                </a:solidFill>
                <a:latin typeface="Calibri" panose="020F0502020204030204" pitchFamily="34" charset="0"/>
                <a:ea typeface="Times New Roman" panose="02020603050405020304" pitchFamily="18" charset="0"/>
                <a:cs typeface="Times New Roman" panose="02020603050405020304" pitchFamily="18" charset="0"/>
              </a:rPr>
              <a:t>11-14</a:t>
            </a:r>
          </a:p>
          <a:p>
            <a:pPr>
              <a:spcAft>
                <a:spcPts val="1200"/>
              </a:spcAft>
            </a:pPr>
            <a:r>
              <a:rPr lang="en-GB" sz="20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Topics available (January 2020</a:t>
            </a:r>
            <a:r>
              <a:rPr lang="en-GB" sz="2000" dirty="0" smtClean="0">
                <a:solidFill>
                  <a:srgbClr val="595959"/>
                </a:solidFill>
                <a:latin typeface="Calibri" panose="020F0502020204030204" pitchFamily="34" charset="0"/>
                <a:ea typeface="Times New Roman" panose="02020603050405020304" pitchFamily="18" charset="0"/>
                <a:cs typeface="Times New Roman" panose="02020603050405020304" pitchFamily="18" charset="0"/>
              </a:rPr>
              <a:t>):</a:t>
            </a:r>
            <a:endParaRPr lang="en-GB" sz="2000" dirty="0">
              <a:solidFill>
                <a:srgbClr val="595959"/>
              </a:solidFill>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30" name="Picture 29" descr="Twitter_Logo_Blue.ps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65189" y="5279336"/>
            <a:ext cx="511749" cy="511749"/>
          </a:xfrm>
          <a:prstGeom prst="rect">
            <a:avLst/>
          </a:prstGeom>
        </p:spPr>
      </p:pic>
      <p:sp>
        <p:nvSpPr>
          <p:cNvPr id="31" name="Subtitle 2"/>
          <p:cNvSpPr txBox="1">
            <a:spLocks/>
          </p:cNvSpPr>
          <p:nvPr/>
        </p:nvSpPr>
        <p:spPr>
          <a:xfrm>
            <a:off x="6401802" y="5364715"/>
            <a:ext cx="2021154" cy="307777"/>
          </a:xfrm>
          <a:prstGeom prst="rect">
            <a:avLst/>
          </a:prstGeom>
        </p:spPr>
        <p:txBody>
          <a:bodyPr vert="horz" wrap="square" lIns="0" tIns="0" rIns="0" bIns="0" rtlCol="0">
            <a:spAutoFit/>
          </a:bodyPr>
          <a:lstStyle/>
          <a:p>
            <a:pPr>
              <a:spcAft>
                <a:spcPts val="0"/>
              </a:spcAft>
            </a:pPr>
            <a:r>
              <a:rPr lang="en-GB" sz="2000" b="1" kern="1200" dirty="0">
                <a:solidFill>
                  <a:srgbClr val="006580"/>
                </a:solidFill>
                <a:effectLst/>
                <a:latin typeface="Calibri" panose="020F0502020204030204" pitchFamily="34" charset="0"/>
                <a:ea typeface="Times New Roman" panose="02020603050405020304" pitchFamily="18" charset="0"/>
                <a:cs typeface="Times New Roman" panose="02020603050405020304" pitchFamily="18" charset="0"/>
              </a:rPr>
              <a:t>@</a:t>
            </a:r>
            <a:r>
              <a:rPr lang="en-GB" sz="2000" b="1" kern="1200" dirty="0" err="1">
                <a:solidFill>
                  <a:srgbClr val="006580"/>
                </a:solidFill>
                <a:effectLst/>
                <a:latin typeface="Calibri" panose="020F0502020204030204" pitchFamily="34" charset="0"/>
                <a:ea typeface="Times New Roman" panose="02020603050405020304" pitchFamily="18" charset="0"/>
                <a:cs typeface="Times New Roman" panose="02020603050405020304" pitchFamily="18" charset="0"/>
              </a:rPr>
              <a:t>BestEvSciTeach</a:t>
            </a:r>
            <a:endParaRPr lang="en-GB" sz="1600" dirty="0">
              <a:effectLst/>
              <a:latin typeface="Times New Roman" panose="02020603050405020304" pitchFamily="18" charset="0"/>
              <a:ea typeface="Times New Roman" panose="02020603050405020304" pitchFamily="18" charset="0"/>
            </a:endParaRPr>
          </a:p>
        </p:txBody>
      </p:sp>
      <p:pic>
        <p:nvPicPr>
          <p:cNvPr id="32" name="Picture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12379" y="117330"/>
            <a:ext cx="1476265" cy="706908"/>
          </a:xfrm>
          <a:prstGeom prst="rect">
            <a:avLst/>
          </a:prstGeom>
        </p:spPr>
      </p:pic>
      <p:pic>
        <p:nvPicPr>
          <p:cNvPr id="33" name="Picture 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25101">
            <a:off x="5551244" y="1176449"/>
            <a:ext cx="3285555" cy="3780221"/>
          </a:xfrm>
          <a:prstGeom prst="rect">
            <a:avLst/>
          </a:prstGeom>
          <a:ln w="6350">
            <a:solidFill>
              <a:schemeClr val="bg1">
                <a:lumMod val="75000"/>
              </a:schemeClr>
            </a:solidFill>
          </a:ln>
          <a:effectLst>
            <a:outerShdw blurRad="50800" dist="38100" dir="2700000" algn="tl" rotWithShape="0">
              <a:prstClr val="black">
                <a:alpha val="40000"/>
              </a:prstClr>
            </a:outerShdw>
          </a:effectLst>
        </p:spPr>
      </p:pic>
      <p:sp>
        <p:nvSpPr>
          <p:cNvPr id="11" name="Subtitle 2"/>
          <p:cNvSpPr txBox="1">
            <a:spLocks/>
          </p:cNvSpPr>
          <p:nvPr/>
        </p:nvSpPr>
        <p:spPr>
          <a:xfrm>
            <a:off x="373815" y="1581750"/>
            <a:ext cx="2689426" cy="4324261"/>
          </a:xfrm>
          <a:prstGeom prst="rect">
            <a:avLst/>
          </a:prstGeom>
          <a:ln>
            <a:noFill/>
          </a:ln>
        </p:spPr>
        <p:txBody>
          <a:bodyPr vert="horz" wrap="square" lIns="0" tIns="0" rIns="0" bIns="0" rtlCol="0">
            <a:spAutoFit/>
          </a:bodyPr>
          <a:lstStyle/>
          <a:p>
            <a:pPr marL="357188" lvl="1" indent="-265113">
              <a:buFont typeface="Arial" panose="020B0604020202020204" pitchFamily="34" charset="0"/>
              <a:buChar char="•"/>
            </a:pPr>
            <a:r>
              <a:rPr lang="en-GB" sz="1200" b="1" dirty="0" smtClean="0">
                <a:solidFill>
                  <a:srgbClr val="77933C"/>
                </a:solidFill>
                <a:latin typeface="Calibri" panose="020F0502020204030204" pitchFamily="34" charset="0"/>
                <a:ea typeface="Times New Roman" panose="02020603050405020304" pitchFamily="18" charset="0"/>
                <a:cs typeface="Times New Roman" panose="02020603050405020304" pitchFamily="18" charset="0"/>
              </a:rPr>
              <a:t>Cells </a:t>
            </a:r>
          </a:p>
          <a:p>
            <a:pPr marL="357188" lvl="1" indent="-265113">
              <a:buFont typeface="Arial" panose="020B0604020202020204" pitchFamily="34" charset="0"/>
              <a:buChar char="•"/>
            </a:pPr>
            <a:r>
              <a:rPr lang="en-GB" sz="1200" b="1" dirty="0" smtClean="0">
                <a:solidFill>
                  <a:srgbClr val="77933C"/>
                </a:solidFill>
                <a:latin typeface="Calibri" panose="020F0502020204030204" pitchFamily="34" charset="0"/>
                <a:ea typeface="Times New Roman" panose="02020603050405020304" pitchFamily="18" charset="0"/>
                <a:cs typeface="Times New Roman" panose="02020603050405020304" pitchFamily="18" charset="0"/>
              </a:rPr>
              <a:t>From cells to organ systems</a:t>
            </a:r>
          </a:p>
          <a:p>
            <a:pPr marL="357188" lvl="1" indent="-265113">
              <a:buFont typeface="Arial" panose="020B0604020202020204" pitchFamily="34" charset="0"/>
              <a:buChar char="•"/>
            </a:pPr>
            <a:r>
              <a:rPr lang="en-GB" sz="1200" b="1" dirty="0" smtClean="0">
                <a:solidFill>
                  <a:srgbClr val="77933C"/>
                </a:solidFill>
                <a:latin typeface="Calibri" panose="020F0502020204030204" pitchFamily="34" charset="0"/>
                <a:ea typeface="Times New Roman" panose="02020603050405020304" pitchFamily="18" charset="0"/>
                <a:cs typeface="Times New Roman" panose="02020603050405020304" pitchFamily="18" charset="0"/>
              </a:rPr>
              <a:t>Inheritance and the genome</a:t>
            </a:r>
          </a:p>
          <a:p>
            <a:pPr marL="357188" lvl="1" indent="-265113">
              <a:buFont typeface="Arial" panose="020B0604020202020204" pitchFamily="34" charset="0"/>
              <a:buChar char="•"/>
            </a:pPr>
            <a:r>
              <a:rPr lang="en-GB" sz="1200" b="1" dirty="0" smtClean="0">
                <a:solidFill>
                  <a:srgbClr val="77933C"/>
                </a:solidFill>
                <a:latin typeface="Calibri" panose="020F0502020204030204" pitchFamily="34" charset="0"/>
                <a:ea typeface="Times New Roman" panose="02020603050405020304" pitchFamily="18" charset="0"/>
                <a:cs typeface="Times New Roman" panose="02020603050405020304" pitchFamily="18" charset="0"/>
              </a:rPr>
              <a:t>Life cycles</a:t>
            </a:r>
          </a:p>
          <a:p>
            <a:pPr marL="357188" lvl="1" indent="-265113">
              <a:buFont typeface="Arial" panose="020B0604020202020204" pitchFamily="34" charset="0"/>
              <a:buChar char="•"/>
            </a:pPr>
            <a:r>
              <a:rPr lang="en-GB" sz="1200" b="1" dirty="0" smtClean="0">
                <a:solidFill>
                  <a:srgbClr val="77933C"/>
                </a:solidFill>
                <a:latin typeface="Calibri" panose="020F0502020204030204" pitchFamily="34" charset="0"/>
                <a:ea typeface="Times New Roman" panose="02020603050405020304" pitchFamily="18" charset="0"/>
                <a:cs typeface="Times New Roman" panose="02020603050405020304" pitchFamily="18" charset="0"/>
              </a:rPr>
              <a:t>Reproduction</a:t>
            </a:r>
          </a:p>
          <a:p>
            <a:pPr marL="357188" lvl="1" indent="-265113">
              <a:buFont typeface="Arial" panose="020B0604020202020204" pitchFamily="34" charset="0"/>
              <a:buChar char="•"/>
            </a:pPr>
            <a:r>
              <a:rPr lang="en-GB" sz="1200" b="1" dirty="0" smtClean="0">
                <a:solidFill>
                  <a:srgbClr val="77933C"/>
                </a:solidFill>
                <a:latin typeface="Calibri" panose="020F0502020204030204" pitchFamily="34" charset="0"/>
                <a:ea typeface="Times New Roman" panose="02020603050405020304" pitchFamily="18" charset="0"/>
                <a:cs typeface="Times New Roman" panose="02020603050405020304" pitchFamily="18" charset="0"/>
              </a:rPr>
              <a:t>Food chains and food webs</a:t>
            </a:r>
          </a:p>
          <a:p>
            <a:pPr marL="357188" lvl="1" indent="-265113">
              <a:buFont typeface="Arial" panose="020B0604020202020204" pitchFamily="34" charset="0"/>
              <a:buChar char="•"/>
            </a:pPr>
            <a:r>
              <a:rPr lang="en-GB" sz="1200" b="1" dirty="0" smtClean="0">
                <a:solidFill>
                  <a:srgbClr val="77933C"/>
                </a:solidFill>
                <a:latin typeface="Calibri" panose="020F0502020204030204" pitchFamily="34" charset="0"/>
                <a:ea typeface="Times New Roman" panose="02020603050405020304" pitchFamily="18" charset="0"/>
                <a:cs typeface="Times New Roman" panose="02020603050405020304" pitchFamily="18" charset="0"/>
              </a:rPr>
              <a:t>Ecosystems</a:t>
            </a:r>
          </a:p>
          <a:p>
            <a:pPr marL="357188" lvl="1" indent="-265113">
              <a:buFont typeface="Arial" panose="020B0604020202020204" pitchFamily="34" charset="0"/>
              <a:buChar char="•"/>
            </a:pPr>
            <a:r>
              <a:rPr lang="en-GB" sz="1200" b="1" dirty="0" smtClean="0">
                <a:solidFill>
                  <a:srgbClr val="77933C"/>
                </a:solidFill>
                <a:latin typeface="Calibri" panose="020F0502020204030204" pitchFamily="34" charset="0"/>
                <a:ea typeface="Times New Roman" panose="02020603050405020304" pitchFamily="18" charset="0"/>
                <a:cs typeface="Times New Roman" panose="02020603050405020304" pitchFamily="18" charset="0"/>
              </a:rPr>
              <a:t>Variation</a:t>
            </a:r>
          </a:p>
          <a:p>
            <a:pPr marL="357188" lvl="1" indent="-265113">
              <a:buFont typeface="Arial" panose="020B0604020202020204" pitchFamily="34" charset="0"/>
              <a:buChar char="•"/>
            </a:pPr>
            <a:r>
              <a:rPr lang="en-GB" sz="1200" b="1" dirty="0" smtClean="0">
                <a:solidFill>
                  <a:srgbClr val="77933C"/>
                </a:solidFill>
                <a:latin typeface="Calibri" panose="020F0502020204030204" pitchFamily="34" charset="0"/>
                <a:ea typeface="Times New Roman" panose="02020603050405020304" pitchFamily="18" charset="0"/>
                <a:cs typeface="Times New Roman" panose="02020603050405020304" pitchFamily="18" charset="0"/>
              </a:rPr>
              <a:t>What are health and disease?</a:t>
            </a:r>
          </a:p>
          <a:p>
            <a:pPr marL="357188" lvl="1" indent="-265113">
              <a:buFont typeface="Arial" panose="020B0604020202020204" pitchFamily="34" charset="0"/>
              <a:buChar char="•"/>
            </a:pPr>
            <a:r>
              <a:rPr lang="en-GB" sz="1200" b="1" dirty="0" smtClean="0">
                <a:solidFill>
                  <a:srgbClr val="77933C"/>
                </a:solidFill>
                <a:latin typeface="Calibri" panose="020F0502020204030204" pitchFamily="34" charset="0"/>
                <a:ea typeface="Times New Roman" panose="02020603050405020304" pitchFamily="18" charset="0"/>
                <a:cs typeface="Times New Roman" panose="02020603050405020304" pitchFamily="18" charset="0"/>
              </a:rPr>
              <a:t>Human lifestyles and health</a:t>
            </a:r>
          </a:p>
          <a:p>
            <a:pPr marL="357188" lvl="1" indent="-265113">
              <a:buFont typeface="Arial" panose="020B0604020202020204" pitchFamily="34" charset="0"/>
              <a:buChar char="•"/>
            </a:pPr>
            <a:r>
              <a:rPr lang="en-GB" sz="1200" b="1" dirty="0" smtClean="0">
                <a:solidFill>
                  <a:srgbClr val="77933C"/>
                </a:solidFill>
                <a:latin typeface="Calibri" panose="020F0502020204030204" pitchFamily="34" charset="0"/>
                <a:ea typeface="Times New Roman" panose="02020603050405020304" pitchFamily="18" charset="0"/>
                <a:cs typeface="Times New Roman" panose="02020603050405020304" pitchFamily="18" charset="0"/>
              </a:rPr>
              <a:t>Infectious disease</a:t>
            </a:r>
          </a:p>
          <a:p>
            <a:pPr marL="357188" lvl="1" indent="-265113">
              <a:spcAft>
                <a:spcPts val="600"/>
              </a:spcAft>
              <a:buFont typeface="Arial" panose="020B0604020202020204" pitchFamily="34" charset="0"/>
              <a:buChar char="•"/>
            </a:pPr>
            <a:r>
              <a:rPr lang="en-GB" sz="1200" b="1" dirty="0" smtClean="0">
                <a:solidFill>
                  <a:srgbClr val="77933C"/>
                </a:solidFill>
                <a:latin typeface="Calibri" panose="020F0502020204030204" pitchFamily="34" charset="0"/>
                <a:ea typeface="Times New Roman" panose="02020603050405020304" pitchFamily="18" charset="0"/>
                <a:cs typeface="Times New Roman" panose="02020603050405020304" pitchFamily="18" charset="0"/>
              </a:rPr>
              <a:t>Classification</a:t>
            </a:r>
          </a:p>
          <a:p>
            <a:pPr marL="357188" lvl="1" indent="-265113">
              <a:buFont typeface="Arial" panose="020B0604020202020204" pitchFamily="34" charset="0"/>
              <a:buChar char="•"/>
            </a:pPr>
            <a:r>
              <a:rPr lang="en-GB" sz="1200" b="1" dirty="0" smtClean="0">
                <a:solidFill>
                  <a:srgbClr val="E46C0A"/>
                </a:solidFill>
                <a:latin typeface="Calibri" panose="020F0502020204030204" pitchFamily="34" charset="0"/>
                <a:ea typeface="Times New Roman" panose="02020603050405020304" pitchFamily="18" charset="0"/>
                <a:cs typeface="Times New Roman" panose="02020603050405020304" pitchFamily="18" charset="0"/>
              </a:rPr>
              <a:t>Substances and mixtures</a:t>
            </a:r>
          </a:p>
          <a:p>
            <a:pPr marL="357188" lvl="1" indent="-265113">
              <a:buFont typeface="Arial" panose="020B0604020202020204" pitchFamily="34" charset="0"/>
              <a:buChar char="•"/>
            </a:pPr>
            <a:r>
              <a:rPr lang="en-GB" sz="1200" b="1" dirty="0" smtClean="0">
                <a:solidFill>
                  <a:srgbClr val="E46C0A"/>
                </a:solidFill>
                <a:latin typeface="Calibri" panose="020F0502020204030204" pitchFamily="34" charset="0"/>
                <a:ea typeface="Times New Roman" panose="02020603050405020304" pitchFamily="18" charset="0"/>
                <a:cs typeface="Times New Roman" panose="02020603050405020304" pitchFamily="18" charset="0"/>
              </a:rPr>
              <a:t>Solubility</a:t>
            </a:r>
          </a:p>
          <a:p>
            <a:pPr marL="357188" lvl="1" indent="-265113">
              <a:buFont typeface="Arial" panose="020B0604020202020204" pitchFamily="34" charset="0"/>
              <a:buChar char="•"/>
            </a:pPr>
            <a:r>
              <a:rPr lang="en-GB" sz="1200" b="1" dirty="0" smtClean="0">
                <a:solidFill>
                  <a:srgbClr val="E46C0A"/>
                </a:solidFill>
                <a:latin typeface="Calibri" panose="020F0502020204030204" pitchFamily="34" charset="0"/>
                <a:ea typeface="Times New Roman" panose="02020603050405020304" pitchFamily="18" charset="0"/>
                <a:cs typeface="Times New Roman" panose="02020603050405020304" pitchFamily="18" charset="0"/>
              </a:rPr>
              <a:t>Acids and alkalis</a:t>
            </a:r>
          </a:p>
          <a:p>
            <a:pPr marL="357188" lvl="1" indent="-265113">
              <a:buFont typeface="Arial" panose="020B0604020202020204" pitchFamily="34" charset="0"/>
              <a:buChar char="•"/>
            </a:pPr>
            <a:r>
              <a:rPr lang="en-GB" sz="1200" b="1" dirty="0" smtClean="0">
                <a:solidFill>
                  <a:srgbClr val="E46C0A"/>
                </a:solidFill>
                <a:latin typeface="Calibri" panose="020F0502020204030204" pitchFamily="34" charset="0"/>
                <a:ea typeface="Times New Roman" panose="02020603050405020304" pitchFamily="18" charset="0"/>
                <a:cs typeface="Times New Roman" panose="02020603050405020304" pitchFamily="18" charset="0"/>
              </a:rPr>
              <a:t>Periodic table</a:t>
            </a:r>
          </a:p>
          <a:p>
            <a:pPr marL="357188" lvl="1" indent="-265113">
              <a:buFont typeface="Arial" panose="020B0604020202020204" pitchFamily="34" charset="0"/>
              <a:buChar char="•"/>
            </a:pPr>
            <a:r>
              <a:rPr lang="en-GB" sz="1200" b="1" dirty="0" smtClean="0">
                <a:solidFill>
                  <a:srgbClr val="E46C0A"/>
                </a:solidFill>
                <a:latin typeface="Calibri" panose="020F0502020204030204" pitchFamily="34" charset="0"/>
                <a:ea typeface="Times New Roman" panose="02020603050405020304" pitchFamily="18" charset="0"/>
                <a:cs typeface="Times New Roman" panose="02020603050405020304" pitchFamily="18" charset="0"/>
              </a:rPr>
              <a:t>Elements and compounds</a:t>
            </a:r>
          </a:p>
          <a:p>
            <a:pPr marL="357188" lvl="1" indent="-265113">
              <a:buFont typeface="Arial" panose="020B0604020202020204" pitchFamily="34" charset="0"/>
              <a:buChar char="•"/>
            </a:pPr>
            <a:r>
              <a:rPr lang="en-GB" sz="1200" b="1" dirty="0" smtClean="0">
                <a:solidFill>
                  <a:srgbClr val="E46C0A"/>
                </a:solidFill>
                <a:latin typeface="Calibri" panose="020F0502020204030204" pitchFamily="34" charset="0"/>
                <a:ea typeface="Times New Roman" panose="02020603050405020304" pitchFamily="18" charset="0"/>
                <a:cs typeface="Times New Roman" panose="02020603050405020304" pitchFamily="18" charset="0"/>
              </a:rPr>
              <a:t>Chemical change</a:t>
            </a:r>
          </a:p>
          <a:p>
            <a:pPr marL="357188" lvl="1" indent="-265113">
              <a:buFont typeface="Arial" panose="020B0604020202020204" pitchFamily="34" charset="0"/>
              <a:buChar char="•"/>
            </a:pPr>
            <a:r>
              <a:rPr lang="en-GB" sz="1200" b="1" dirty="0" smtClean="0">
                <a:solidFill>
                  <a:srgbClr val="E46C0A"/>
                </a:solidFill>
                <a:latin typeface="Calibri" panose="020F0502020204030204" pitchFamily="34" charset="0"/>
                <a:ea typeface="Times New Roman" panose="02020603050405020304" pitchFamily="18" charset="0"/>
                <a:cs typeface="Times New Roman" panose="02020603050405020304" pitchFamily="18" charset="0"/>
              </a:rPr>
              <a:t>Understanding chemical reactions</a:t>
            </a:r>
          </a:p>
          <a:p>
            <a:pPr marL="357188" lvl="1" indent="-265113">
              <a:buFont typeface="Arial" panose="020B0604020202020204" pitchFamily="34" charset="0"/>
              <a:buChar char="•"/>
            </a:pPr>
            <a:r>
              <a:rPr lang="en-GB" sz="1200" b="1" dirty="0" smtClean="0">
                <a:solidFill>
                  <a:srgbClr val="E46C0A"/>
                </a:solidFill>
                <a:latin typeface="Calibri" panose="020F0502020204030204" pitchFamily="34" charset="0"/>
                <a:ea typeface="Times New Roman" panose="02020603050405020304" pitchFamily="18" charset="0"/>
                <a:cs typeface="Times New Roman" panose="02020603050405020304" pitchFamily="18" charset="0"/>
              </a:rPr>
              <a:t>Evaporation</a:t>
            </a:r>
          </a:p>
          <a:p>
            <a:pPr marL="357188" lvl="1" indent="-265113">
              <a:buFont typeface="Arial" panose="020B0604020202020204" pitchFamily="34" charset="0"/>
              <a:buChar char="•"/>
            </a:pPr>
            <a:r>
              <a:rPr lang="en-GB" sz="1200" b="1" dirty="0" smtClean="0">
                <a:solidFill>
                  <a:srgbClr val="E46C0A"/>
                </a:solidFill>
                <a:latin typeface="Calibri" panose="020F0502020204030204" pitchFamily="34" charset="0"/>
                <a:ea typeface="Times New Roman" panose="02020603050405020304" pitchFamily="18" charset="0"/>
                <a:cs typeface="Times New Roman" panose="02020603050405020304" pitchFamily="18" charset="0"/>
              </a:rPr>
              <a:t>Energy and reactions</a:t>
            </a:r>
          </a:p>
          <a:p>
            <a:pPr marL="357188" lvl="1" indent="-265113">
              <a:buFont typeface="Arial" panose="020B0604020202020204" pitchFamily="34" charset="0"/>
              <a:buChar char="•"/>
            </a:pPr>
            <a:r>
              <a:rPr lang="en-GB" sz="1200" b="1" dirty="0" smtClean="0">
                <a:solidFill>
                  <a:srgbClr val="E46C0A"/>
                </a:solidFill>
                <a:latin typeface="Calibri" panose="020F0502020204030204" pitchFamily="34" charset="0"/>
                <a:ea typeface="Times New Roman" panose="02020603050405020304" pitchFamily="18" charset="0"/>
                <a:cs typeface="Times New Roman" panose="02020603050405020304" pitchFamily="18" charset="0"/>
              </a:rPr>
              <a:t>Air </a:t>
            </a:r>
            <a:r>
              <a:rPr lang="en-GB" sz="1200" b="1" dirty="0" smtClean="0">
                <a:solidFill>
                  <a:srgbClr val="E46C0A"/>
                </a:solidFill>
                <a:latin typeface="Calibri" panose="020F0502020204030204" pitchFamily="34" charset="0"/>
                <a:ea typeface="Times New Roman" panose="02020603050405020304" pitchFamily="18" charset="0"/>
                <a:cs typeface="Times New Roman" panose="02020603050405020304" pitchFamily="18" charset="0"/>
              </a:rPr>
              <a:t>pollution</a:t>
            </a:r>
          </a:p>
          <a:p>
            <a:pPr marL="357188" lvl="1" indent="-265113">
              <a:buFont typeface="Arial" panose="020B0604020202020204" pitchFamily="34" charset="0"/>
              <a:buChar char="•"/>
            </a:pPr>
            <a:r>
              <a:rPr lang="en-GB" sz="1200" b="1" dirty="0" smtClean="0">
                <a:solidFill>
                  <a:srgbClr val="E46C0A"/>
                </a:solidFill>
                <a:latin typeface="Calibri" panose="020F0502020204030204" pitchFamily="34" charset="0"/>
                <a:ea typeface="Times New Roman" panose="02020603050405020304" pitchFamily="18" charset="0"/>
                <a:cs typeface="Times New Roman" panose="02020603050405020304" pitchFamily="18" charset="0"/>
              </a:rPr>
              <a:t>Earth’s resources</a:t>
            </a:r>
            <a:endParaRPr lang="en-GB" sz="1200" b="1" dirty="0">
              <a:solidFill>
                <a:srgbClr val="E46C0A"/>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12" name="Rectangle 11"/>
          <p:cNvSpPr/>
          <p:nvPr/>
        </p:nvSpPr>
        <p:spPr>
          <a:xfrm>
            <a:off x="2971800" y="1581750"/>
            <a:ext cx="2431720" cy="2677656"/>
          </a:xfrm>
          <a:prstGeom prst="rect">
            <a:avLst/>
          </a:prstGeom>
        </p:spPr>
        <p:txBody>
          <a:bodyPr wrap="square" tIns="0">
            <a:spAutoFit/>
          </a:bodyPr>
          <a:lstStyle/>
          <a:p>
            <a:pPr marL="285750" lvl="1" indent="-285750">
              <a:buFont typeface="Arial" panose="020B0604020202020204" pitchFamily="34" charset="0"/>
              <a:buChar char="•"/>
            </a:pPr>
            <a:r>
              <a:rPr lang="en-GB" sz="1200" b="1" dirty="0">
                <a:solidFill>
                  <a:srgbClr val="7030A0"/>
                </a:solidFill>
                <a:latin typeface="Calibri" panose="020F0502020204030204" pitchFamily="34" charset="0"/>
                <a:ea typeface="Times New Roman" panose="02020603050405020304" pitchFamily="18" charset="0"/>
                <a:cs typeface="Times New Roman" panose="02020603050405020304" pitchFamily="18" charset="0"/>
              </a:rPr>
              <a:t>Heating and cooling</a:t>
            </a:r>
          </a:p>
          <a:p>
            <a:pPr marL="285750" lvl="1" indent="-285750">
              <a:buFont typeface="Arial" panose="020B0604020202020204" pitchFamily="34" charset="0"/>
              <a:buChar char="•"/>
            </a:pPr>
            <a:r>
              <a:rPr lang="en-GB" sz="1200" b="1" dirty="0">
                <a:solidFill>
                  <a:srgbClr val="7030A0"/>
                </a:solidFill>
                <a:latin typeface="Calibri" panose="020F0502020204030204" pitchFamily="34" charset="0"/>
                <a:ea typeface="Times New Roman" panose="02020603050405020304" pitchFamily="18" charset="0"/>
                <a:cs typeface="Times New Roman" panose="02020603050405020304" pitchFamily="18" charset="0"/>
              </a:rPr>
              <a:t>Floating and sinking</a:t>
            </a:r>
          </a:p>
          <a:p>
            <a:pPr marL="285750" lvl="1" indent="-285750">
              <a:buFont typeface="Arial" panose="020B0604020202020204" pitchFamily="34" charset="0"/>
              <a:buChar char="•"/>
            </a:pPr>
            <a:r>
              <a:rPr lang="en-GB" sz="1200" b="1" dirty="0">
                <a:solidFill>
                  <a:srgbClr val="7030A0"/>
                </a:solidFill>
                <a:latin typeface="Calibri" panose="020F0502020204030204" pitchFamily="34" charset="0"/>
                <a:ea typeface="Times New Roman" panose="02020603050405020304" pitchFamily="18" charset="0"/>
                <a:cs typeface="Times New Roman" panose="02020603050405020304" pitchFamily="18" charset="0"/>
              </a:rPr>
              <a:t>Forces</a:t>
            </a:r>
          </a:p>
          <a:p>
            <a:pPr marL="285750" lvl="1" indent="-285750">
              <a:buFont typeface="Arial" panose="020B0604020202020204" pitchFamily="34" charset="0"/>
              <a:buChar char="•"/>
            </a:pPr>
            <a:r>
              <a:rPr lang="en-GB" sz="1200" b="1" dirty="0">
                <a:solidFill>
                  <a:srgbClr val="7030A0"/>
                </a:solidFill>
                <a:latin typeface="Calibri" panose="020F0502020204030204" pitchFamily="34" charset="0"/>
                <a:ea typeface="Times New Roman" panose="02020603050405020304" pitchFamily="18" charset="0"/>
                <a:cs typeface="Times New Roman" panose="02020603050405020304" pitchFamily="18" charset="0"/>
              </a:rPr>
              <a:t>Moving by force</a:t>
            </a:r>
          </a:p>
          <a:p>
            <a:pPr marL="285750" lvl="1" indent="-285750">
              <a:buFont typeface="Arial" panose="020B0604020202020204" pitchFamily="34" charset="0"/>
              <a:buChar char="•"/>
            </a:pPr>
            <a:r>
              <a:rPr lang="en-GB" sz="1200" b="1" dirty="0">
                <a:solidFill>
                  <a:srgbClr val="7030A0"/>
                </a:solidFill>
                <a:latin typeface="Calibri" panose="020F0502020204030204" pitchFamily="34" charset="0"/>
                <a:ea typeface="Times New Roman" panose="02020603050405020304" pitchFamily="18" charset="0"/>
                <a:cs typeface="Times New Roman" panose="02020603050405020304" pitchFamily="18" charset="0"/>
              </a:rPr>
              <a:t>More about force</a:t>
            </a:r>
          </a:p>
          <a:p>
            <a:pPr marL="285750" lvl="1" indent="-285750">
              <a:buFont typeface="Arial" panose="020B0604020202020204" pitchFamily="34" charset="0"/>
              <a:buChar char="•"/>
            </a:pPr>
            <a:r>
              <a:rPr lang="en-GB" sz="1200" b="1" dirty="0">
                <a:solidFill>
                  <a:srgbClr val="7030A0"/>
                </a:solidFill>
                <a:latin typeface="Calibri" panose="020F0502020204030204" pitchFamily="34" charset="0"/>
                <a:ea typeface="Times New Roman" panose="02020603050405020304" pitchFamily="18" charset="0"/>
                <a:cs typeface="Times New Roman" panose="02020603050405020304" pitchFamily="18" charset="0"/>
              </a:rPr>
              <a:t>Sound and light</a:t>
            </a:r>
          </a:p>
          <a:p>
            <a:pPr marL="285750" lvl="1" indent="-285750">
              <a:buFont typeface="Arial" panose="020B0604020202020204" pitchFamily="34" charset="0"/>
              <a:buChar char="•"/>
            </a:pPr>
            <a:r>
              <a:rPr lang="en-GB" sz="1200" b="1" dirty="0">
                <a:solidFill>
                  <a:srgbClr val="7030A0"/>
                </a:solidFill>
                <a:latin typeface="Calibri" panose="020F0502020204030204" pitchFamily="34" charset="0"/>
                <a:ea typeface="Times New Roman" panose="02020603050405020304" pitchFamily="18" charset="0"/>
                <a:cs typeface="Times New Roman" panose="02020603050405020304" pitchFamily="18" charset="0"/>
              </a:rPr>
              <a:t>How we see</a:t>
            </a:r>
          </a:p>
          <a:p>
            <a:pPr marL="285750" lvl="1" indent="-285750">
              <a:buFont typeface="Arial" panose="020B0604020202020204" pitchFamily="34" charset="0"/>
              <a:buChar char="•"/>
            </a:pPr>
            <a:r>
              <a:rPr lang="en-GB" sz="1200" b="1" dirty="0">
                <a:solidFill>
                  <a:srgbClr val="7030A0"/>
                </a:solidFill>
                <a:latin typeface="Calibri" panose="020F0502020204030204" pitchFamily="34" charset="0"/>
                <a:ea typeface="Times New Roman" panose="02020603050405020304" pitchFamily="18" charset="0"/>
                <a:cs typeface="Times New Roman" panose="02020603050405020304" pitchFamily="18" charset="0"/>
              </a:rPr>
              <a:t>Making images</a:t>
            </a:r>
          </a:p>
          <a:p>
            <a:pPr marL="285750" lvl="1" indent="-285750">
              <a:buFont typeface="Arial" panose="020B0604020202020204" pitchFamily="34" charset="0"/>
              <a:buChar char="•"/>
            </a:pPr>
            <a:r>
              <a:rPr lang="en-GB" sz="1200" b="1" dirty="0">
                <a:solidFill>
                  <a:srgbClr val="7030A0"/>
                </a:solidFill>
                <a:latin typeface="Calibri" panose="020F0502020204030204" pitchFamily="34" charset="0"/>
                <a:ea typeface="Times New Roman" panose="02020603050405020304" pitchFamily="18" charset="0"/>
                <a:cs typeface="Times New Roman" panose="02020603050405020304" pitchFamily="18" charset="0"/>
              </a:rPr>
              <a:t>Waves</a:t>
            </a:r>
          </a:p>
          <a:p>
            <a:pPr marL="285750" lvl="1" indent="-285750">
              <a:buFont typeface="Arial" panose="020B0604020202020204" pitchFamily="34" charset="0"/>
              <a:buChar char="•"/>
            </a:pPr>
            <a:r>
              <a:rPr lang="en-GB" sz="1200" b="1" dirty="0">
                <a:solidFill>
                  <a:srgbClr val="7030A0"/>
                </a:solidFill>
                <a:latin typeface="Calibri" panose="020F0502020204030204" pitchFamily="34" charset="0"/>
                <a:ea typeface="Times New Roman" panose="02020603050405020304" pitchFamily="18" charset="0"/>
                <a:cs typeface="Times New Roman" panose="02020603050405020304" pitchFamily="18" charset="0"/>
              </a:rPr>
              <a:t>Simple electric circuits</a:t>
            </a:r>
          </a:p>
          <a:p>
            <a:pPr marL="285750" lvl="1" indent="-285750">
              <a:buFont typeface="Arial" panose="020B0604020202020204" pitchFamily="34" charset="0"/>
              <a:buChar char="•"/>
            </a:pPr>
            <a:r>
              <a:rPr lang="en-GB" sz="1200" b="1" dirty="0">
                <a:solidFill>
                  <a:srgbClr val="7030A0"/>
                </a:solidFill>
                <a:latin typeface="Calibri" panose="020F0502020204030204" pitchFamily="34" charset="0"/>
                <a:ea typeface="Times New Roman" panose="02020603050405020304" pitchFamily="18" charset="0"/>
                <a:cs typeface="Times New Roman" panose="02020603050405020304" pitchFamily="18" charset="0"/>
              </a:rPr>
              <a:t>More electric circuits</a:t>
            </a:r>
          </a:p>
          <a:p>
            <a:pPr marL="285750" lvl="1" indent="-285750">
              <a:buFont typeface="Arial" panose="020B0604020202020204" pitchFamily="34" charset="0"/>
              <a:buChar char="•"/>
            </a:pPr>
            <a:r>
              <a:rPr lang="en-GB" sz="1200" b="1" dirty="0">
                <a:solidFill>
                  <a:srgbClr val="7030A0"/>
                </a:solidFill>
                <a:latin typeface="Calibri" panose="020F0502020204030204" pitchFamily="34" charset="0"/>
                <a:ea typeface="Times New Roman" panose="02020603050405020304" pitchFamily="18" charset="0"/>
                <a:cs typeface="Times New Roman" panose="02020603050405020304" pitchFamily="18" charset="0"/>
              </a:rPr>
              <a:t>Magnets and electromagnets</a:t>
            </a:r>
          </a:p>
          <a:p>
            <a:pPr marL="285750" lvl="1" indent="-285750">
              <a:buFont typeface="Arial" panose="020B0604020202020204" pitchFamily="34" charset="0"/>
              <a:buChar char="•"/>
            </a:pPr>
            <a:r>
              <a:rPr lang="en-GB" sz="1200" b="1" dirty="0">
                <a:solidFill>
                  <a:srgbClr val="7030A0"/>
                </a:solidFill>
                <a:latin typeface="Calibri" panose="020F0502020204030204" pitchFamily="34" charset="0"/>
                <a:ea typeface="Times New Roman" panose="02020603050405020304" pitchFamily="18" charset="0"/>
                <a:cs typeface="Times New Roman" panose="02020603050405020304" pitchFamily="18" charset="0"/>
              </a:rPr>
              <a:t>Solar system and beyond</a:t>
            </a:r>
          </a:p>
          <a:p>
            <a:pPr marL="285750" lvl="1" indent="-285750">
              <a:buFont typeface="Arial" panose="020B0604020202020204" pitchFamily="34" charset="0"/>
              <a:buChar char="•"/>
            </a:pPr>
            <a:r>
              <a:rPr lang="en-GB" sz="1200" b="1" dirty="0">
                <a:solidFill>
                  <a:srgbClr val="7030A0"/>
                </a:solidFill>
                <a:latin typeface="Calibri" panose="020F0502020204030204" pitchFamily="34" charset="0"/>
                <a:ea typeface="Times New Roman" panose="02020603050405020304" pitchFamily="18" charset="0"/>
                <a:cs typeface="Times New Roman" panose="02020603050405020304" pitchFamily="18" charset="0"/>
              </a:rPr>
              <a:t>Earth, Moon and Sun</a:t>
            </a:r>
          </a:p>
        </p:txBody>
      </p:sp>
      <p:grpSp>
        <p:nvGrpSpPr>
          <p:cNvPr id="2" name="Group 1"/>
          <p:cNvGrpSpPr/>
          <p:nvPr/>
        </p:nvGrpSpPr>
        <p:grpSpPr>
          <a:xfrm>
            <a:off x="5137167" y="141936"/>
            <a:ext cx="1456044" cy="1456044"/>
            <a:chOff x="5137167" y="96216"/>
            <a:chExt cx="1456044" cy="1456044"/>
          </a:xfrm>
        </p:grpSpPr>
        <p:sp>
          <p:nvSpPr>
            <p:cNvPr id="13" name="Oval 12"/>
            <p:cNvSpPr>
              <a:spLocks noChangeAspect="1"/>
            </p:cNvSpPr>
            <p:nvPr/>
          </p:nvSpPr>
          <p:spPr>
            <a:xfrm>
              <a:off x="5137167" y="96216"/>
              <a:ext cx="1456044" cy="14560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 name="Text Box 28"/>
            <p:cNvSpPr txBox="1"/>
            <p:nvPr/>
          </p:nvSpPr>
          <p:spPr>
            <a:xfrm rot="866867">
              <a:off x="5459213" y="219672"/>
              <a:ext cx="841791" cy="1180699"/>
            </a:xfrm>
            <a:prstGeom prst="rect">
              <a:avLst/>
            </a:prstGeom>
            <a:noFill/>
            <a:ln w="6350">
              <a:noFill/>
            </a:ln>
          </p:spPr>
          <p:txBody>
            <a:bodyPr rot="0" spcFirstLastPara="0" vert="horz" wrap="square" lIns="36000" tIns="36000" rIns="36000" bIns="36000" numCol="1" spcCol="0" rtlCol="0" fromWordArt="0" anchor="t" anchorCtr="0" forceAA="0" compatLnSpc="1">
              <a:prstTxWarp prst="textNoShape">
                <a:avLst/>
              </a:prstTxWarp>
              <a:spAutoFit/>
            </a:bodyPr>
            <a:lstStyle/>
            <a:p>
              <a:pPr algn="ctr">
                <a:spcAft>
                  <a:spcPts val="0"/>
                </a:spcAft>
              </a:pPr>
              <a:r>
                <a:rPr lang="en-GB" b="1" dirty="0" smtClean="0">
                  <a:solidFill>
                    <a:srgbClr val="006580"/>
                  </a:solidFill>
                  <a:effectLst/>
                  <a:latin typeface="Calibri" panose="020F0502020204030204" pitchFamily="34" charset="0"/>
                  <a:ea typeface="Calibri" panose="020F0502020204030204" pitchFamily="34" charset="0"/>
                  <a:cs typeface="Times New Roman" panose="02020603050405020304" pitchFamily="18" charset="0"/>
                </a:rPr>
                <a:t>BEST 14-16 coming in 2020!</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1709231702"/>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solidFill>
          <a:schemeClr val="bg1"/>
        </a:solidFill>
      </a:spPr>
      <a:bodyPr vert="horz" wrap="square" lIns="0" tIns="0" rIns="0" bIns="0" rtlCol="0" anchor="t" anchorCtr="0">
        <a:spAutoFit/>
      </a:bodyPr>
      <a:lstStyle>
        <a:defPPr algn="ctr">
          <a:defRPr sz="1200" dirty="0" smtClean="0">
            <a:solidFill>
              <a:schemeClr val="tx1"/>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4826</TotalTime>
  <Words>6288</Words>
  <Application>Microsoft Office PowerPoint</Application>
  <PresentationFormat>On-screen Show (4:3)</PresentationFormat>
  <Paragraphs>543</Paragraphs>
  <Slides>40</Slides>
  <Notes>40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40</vt:i4>
      </vt:variant>
    </vt:vector>
  </HeadingPairs>
  <TitlesOfParts>
    <vt:vector size="47" baseType="lpstr">
      <vt:lpstr>Arial</vt:lpstr>
      <vt:lpstr>Calibri</vt:lpstr>
      <vt:lpstr>Calibri Light</vt:lpstr>
      <vt:lpstr>Times New Roman</vt:lpstr>
      <vt:lpstr>Verdana</vt:lpstr>
      <vt:lpstr>Office Theme</vt:lpstr>
      <vt:lpstr>CorelPhotoPaint.Image.9</vt:lpstr>
      <vt:lpstr>PowerPoint Presentation</vt:lpstr>
      <vt:lpstr>PowerPoint Presentation</vt:lpstr>
      <vt:lpstr>PowerPoint Presentation</vt:lpstr>
      <vt:lpstr>PowerPoint Presentation</vt:lpstr>
      <vt:lpstr>High-level calls for evidence-based practice</vt:lpstr>
      <vt:lpstr>The challenges of transforming evidence into practice</vt:lpstr>
      <vt:lpstr>PowerPoint Presentation</vt:lpstr>
      <vt:lpstr>PowerPoint Presentation</vt:lpstr>
      <vt:lpstr>Research evidence</vt:lpstr>
      <vt:lpstr>Evidence-informed practice</vt:lpstr>
      <vt:lpstr>PowerPoint Presentation</vt:lpstr>
      <vt:lpstr>Evidence-informed progression</vt:lpstr>
      <vt:lpstr>Diagnostic questions</vt:lpstr>
      <vt:lpstr>Response activities</vt:lpstr>
      <vt:lpstr>Evidence-informed curriculum planning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BEST development partners</vt:lpstr>
      <vt:lpstr>BEST development team</vt:lpstr>
      <vt:lpstr>PowerPoint Presentation</vt:lpstr>
    </vt:vector>
  </TitlesOfParts>
  <Company>The University of York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Alistair Moore</dc:creator>
  <cp:lastModifiedBy>Alistair Moore</cp:lastModifiedBy>
  <cp:revision>643</cp:revision>
  <cp:lastPrinted>2019-01-09T12:03:13Z</cp:lastPrinted>
  <dcterms:created xsi:type="dcterms:W3CDTF">2016-10-05T11:27:05Z</dcterms:created>
  <dcterms:modified xsi:type="dcterms:W3CDTF">2020-03-11T12:08:17Z</dcterms:modified>
</cp:coreProperties>
</file>